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7" r:id="rId1"/>
  </p:sldMasterIdLst>
  <p:notesMasterIdLst>
    <p:notesMasterId r:id="rId19"/>
  </p:notesMasterIdLst>
  <p:sldIdLst>
    <p:sldId id="314" r:id="rId2"/>
    <p:sldId id="333" r:id="rId3"/>
    <p:sldId id="315" r:id="rId4"/>
    <p:sldId id="319" r:id="rId5"/>
    <p:sldId id="330" r:id="rId6"/>
    <p:sldId id="331" r:id="rId7"/>
    <p:sldId id="329" r:id="rId8"/>
    <p:sldId id="320" r:id="rId9"/>
    <p:sldId id="325" r:id="rId10"/>
    <p:sldId id="326" r:id="rId11"/>
    <p:sldId id="327" r:id="rId12"/>
    <p:sldId id="328" r:id="rId13"/>
    <p:sldId id="316" r:id="rId14"/>
    <p:sldId id="346" r:id="rId15"/>
    <p:sldId id="344" r:id="rId16"/>
    <p:sldId id="345" r:id="rId17"/>
    <p:sldId id="347" r:id="rId18"/>
  </p:sldIdLst>
  <p:sldSz cx="12192000" cy="6858000"/>
  <p:notesSz cx="6805613" cy="9944100"/>
  <p:embeddedFontLst>
    <p:embeddedFont>
      <p:font typeface="DIN Pro Black" panose="020B0604020202020204" charset="0"/>
      <p:bold r:id="rId20"/>
      <p:boldItalic r:id="rId21"/>
    </p:embeddedFont>
    <p:embeddedFont>
      <p:font typeface="Montserrat Light" panose="020B0604020202020204" charset="-52"/>
      <p:regular r:id="rId22"/>
      <p:italic r:id="rId23"/>
    </p:embeddedFont>
    <p:embeddedFont>
      <p:font typeface="Montserrat" panose="020B0604020202020204" charset="-52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Montserrat SemiBold" panose="020B0604020202020204" charset="-52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Montserrat ExtraBold" panose="020B0604020202020204" charset="-52"/>
      <p:bold r:id="rId38"/>
      <p:boldItalic r:id="rId39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51A135"/>
    <a:srgbClr val="ED877F"/>
    <a:srgbClr val="765C5C"/>
    <a:srgbClr val="41ADCB"/>
    <a:srgbClr val="80C8DC"/>
    <a:srgbClr val="F3B0AA"/>
    <a:srgbClr val="C3BC33"/>
    <a:srgbClr val="EF863F"/>
    <a:srgbClr val="EA6B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27" autoAdjust="0"/>
    <p:restoredTop sz="78372" autoAdjust="0"/>
  </p:normalViewPr>
  <p:slideViewPr>
    <p:cSldViewPr snapToGrid="0">
      <p:cViewPr varScale="1">
        <p:scale>
          <a:sx n="69" d="100"/>
          <a:sy n="69" d="100"/>
        </p:scale>
        <p:origin x="1282" y="58"/>
      </p:cViewPr>
      <p:guideLst>
        <p:guide pos="325"/>
        <p:guide orient="horz" pos="3974"/>
        <p:guide pos="73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1800000" cy="180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xfrm>
            <a:off x="907415" y="4723448"/>
            <a:ext cx="4990783" cy="447484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5208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8984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634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1" dirty="0">
              <a:solidFill>
                <a:srgbClr val="0070C0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94636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9138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8071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2772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54254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6737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7910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3131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3160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6361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5822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8173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630052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2894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1" t="45500" r="18704"/>
          <a:stretch/>
        </p:blipFill>
        <p:spPr>
          <a:xfrm>
            <a:off x="-16043" y="0"/>
            <a:ext cx="12224085" cy="514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93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58747-E5CC-4314-BE74-C5F33D6025D1}" type="datetime1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ln>
                  <a:noFill/>
                </a:ln>
              </a:defRPr>
            </a:pPr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104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56B2B-AF95-45D6-8BE8-9E607C7AAA9B}" type="datetime1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928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988AC-54DB-4C1B-B1C8-0B35648B8321}" type="datetime1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874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420"/>
          <p:cNvSpPr>
            <a:spLocks/>
          </p:cNvSpPr>
          <p:nvPr userDrawn="1"/>
        </p:nvSpPr>
        <p:spPr bwMode="auto">
          <a:xfrm>
            <a:off x="11353800" y="6117418"/>
            <a:ext cx="727068" cy="740582"/>
          </a:xfrm>
          <a:custGeom>
            <a:avLst/>
            <a:gdLst>
              <a:gd name="T0" fmla="*/ 142 w 224"/>
              <a:gd name="T1" fmla="*/ 202 h 228"/>
              <a:gd name="T2" fmla="*/ 178 w 224"/>
              <a:gd name="T3" fmla="*/ 196 h 228"/>
              <a:gd name="T4" fmla="*/ 224 w 224"/>
              <a:gd name="T5" fmla="*/ 99 h 228"/>
              <a:gd name="T6" fmla="*/ 185 w 224"/>
              <a:gd name="T7" fmla="*/ 25 h 228"/>
              <a:gd name="T8" fmla="*/ 138 w 224"/>
              <a:gd name="T9" fmla="*/ 21 h 228"/>
              <a:gd name="T10" fmla="*/ 98 w 224"/>
              <a:gd name="T11" fmla="*/ 39 h 228"/>
              <a:gd name="T12" fmla="*/ 116 w 224"/>
              <a:gd name="T13" fmla="*/ 45 h 228"/>
              <a:gd name="T14" fmla="*/ 110 w 224"/>
              <a:gd name="T15" fmla="*/ 48 h 228"/>
              <a:gd name="T16" fmla="*/ 108 w 224"/>
              <a:gd name="T17" fmla="*/ 49 h 228"/>
              <a:gd name="T18" fmla="*/ 102 w 224"/>
              <a:gd name="T19" fmla="*/ 49 h 228"/>
              <a:gd name="T20" fmla="*/ 62 w 224"/>
              <a:gd name="T21" fmla="*/ 8 h 228"/>
              <a:gd name="T22" fmla="*/ 54 w 224"/>
              <a:gd name="T23" fmla="*/ 7 h 228"/>
              <a:gd name="T24" fmla="*/ 90 w 224"/>
              <a:gd name="T25" fmla="*/ 50 h 228"/>
              <a:gd name="T26" fmla="*/ 43 w 224"/>
              <a:gd name="T27" fmla="*/ 43 h 228"/>
              <a:gd name="T28" fmla="*/ 3 w 224"/>
              <a:gd name="T29" fmla="*/ 112 h 228"/>
              <a:gd name="T30" fmla="*/ 142 w 224"/>
              <a:gd name="T31" fmla="*/ 202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24" h="228">
                <a:moveTo>
                  <a:pt x="142" y="202"/>
                </a:moveTo>
                <a:cubicBezTo>
                  <a:pt x="157" y="192"/>
                  <a:pt x="166" y="205"/>
                  <a:pt x="178" y="196"/>
                </a:cubicBezTo>
                <a:cubicBezTo>
                  <a:pt x="209" y="174"/>
                  <a:pt x="224" y="135"/>
                  <a:pt x="224" y="99"/>
                </a:cubicBezTo>
                <a:cubicBezTo>
                  <a:pt x="224" y="68"/>
                  <a:pt x="212" y="41"/>
                  <a:pt x="185" y="25"/>
                </a:cubicBezTo>
                <a:cubicBezTo>
                  <a:pt x="170" y="16"/>
                  <a:pt x="154" y="14"/>
                  <a:pt x="138" y="21"/>
                </a:cubicBezTo>
                <a:cubicBezTo>
                  <a:pt x="122" y="28"/>
                  <a:pt x="120" y="37"/>
                  <a:pt x="98" y="39"/>
                </a:cubicBezTo>
                <a:cubicBezTo>
                  <a:pt x="81" y="40"/>
                  <a:pt x="126" y="36"/>
                  <a:pt x="116" y="45"/>
                </a:cubicBezTo>
                <a:cubicBezTo>
                  <a:pt x="115" y="46"/>
                  <a:pt x="113" y="47"/>
                  <a:pt x="110" y="48"/>
                </a:cubicBezTo>
                <a:cubicBezTo>
                  <a:pt x="109" y="48"/>
                  <a:pt x="108" y="49"/>
                  <a:pt x="108" y="49"/>
                </a:cubicBezTo>
                <a:cubicBezTo>
                  <a:pt x="106" y="49"/>
                  <a:pt x="104" y="49"/>
                  <a:pt x="102" y="49"/>
                </a:cubicBezTo>
                <a:cubicBezTo>
                  <a:pt x="101" y="49"/>
                  <a:pt x="70" y="44"/>
                  <a:pt x="62" y="8"/>
                </a:cubicBezTo>
                <a:cubicBezTo>
                  <a:pt x="60" y="0"/>
                  <a:pt x="56" y="4"/>
                  <a:pt x="54" y="7"/>
                </a:cubicBezTo>
                <a:cubicBezTo>
                  <a:pt x="48" y="17"/>
                  <a:pt x="91" y="50"/>
                  <a:pt x="90" y="50"/>
                </a:cubicBezTo>
                <a:cubicBezTo>
                  <a:pt x="72" y="49"/>
                  <a:pt x="65" y="40"/>
                  <a:pt x="43" y="43"/>
                </a:cubicBezTo>
                <a:cubicBezTo>
                  <a:pt x="14" y="47"/>
                  <a:pt x="0" y="84"/>
                  <a:pt x="3" y="112"/>
                </a:cubicBezTo>
                <a:cubicBezTo>
                  <a:pt x="9" y="174"/>
                  <a:pt x="98" y="228"/>
                  <a:pt x="142" y="202"/>
                </a:cubicBezTo>
              </a:path>
            </a:pathLst>
          </a:custGeom>
          <a:solidFill>
            <a:srgbClr val="EF863F"/>
          </a:solidFill>
          <a:ln>
            <a:noFill/>
          </a:ln>
          <a:effectLst>
            <a:outerShdw blurRad="635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43888"/>
            <a:ext cx="1031202" cy="6420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853" y="5581867"/>
            <a:ext cx="936381" cy="9363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30" y="5821085"/>
            <a:ext cx="1225195" cy="487640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428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1" t="45500" r="18704"/>
          <a:stretch/>
        </p:blipFill>
        <p:spPr>
          <a:xfrm>
            <a:off x="-16043" y="0"/>
            <a:ext cx="12224085" cy="514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96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82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3CA943-34AD-4018-BFB6-6B8B5EE41184}" type="datetime1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ln>
                  <a:noFill/>
                </a:ln>
              </a:defRPr>
            </a:pPr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399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3599C-7AD4-4438-B775-59579D26B320}" type="datetime1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142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3EA33F-57D7-4A09-83AB-9C0BA25C4C23}" type="datetime1">
              <a:rPr lang="ru-RU" smtClean="0"/>
              <a:t>17.02.2026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576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BA4841-3749-434F-9889-130DE13B46B6}" type="datetime1">
              <a:rPr lang="ru-RU" smtClean="0"/>
              <a:t>17.02.2026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ln>
                  <a:noFill/>
                </a:ln>
              </a:defRPr>
            </a:pPr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850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03"/>
          <a:stretch/>
        </p:blipFill>
        <p:spPr>
          <a:xfrm>
            <a:off x="8912392" y="8021"/>
            <a:ext cx="3279608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5" t="23434" b="23495"/>
          <a:stretch/>
        </p:blipFill>
        <p:spPr>
          <a:xfrm>
            <a:off x="0" y="-16042"/>
            <a:ext cx="5028375" cy="6882063"/>
          </a:xfrm>
          <a:prstGeom prst="rect">
            <a:avLst/>
          </a:prstGeom>
        </p:spPr>
      </p:pic>
      <p:sp>
        <p:nvSpPr>
          <p:cNvPr id="23" name="Прямоугольник 22"/>
          <p:cNvSpPr/>
          <p:nvPr userDrawn="1"/>
        </p:nvSpPr>
        <p:spPr>
          <a:xfrm>
            <a:off x="8912392" y="-16043"/>
            <a:ext cx="3279608" cy="6874043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Freeform 420"/>
          <p:cNvSpPr>
            <a:spLocks/>
          </p:cNvSpPr>
          <p:nvPr userDrawn="1"/>
        </p:nvSpPr>
        <p:spPr bwMode="auto">
          <a:xfrm>
            <a:off x="11353800" y="6117418"/>
            <a:ext cx="727068" cy="740582"/>
          </a:xfrm>
          <a:custGeom>
            <a:avLst/>
            <a:gdLst>
              <a:gd name="T0" fmla="*/ 142 w 224"/>
              <a:gd name="T1" fmla="*/ 202 h 228"/>
              <a:gd name="T2" fmla="*/ 178 w 224"/>
              <a:gd name="T3" fmla="*/ 196 h 228"/>
              <a:gd name="T4" fmla="*/ 224 w 224"/>
              <a:gd name="T5" fmla="*/ 99 h 228"/>
              <a:gd name="T6" fmla="*/ 185 w 224"/>
              <a:gd name="T7" fmla="*/ 25 h 228"/>
              <a:gd name="T8" fmla="*/ 138 w 224"/>
              <a:gd name="T9" fmla="*/ 21 h 228"/>
              <a:gd name="T10" fmla="*/ 98 w 224"/>
              <a:gd name="T11" fmla="*/ 39 h 228"/>
              <a:gd name="T12" fmla="*/ 116 w 224"/>
              <a:gd name="T13" fmla="*/ 45 h 228"/>
              <a:gd name="T14" fmla="*/ 110 w 224"/>
              <a:gd name="T15" fmla="*/ 48 h 228"/>
              <a:gd name="T16" fmla="*/ 108 w 224"/>
              <a:gd name="T17" fmla="*/ 49 h 228"/>
              <a:gd name="T18" fmla="*/ 102 w 224"/>
              <a:gd name="T19" fmla="*/ 49 h 228"/>
              <a:gd name="T20" fmla="*/ 62 w 224"/>
              <a:gd name="T21" fmla="*/ 8 h 228"/>
              <a:gd name="T22" fmla="*/ 54 w 224"/>
              <a:gd name="T23" fmla="*/ 7 h 228"/>
              <a:gd name="T24" fmla="*/ 90 w 224"/>
              <a:gd name="T25" fmla="*/ 50 h 228"/>
              <a:gd name="T26" fmla="*/ 43 w 224"/>
              <a:gd name="T27" fmla="*/ 43 h 228"/>
              <a:gd name="T28" fmla="*/ 3 w 224"/>
              <a:gd name="T29" fmla="*/ 112 h 228"/>
              <a:gd name="T30" fmla="*/ 142 w 224"/>
              <a:gd name="T31" fmla="*/ 202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24" h="228">
                <a:moveTo>
                  <a:pt x="142" y="202"/>
                </a:moveTo>
                <a:cubicBezTo>
                  <a:pt x="157" y="192"/>
                  <a:pt x="166" y="205"/>
                  <a:pt x="178" y="196"/>
                </a:cubicBezTo>
                <a:cubicBezTo>
                  <a:pt x="209" y="174"/>
                  <a:pt x="224" y="135"/>
                  <a:pt x="224" y="99"/>
                </a:cubicBezTo>
                <a:cubicBezTo>
                  <a:pt x="224" y="68"/>
                  <a:pt x="212" y="41"/>
                  <a:pt x="185" y="25"/>
                </a:cubicBezTo>
                <a:cubicBezTo>
                  <a:pt x="170" y="16"/>
                  <a:pt x="154" y="14"/>
                  <a:pt x="138" y="21"/>
                </a:cubicBezTo>
                <a:cubicBezTo>
                  <a:pt x="122" y="28"/>
                  <a:pt x="120" y="37"/>
                  <a:pt x="98" y="39"/>
                </a:cubicBezTo>
                <a:cubicBezTo>
                  <a:pt x="81" y="40"/>
                  <a:pt x="126" y="36"/>
                  <a:pt x="116" y="45"/>
                </a:cubicBezTo>
                <a:cubicBezTo>
                  <a:pt x="115" y="46"/>
                  <a:pt x="113" y="47"/>
                  <a:pt x="110" y="48"/>
                </a:cubicBezTo>
                <a:cubicBezTo>
                  <a:pt x="109" y="48"/>
                  <a:pt x="108" y="49"/>
                  <a:pt x="108" y="49"/>
                </a:cubicBezTo>
                <a:cubicBezTo>
                  <a:pt x="106" y="49"/>
                  <a:pt x="104" y="49"/>
                  <a:pt x="102" y="49"/>
                </a:cubicBezTo>
                <a:cubicBezTo>
                  <a:pt x="101" y="49"/>
                  <a:pt x="70" y="44"/>
                  <a:pt x="62" y="8"/>
                </a:cubicBezTo>
                <a:cubicBezTo>
                  <a:pt x="60" y="0"/>
                  <a:pt x="56" y="4"/>
                  <a:pt x="54" y="7"/>
                </a:cubicBezTo>
                <a:cubicBezTo>
                  <a:pt x="48" y="17"/>
                  <a:pt x="91" y="50"/>
                  <a:pt x="90" y="50"/>
                </a:cubicBezTo>
                <a:cubicBezTo>
                  <a:pt x="72" y="49"/>
                  <a:pt x="65" y="40"/>
                  <a:pt x="43" y="43"/>
                </a:cubicBezTo>
                <a:cubicBezTo>
                  <a:pt x="14" y="47"/>
                  <a:pt x="0" y="84"/>
                  <a:pt x="3" y="112"/>
                </a:cubicBezTo>
                <a:cubicBezTo>
                  <a:pt x="9" y="174"/>
                  <a:pt x="98" y="228"/>
                  <a:pt x="142" y="202"/>
                </a:cubicBezTo>
              </a:path>
            </a:pathLst>
          </a:custGeom>
          <a:solidFill>
            <a:srgbClr val="EF863F"/>
          </a:solidFill>
          <a:ln>
            <a:noFill/>
          </a:ln>
          <a:effectLst>
            <a:outerShdw blurRad="635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43888"/>
            <a:ext cx="1031202" cy="6420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853" y="5581867"/>
            <a:ext cx="936381" cy="93638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30" y="5821085"/>
            <a:ext cx="1225195" cy="48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78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38DEA1-C9BF-42D8-8B64-DAE56005AE93}" type="datetime1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ln>
                  <a:noFill/>
                </a:ln>
              </a:defRPr>
            </a:pPr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482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96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9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7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43888"/>
            <a:ext cx="1031202" cy="6420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853" y="5581867"/>
            <a:ext cx="936381" cy="9363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30" y="5821085"/>
            <a:ext cx="1225195" cy="4876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3304" y="0"/>
            <a:ext cx="5725331" cy="513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3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-67113" y="-5797"/>
            <a:ext cx="12331817" cy="118338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Номер слайда 5"/>
          <p:cNvSpPr txBox="1">
            <a:spLocks/>
          </p:cNvSpPr>
          <p:nvPr/>
        </p:nvSpPr>
        <p:spPr>
          <a:xfrm>
            <a:off x="924306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10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766492" y="274568"/>
            <a:ext cx="10659015" cy="6356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spc="0" dirty="0">
                <a:solidFill>
                  <a:schemeClr val="accent5"/>
                </a:solidFill>
                <a:latin typeface="Montserrat" panose="00000500000000000000" pitchFamily="2" charset="-52"/>
              </a:rPr>
              <a:t>ЧИСТИМ ЗУБЫ ПРАВИЛЬНО!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141" y="2105073"/>
            <a:ext cx="1516681" cy="1560484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420633" y="3708099"/>
            <a:ext cx="2399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Montserrat" panose="00000500000000000000" pitchFamily="2" charset="-52"/>
              </a:rPr>
              <a:t>Внутренние поверхности жевательных зубов:</a:t>
            </a:r>
            <a:r>
              <a:rPr lang="ru-RU" sz="1200" dirty="0">
                <a:latin typeface="Montserrat" panose="00000500000000000000" pitchFamily="2" charset="-52"/>
              </a:rPr>
              <a:t> производят короткие движения, держа </a:t>
            </a:r>
            <a:r>
              <a:rPr lang="ru-RU" sz="1200" dirty="0" smtClean="0">
                <a:latin typeface="Montserrat" panose="00000500000000000000" pitchFamily="2" charset="-52"/>
              </a:rPr>
              <a:t>зубную щётку </a:t>
            </a:r>
            <a:r>
              <a:rPr lang="ru-RU" sz="1200" dirty="0">
                <a:latin typeface="Montserrat" panose="00000500000000000000" pitchFamily="2" charset="-52"/>
              </a:rPr>
              <a:t>под углом к зубу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0997" y="2105073"/>
            <a:ext cx="1663009" cy="1459374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2914837" y="3727961"/>
            <a:ext cx="2501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Montserrat" panose="00000500000000000000" pitchFamily="2" charset="-52"/>
              </a:rPr>
              <a:t>Наружные поверхности зубов: </a:t>
            </a:r>
            <a:r>
              <a:rPr lang="ru-RU" sz="1200" dirty="0">
                <a:latin typeface="Montserrat" panose="00000500000000000000" pitchFamily="2" charset="-52"/>
              </a:rPr>
              <a:t>головку зубной щётки держат под углом 45</a:t>
            </a:r>
            <a:r>
              <a:rPr lang="en-US" sz="1200" dirty="0">
                <a:latin typeface="Montserrat" panose="00000500000000000000" pitchFamily="2" charset="-52"/>
              </a:rPr>
              <a:t>º</a:t>
            </a:r>
            <a:r>
              <a:rPr lang="ru-RU" sz="1200" dirty="0">
                <a:latin typeface="Montserrat" panose="00000500000000000000" pitchFamily="2" charset="-52"/>
              </a:rPr>
              <a:t> к зубу и производят выметающие движения от десны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2800" y="1396943"/>
            <a:ext cx="1608018" cy="1543697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5418295" y="2957073"/>
            <a:ext cx="3332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Montserrat" panose="00000500000000000000" pitchFamily="2" charset="-52"/>
              </a:rPr>
              <a:t>Жевательные поверхности зубов: </a:t>
            </a:r>
            <a:r>
              <a:rPr lang="ru-RU" sz="1200" dirty="0">
                <a:latin typeface="Montserrat" panose="00000500000000000000" pitchFamily="2" charset="-52"/>
              </a:rPr>
              <a:t>зубную щётку держат горизонтально и производят движения вперёд-назад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7157" y="1391251"/>
            <a:ext cx="1532292" cy="1543237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8630985" y="2951435"/>
            <a:ext cx="3525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Montserrat" panose="00000500000000000000" pitchFamily="2" charset="-52"/>
              </a:rPr>
              <a:t>Внутренние поверхности передних зубов: </a:t>
            </a:r>
            <a:r>
              <a:rPr lang="ru-RU" sz="1200" dirty="0">
                <a:latin typeface="Montserrat" panose="00000500000000000000" pitchFamily="2" charset="-52"/>
              </a:rPr>
              <a:t>зубную щётку держат вертикально, направление движения </a:t>
            </a:r>
            <a:r>
              <a:rPr lang="ru-RU" sz="1200" dirty="0" smtClean="0">
                <a:latin typeface="Montserrat" panose="00000500000000000000" pitchFamily="2" charset="-52"/>
              </a:rPr>
              <a:t>— </a:t>
            </a:r>
            <a:r>
              <a:rPr lang="ru-RU" sz="1200" dirty="0">
                <a:latin typeface="Montserrat" panose="00000500000000000000" pitchFamily="2" charset="-52"/>
              </a:rPr>
              <a:t>от десны к режущему краю зуба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2800" y="3838210"/>
            <a:ext cx="1596505" cy="1200996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5711860" y="5052847"/>
            <a:ext cx="2707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Montserrat" panose="00000500000000000000" pitchFamily="2" charset="-52"/>
              </a:rPr>
              <a:t>Круговые движения щёткой по всей поверхности зубов: </a:t>
            </a:r>
            <a:r>
              <a:rPr lang="ru-RU" sz="1200" dirty="0">
                <a:latin typeface="Montserrat" panose="00000500000000000000" pitchFamily="2" charset="-52"/>
              </a:rPr>
              <a:t>круговые движения зубной щётки с захватом зубов и дёсен при сомкнутых челюстях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0639" y="3942284"/>
            <a:ext cx="1736410" cy="1295748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32" name="TextBox 31"/>
          <p:cNvSpPr txBox="1"/>
          <p:nvPr/>
        </p:nvSpPr>
        <p:spPr>
          <a:xfrm>
            <a:off x="8698473" y="5274012"/>
            <a:ext cx="3390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Montserrat" panose="00000500000000000000" pitchFamily="2" charset="-52"/>
              </a:rPr>
              <a:t>Движение щёткой по всей поверхности зубов: </a:t>
            </a:r>
            <a:r>
              <a:rPr lang="ru-RU" sz="1200" dirty="0">
                <a:latin typeface="Montserrat" panose="00000500000000000000" pitchFamily="2" charset="-52"/>
              </a:rPr>
              <a:t>зубную щётку держат горизонтально и производят движения вправо-влево при сомкнутых челюстях</a:t>
            </a:r>
          </a:p>
        </p:txBody>
      </p:sp>
    </p:spTree>
    <p:extLst>
      <p:ext uri="{BB962C8B-B14F-4D97-AF65-F5344CB8AC3E}">
        <p14:creationId xmlns:p14="http://schemas.microsoft.com/office/powerpoint/2010/main" val="387606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/>
          <p:cNvSpPr/>
          <p:nvPr/>
        </p:nvSpPr>
        <p:spPr>
          <a:xfrm>
            <a:off x="-67113" y="-5797"/>
            <a:ext cx="12331817" cy="118338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11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561340" y="280229"/>
            <a:ext cx="10659015" cy="6356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spc="0" dirty="0">
                <a:solidFill>
                  <a:schemeClr val="accent5"/>
                </a:solidFill>
                <a:latin typeface="Montserrat" panose="00000500000000000000" pitchFamily="2" charset="-52"/>
              </a:rPr>
              <a:t>МОЕМ РУКИ ПРАВИЛЬНО!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01" y="1338774"/>
            <a:ext cx="1474643" cy="1517079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402059" y="2843303"/>
            <a:ext cx="1614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Montserrat" panose="00000500000000000000" pitchFamily="2" charset="-52"/>
              </a:rPr>
              <a:t>Намочите руки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626" y="1338775"/>
            <a:ext cx="1605800" cy="1498028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2286746" y="2836802"/>
            <a:ext cx="1645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Montserrat" panose="00000500000000000000" pitchFamily="2" charset="-52"/>
              </a:rPr>
              <a:t>Нанесите мыло</a:t>
            </a:r>
            <a:br>
              <a:rPr lang="ru-RU" sz="1400" dirty="0">
                <a:latin typeface="Montserrat" panose="00000500000000000000" pitchFamily="2" charset="-52"/>
              </a:rPr>
            </a:br>
            <a:r>
              <a:rPr lang="ru-RU" sz="1400" dirty="0">
                <a:latin typeface="Montserrat" panose="00000500000000000000" pitchFamily="2" charset="-52"/>
              </a:rPr>
              <a:t>на руки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9055" y="1338774"/>
            <a:ext cx="1528073" cy="1517079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4418321" y="2824455"/>
            <a:ext cx="12533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Montserrat" panose="00000500000000000000" pitchFamily="2" charset="-52"/>
              </a:rPr>
              <a:t>Потрите ладонью</a:t>
            </a:r>
            <a:br>
              <a:rPr lang="ru-RU" sz="1400" dirty="0">
                <a:latin typeface="Montserrat" panose="00000500000000000000" pitchFamily="2" charset="-52"/>
              </a:rPr>
            </a:br>
            <a:r>
              <a:rPr lang="ru-RU" sz="1400" dirty="0">
                <a:latin typeface="Montserrat" panose="00000500000000000000" pitchFamily="2" charset="-52"/>
              </a:rPr>
              <a:t>об ладонь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9017" y="1338774"/>
            <a:ext cx="1717869" cy="1517079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5693251" y="2855853"/>
            <a:ext cx="27236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Montserrat" panose="00000500000000000000" pitchFamily="2" charset="-52"/>
              </a:rPr>
              <a:t>Переверните одну кисть,</a:t>
            </a:r>
            <a:br>
              <a:rPr lang="ru-RU" sz="1400" dirty="0">
                <a:latin typeface="Montserrat" panose="00000500000000000000" pitchFamily="2" charset="-52"/>
              </a:rPr>
            </a:br>
            <a:r>
              <a:rPr lang="ru-RU" sz="1400" dirty="0">
                <a:latin typeface="Montserrat" panose="00000500000000000000" pitchFamily="2" charset="-52"/>
              </a:rPr>
              <a:t>потрите с обратной стороны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9043" y="1333244"/>
            <a:ext cx="1463305" cy="1526018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8472113" y="2843303"/>
            <a:ext cx="11753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Montserrat" panose="00000500000000000000" pitchFamily="2" charset="-52"/>
              </a:rPr>
              <a:t>Потрите между </a:t>
            </a:r>
            <a:br>
              <a:rPr lang="ru-RU" sz="1400" dirty="0">
                <a:latin typeface="Montserrat" panose="00000500000000000000" pitchFamily="2" charset="-52"/>
              </a:rPr>
            </a:br>
            <a:r>
              <a:rPr lang="ru-RU" sz="1400" dirty="0">
                <a:latin typeface="Montserrat" panose="00000500000000000000" pitchFamily="2" charset="-52"/>
              </a:rPr>
              <a:t>пальцами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1870" y="1359481"/>
            <a:ext cx="1555120" cy="1481066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32" name="TextBox 31"/>
          <p:cNvSpPr txBox="1"/>
          <p:nvPr/>
        </p:nvSpPr>
        <p:spPr>
          <a:xfrm>
            <a:off x="9880163" y="2870062"/>
            <a:ext cx="22134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Montserrat" panose="00000500000000000000" pitchFamily="2" charset="-52"/>
              </a:rPr>
              <a:t>Сложите пальцы </a:t>
            </a:r>
            <a:endParaRPr lang="en-US" sz="1400" dirty="0" smtClean="0">
              <a:latin typeface="Montserrat" panose="00000500000000000000" pitchFamily="2" charset="-52"/>
            </a:endParaRPr>
          </a:p>
          <a:p>
            <a:pPr algn="ctr"/>
            <a:r>
              <a:rPr lang="ru-RU" sz="1400" dirty="0" smtClean="0">
                <a:latin typeface="Montserrat" panose="00000500000000000000" pitchFamily="2" charset="-52"/>
              </a:rPr>
              <a:t>в </a:t>
            </a:r>
            <a:r>
              <a:rPr lang="ru-RU" sz="1400" dirty="0">
                <a:latin typeface="Montserrat" panose="00000500000000000000" pitchFamily="2" charset="-52"/>
              </a:rPr>
              <a:t>замок, </a:t>
            </a:r>
            <a:br>
              <a:rPr lang="ru-RU" sz="1400" dirty="0">
                <a:latin typeface="Montserrat" panose="00000500000000000000" pitchFamily="2" charset="-52"/>
              </a:rPr>
            </a:br>
            <a:r>
              <a:rPr lang="ru-RU" sz="1400" dirty="0">
                <a:latin typeface="Montserrat" panose="00000500000000000000" pitchFamily="2" charset="-52"/>
              </a:rPr>
              <a:t>потрите друг о друга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800" y="3676870"/>
            <a:ext cx="1467044" cy="1394725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34" name="TextBox 33"/>
          <p:cNvSpPr txBox="1"/>
          <p:nvPr/>
        </p:nvSpPr>
        <p:spPr>
          <a:xfrm>
            <a:off x="240810" y="5086630"/>
            <a:ext cx="1914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Montserrat" panose="00000500000000000000" pitchFamily="2" charset="-52"/>
              </a:rPr>
              <a:t>Потрите большие </a:t>
            </a:r>
            <a:br>
              <a:rPr lang="ru-RU" sz="1400" dirty="0">
                <a:latin typeface="Montserrat" panose="00000500000000000000" pitchFamily="2" charset="-52"/>
              </a:rPr>
            </a:br>
            <a:r>
              <a:rPr lang="ru-RU" sz="1400" dirty="0">
                <a:latin typeface="Montserrat" panose="00000500000000000000" pitchFamily="2" charset="-52"/>
              </a:rPr>
              <a:t>пальцы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87615" y="3676870"/>
            <a:ext cx="1479256" cy="140976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36" name="TextBox 35"/>
          <p:cNvSpPr txBox="1"/>
          <p:nvPr/>
        </p:nvSpPr>
        <p:spPr>
          <a:xfrm>
            <a:off x="2155117" y="5105118"/>
            <a:ext cx="19366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Montserrat" panose="00000500000000000000" pitchFamily="2" charset="-52"/>
              </a:rPr>
              <a:t>Помойте под </a:t>
            </a:r>
            <a:r>
              <a:rPr lang="ru-RU" sz="1400" dirty="0" smtClean="0">
                <a:latin typeface="Montserrat" panose="00000500000000000000" pitchFamily="2" charset="-52"/>
              </a:rPr>
              <a:t>ногтями</a:t>
            </a:r>
            <a:r>
              <a:rPr lang="en-US" sz="1400" dirty="0" smtClean="0">
                <a:latin typeface="Montserrat" panose="00000500000000000000" pitchFamily="2" charset="-52"/>
              </a:rPr>
              <a:t> </a:t>
            </a:r>
            <a:r>
              <a:rPr lang="ru-RU" sz="1400" dirty="0" smtClean="0">
                <a:latin typeface="Montserrat" panose="00000500000000000000" pitchFamily="2" charset="-52"/>
              </a:rPr>
              <a:t>и </a:t>
            </a:r>
            <a:r>
              <a:rPr lang="ru-RU" sz="1400" dirty="0">
                <a:latin typeface="Montserrat" panose="00000500000000000000" pitchFamily="2" charset="-52"/>
              </a:rPr>
              <a:t>вокруг них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35562" y="3676870"/>
            <a:ext cx="1554600" cy="1436665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38" name="TextBox 37"/>
          <p:cNvSpPr txBox="1"/>
          <p:nvPr/>
        </p:nvSpPr>
        <p:spPr>
          <a:xfrm>
            <a:off x="4272844" y="5132476"/>
            <a:ext cx="1837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Montserrat" panose="00000500000000000000" pitchFamily="2" charset="-52"/>
              </a:rPr>
              <a:t>Ополосните руки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15490" y="3660731"/>
            <a:ext cx="1432050" cy="1452804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40" name="TextBox 39"/>
          <p:cNvSpPr txBox="1"/>
          <p:nvPr/>
        </p:nvSpPr>
        <p:spPr>
          <a:xfrm>
            <a:off x="6171282" y="5122999"/>
            <a:ext cx="17613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Montserrat" panose="00000500000000000000" pitchFamily="2" charset="-52"/>
              </a:rPr>
              <a:t>Вытрите насухо</a:t>
            </a:r>
            <a:br>
              <a:rPr lang="ru-RU" sz="1400" dirty="0">
                <a:latin typeface="Montserrat" panose="00000500000000000000" pitchFamily="2" charset="-52"/>
              </a:rPr>
            </a:br>
            <a:r>
              <a:rPr lang="ru-RU" sz="1400" dirty="0">
                <a:latin typeface="Montserrat" panose="00000500000000000000" pitchFamily="2" charset="-52"/>
              </a:rPr>
              <a:t>бумажным полотенцем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05322" y="3676870"/>
            <a:ext cx="1564369" cy="1436665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42" name="TextBox 41"/>
          <p:cNvSpPr txBox="1"/>
          <p:nvPr/>
        </p:nvSpPr>
        <p:spPr>
          <a:xfrm>
            <a:off x="7968449" y="5131416"/>
            <a:ext cx="22381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Montserrat" panose="00000500000000000000" pitchFamily="2" charset="-52"/>
              </a:rPr>
              <a:t>Используя бумажное </a:t>
            </a:r>
            <a:br>
              <a:rPr lang="ru-RU" sz="1400" dirty="0">
                <a:latin typeface="Montserrat" panose="00000500000000000000" pitchFamily="2" charset="-52"/>
              </a:rPr>
            </a:br>
            <a:r>
              <a:rPr lang="ru-RU" sz="1400" dirty="0">
                <a:latin typeface="Montserrat" panose="00000500000000000000" pitchFamily="2" charset="-52"/>
              </a:rPr>
              <a:t>полотенце,</a:t>
            </a:r>
            <a:br>
              <a:rPr lang="ru-RU" sz="1400" dirty="0">
                <a:latin typeface="Montserrat" panose="00000500000000000000" pitchFamily="2" charset="-52"/>
              </a:rPr>
            </a:br>
            <a:r>
              <a:rPr lang="ru-RU" sz="1400" dirty="0">
                <a:latin typeface="Montserrat" panose="00000500000000000000" pitchFamily="2" charset="-52"/>
              </a:rPr>
              <a:t>закройте кран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31870" y="3676870"/>
            <a:ext cx="1479257" cy="1428248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44" name="TextBox 43"/>
          <p:cNvSpPr txBox="1"/>
          <p:nvPr/>
        </p:nvSpPr>
        <p:spPr>
          <a:xfrm>
            <a:off x="10076251" y="5122999"/>
            <a:ext cx="1790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Montserrat" panose="00000500000000000000" pitchFamily="2" charset="-52"/>
              </a:rPr>
              <a:t>Теперь у вас чистые руки!</a:t>
            </a:r>
          </a:p>
        </p:txBody>
      </p:sp>
    </p:spTree>
    <p:extLst>
      <p:ext uri="{BB962C8B-B14F-4D97-AF65-F5344CB8AC3E}">
        <p14:creationId xmlns:p14="http://schemas.microsoft.com/office/powerpoint/2010/main" val="255780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-67113" y="-5797"/>
            <a:ext cx="12331817" cy="118338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Номер слайда 5"/>
          <p:cNvSpPr txBox="1">
            <a:spLocks/>
          </p:cNvSpPr>
          <p:nvPr/>
        </p:nvSpPr>
        <p:spPr>
          <a:xfrm>
            <a:off x="9207858" y="6276796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12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857921" y="255580"/>
            <a:ext cx="10659015" cy="6356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spc="0" dirty="0">
                <a:solidFill>
                  <a:schemeClr val="accent5"/>
                </a:solidFill>
                <a:latin typeface="Montserrat" panose="00000500000000000000" pitchFamily="2" charset="-52"/>
              </a:rPr>
              <a:t>ЧТО ТАКОЕ РЕЖИМ ПИТАНИЯ?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0911" y="3697969"/>
            <a:ext cx="3687793" cy="18158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Montserrat" panose="00000500000000000000" pitchFamily="2" charset="-52"/>
              </a:rPr>
              <a:t>7 правил режима </a:t>
            </a:r>
            <a:r>
              <a:rPr lang="ru-RU" sz="1400" b="1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питания</a:t>
            </a:r>
            <a:endParaRPr lang="ru-RU" sz="1400" b="1" dirty="0">
              <a:solidFill>
                <a:schemeClr val="accent5"/>
              </a:solidFill>
              <a:latin typeface="Montserrat" panose="00000500000000000000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Montserrat" panose="00000500000000000000" pitchFamily="2" charset="-52"/>
              </a:rPr>
              <a:t>Завтрак — обязательно!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Montserrat" panose="00000500000000000000" pitchFamily="2" charset="-52"/>
              </a:rPr>
              <a:t>Обед — горячий!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Montserrat" panose="00000500000000000000" pitchFamily="2" charset="-52"/>
              </a:rPr>
              <a:t>Ужин — скромный!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Montserrat" panose="00000500000000000000" pitchFamily="2" charset="-52"/>
              </a:rPr>
              <a:t>Перекусы — с удовольствием!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Montserrat" panose="00000500000000000000" pitchFamily="2" charset="-52"/>
              </a:rPr>
              <a:t>Овощи и фрукты — всегда мыть!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Montserrat" panose="00000500000000000000" pitchFamily="2" charset="-52"/>
              </a:rPr>
              <a:t>После еды — полоскать рот!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Montserrat" panose="00000500000000000000" pitchFamily="2" charset="-52"/>
              </a:rPr>
              <a:t>Чашка — персональная!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836" y="2790072"/>
            <a:ext cx="2453168" cy="2453168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4334529" y="3514683"/>
            <a:ext cx="2485165" cy="11780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ЗАВТРАК</a:t>
            </a:r>
          </a:p>
          <a:p>
            <a:pPr algn="ctr"/>
            <a:r>
              <a:rPr lang="ru-RU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(7:30 — 8:00)</a:t>
            </a:r>
          </a:p>
          <a:p>
            <a:pPr algn="ctr"/>
            <a:r>
              <a:rPr lang="ru-RU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Каша, омлет, творожная запеканка, варёные яйца, творог</a:t>
            </a:r>
            <a:br>
              <a:rPr lang="ru-RU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Напитки: чай, какао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814521" y="1548580"/>
            <a:ext cx="2601798" cy="11780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ПЕРЕКУС</a:t>
            </a:r>
          </a:p>
          <a:p>
            <a:pPr algn="ctr"/>
            <a:r>
              <a:rPr lang="ru-RU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(11:00 — 12:00)</a:t>
            </a:r>
          </a:p>
          <a:p>
            <a:pPr algn="ctr"/>
            <a:r>
              <a:rPr lang="ru-RU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Орехи, фрукты, овощи, злаковый батончик</a:t>
            </a:r>
            <a:br>
              <a:rPr lang="ru-RU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Напитки: сок без добавленного сахара, вода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374001" y="2763798"/>
            <a:ext cx="2689066" cy="11847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ОБЕД</a:t>
            </a:r>
          </a:p>
          <a:p>
            <a:pPr algn="ctr"/>
            <a:r>
              <a:rPr lang="ru-RU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(12:00 — 14:00)</a:t>
            </a:r>
          </a:p>
          <a:p>
            <a:pPr algn="ctr"/>
            <a:r>
              <a:rPr lang="ru-RU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Первое блюдо (суп); второе блюдо (из мяса, птицы или рыбы с гарниром)</a:t>
            </a:r>
          </a:p>
          <a:p>
            <a:pPr algn="ctr"/>
            <a:r>
              <a:rPr lang="ru-RU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Напитки: морс, компот, чай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374001" y="4056836"/>
            <a:ext cx="2689066" cy="12463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ПОЛДНИК</a:t>
            </a:r>
          </a:p>
          <a:p>
            <a:pPr algn="ctr"/>
            <a:r>
              <a:rPr lang="ru-RU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(16:00 — 17:00)</a:t>
            </a:r>
          </a:p>
          <a:p>
            <a:pPr algn="ctr"/>
            <a:r>
              <a:rPr lang="ru-RU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Сухофрукты, печенье, бутерброды с сыром и </a:t>
            </a:r>
            <a:r>
              <a:rPr lang="ru-RU" sz="1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цельнозерновым</a:t>
            </a:r>
            <a:r>
              <a:rPr lang="ru-RU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хлебом, несладкий йогурт</a:t>
            </a:r>
          </a:p>
          <a:p>
            <a:pPr algn="ctr"/>
            <a:r>
              <a:rPr lang="ru-RU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Напитки: компот, чай, кисель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888836" y="5303217"/>
            <a:ext cx="2485165" cy="11224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УЖИН</a:t>
            </a:r>
          </a:p>
          <a:p>
            <a:pPr algn="ctr"/>
            <a:r>
              <a:rPr lang="ru-RU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(19:00 — 19:30)</a:t>
            </a:r>
          </a:p>
          <a:p>
            <a:pPr algn="ctr"/>
            <a:r>
              <a:rPr lang="ru-RU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Блюда из птицы или рыбы на пару с овощным гарниром, </a:t>
            </a:r>
          </a:p>
          <a:p>
            <a:pPr algn="ctr"/>
            <a:r>
              <a:rPr lang="ru-RU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Напитки: кефир, йогурт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4867" y="1393376"/>
            <a:ext cx="639765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Montserrat" panose="00000500000000000000" pitchFamily="2" charset="-52"/>
              </a:rPr>
              <a:t>Режим питания </a:t>
            </a:r>
            <a:r>
              <a:rPr lang="ru-RU" sz="1600" b="1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— </a:t>
            </a:r>
            <a:r>
              <a:rPr lang="ru-RU" sz="1600" b="1" dirty="0">
                <a:solidFill>
                  <a:srgbClr val="0070C0"/>
                </a:solidFill>
                <a:latin typeface="Montserrat" panose="00000500000000000000" pitchFamily="2" charset="-52"/>
              </a:rPr>
              <a:t>это то, что позволяет оставаться сильным, бодрым и полным энергии в течении дня. Чтобы у вас были силы хорошо учиться, выполнять домашние задания, гулять после уроков и ходить на дополнительные занятия или кружки, нужно, чтобы в день было 3 основных приёма пищи (завтрак, обед, ужин) и 2 — 3 дополнительных (полдник и полезные перекусы).</a:t>
            </a:r>
          </a:p>
        </p:txBody>
      </p:sp>
    </p:spTree>
    <p:extLst>
      <p:ext uri="{BB962C8B-B14F-4D97-AF65-F5344CB8AC3E}">
        <p14:creationId xmlns:p14="http://schemas.microsoft.com/office/powerpoint/2010/main" val="117563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-67113" y="-5797"/>
            <a:ext cx="12331817" cy="118338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Номер слайда 5"/>
          <p:cNvSpPr txBox="1">
            <a:spLocks/>
          </p:cNvSpPr>
          <p:nvPr/>
        </p:nvSpPr>
        <p:spPr>
          <a:xfrm>
            <a:off x="9230868" y="6265291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13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55479" y="1381901"/>
            <a:ext cx="8345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6969"/>
                </a:solidFill>
                <a:latin typeface="Montserrat" panose="00000500000000000000" pitchFamily="2" charset="-52"/>
              </a:rPr>
              <a:t>В школе вы проводите большую часть дня, поэтому очень важно во время уроков правильно </a:t>
            </a:r>
          </a:p>
          <a:p>
            <a:r>
              <a:rPr lang="ru-RU" b="1" dirty="0">
                <a:solidFill>
                  <a:srgbClr val="FF6969"/>
                </a:solidFill>
                <a:latin typeface="Montserrat" panose="00000500000000000000" pitchFamily="2" charset="-52"/>
              </a:rPr>
              <a:t>сидеть за партой, чтобы не испортить осанку и зрение.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18" y="1552602"/>
            <a:ext cx="1884683" cy="18626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597" y="3610145"/>
            <a:ext cx="1954704" cy="18626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82241" y="2501102"/>
            <a:ext cx="92918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Montserrat" panose="00000500000000000000" pitchFamily="2" charset="-52"/>
              </a:rPr>
              <a:t>Основные правила правильной посадки за партой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i="1" dirty="0">
                <a:solidFill>
                  <a:schemeClr val="accent5"/>
                </a:solidFill>
                <a:latin typeface="Montserrat" panose="00000500000000000000" pitchFamily="2" charset="-52"/>
              </a:rPr>
              <a:t>Спина</a:t>
            </a:r>
            <a:r>
              <a:rPr lang="ru-RU" sz="1600" dirty="0">
                <a:solidFill>
                  <a:schemeClr val="accent5"/>
                </a:solidFill>
                <a:latin typeface="Montserrat" panose="00000500000000000000" pitchFamily="2" charset="-52"/>
              </a:rPr>
              <a:t>: держится ровно, касается спинки стула. Плечи расправлены, находятся на одной линии.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i="1" dirty="0">
                <a:solidFill>
                  <a:schemeClr val="accent5"/>
                </a:solidFill>
                <a:latin typeface="Montserrat" panose="00000500000000000000" pitchFamily="2" charset="-52"/>
              </a:rPr>
              <a:t>Ноги</a:t>
            </a:r>
            <a:r>
              <a:rPr lang="ru-RU" sz="1600" dirty="0">
                <a:solidFill>
                  <a:schemeClr val="accent5"/>
                </a:solidFill>
                <a:latin typeface="Montserrat" panose="00000500000000000000" pitchFamily="2" charset="-52"/>
              </a:rPr>
              <a:t>: поставлены всей стопой на пол или на подставку. Колени и бёдра согнуты под углом 90</a:t>
            </a:r>
            <a:r>
              <a:rPr lang="en-US" sz="1600" dirty="0">
                <a:solidFill>
                  <a:schemeClr val="accent5"/>
                </a:solidFill>
                <a:latin typeface="Montserrat" panose="00000500000000000000" pitchFamily="2" charset="-52"/>
              </a:rPr>
              <a:t>º</a:t>
            </a:r>
            <a:r>
              <a:rPr lang="ru-RU" sz="1600" dirty="0">
                <a:solidFill>
                  <a:schemeClr val="accent5"/>
                </a:solidFill>
                <a:latin typeface="Montserrat" panose="00000500000000000000" pitchFamily="2" charset="-52"/>
              </a:rPr>
              <a:t>. Перекрещивать или ставить одну ногу на другую нельзя.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i="1" dirty="0">
                <a:solidFill>
                  <a:schemeClr val="accent5"/>
                </a:solidFill>
                <a:latin typeface="Montserrat" panose="00000500000000000000" pitchFamily="2" charset="-52"/>
              </a:rPr>
              <a:t>Руки</a:t>
            </a:r>
            <a:r>
              <a:rPr lang="ru-RU" sz="1600" dirty="0">
                <a:solidFill>
                  <a:schemeClr val="accent5"/>
                </a:solidFill>
                <a:latin typeface="Montserrat" panose="00000500000000000000" pitchFamily="2" charset="-52"/>
              </a:rPr>
              <a:t>: лежат свободно на столешнице, локти не свисают, угол согнутой руки — 90</a:t>
            </a:r>
            <a:r>
              <a:rPr lang="en-US" sz="1600" dirty="0">
                <a:solidFill>
                  <a:schemeClr val="accent5"/>
                </a:solidFill>
                <a:latin typeface="Montserrat" panose="00000500000000000000" pitchFamily="2" charset="-52"/>
              </a:rPr>
              <a:t>º</a:t>
            </a:r>
            <a:r>
              <a:rPr lang="ru-RU" sz="1600" dirty="0">
                <a:solidFill>
                  <a:schemeClr val="accent5"/>
                </a:solidFill>
                <a:latin typeface="Montserrat" panose="00000500000000000000" pitchFamily="2" charset="-52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i="1" dirty="0">
                <a:solidFill>
                  <a:schemeClr val="accent5"/>
                </a:solidFill>
                <a:latin typeface="Montserrat" panose="00000500000000000000" pitchFamily="2" charset="-52"/>
              </a:rPr>
              <a:t>Голова</a:t>
            </a:r>
            <a:r>
              <a:rPr lang="ru-RU" sz="1600" dirty="0">
                <a:solidFill>
                  <a:schemeClr val="accent5"/>
                </a:solidFill>
                <a:latin typeface="Montserrat" panose="00000500000000000000" pitchFamily="2" charset="-52"/>
              </a:rPr>
              <a:t>: держится прямо, с небольшим наклоном вперёд. Нельзя опираться на руки.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i="1" dirty="0">
                <a:solidFill>
                  <a:schemeClr val="accent5"/>
                </a:solidFill>
                <a:latin typeface="Montserrat" panose="00000500000000000000" pitchFamily="2" charset="-52"/>
              </a:rPr>
              <a:t>Дистанция</a:t>
            </a:r>
            <a:r>
              <a:rPr lang="ru-RU" sz="1600" dirty="0">
                <a:solidFill>
                  <a:schemeClr val="accent5"/>
                </a:solidFill>
                <a:latin typeface="Montserrat" panose="00000500000000000000" pitchFamily="2" charset="-52"/>
              </a:rPr>
              <a:t>: расстояние от глаз до тетради/книги равно длине руки от локтя до кончиков пальцев (примерно 30—35 см).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i="1" dirty="0">
                <a:solidFill>
                  <a:schemeClr val="accent5"/>
                </a:solidFill>
                <a:latin typeface="Montserrat" panose="00000500000000000000" pitchFamily="2" charset="-52"/>
              </a:rPr>
              <a:t>Тетрадь</a:t>
            </a:r>
            <a:r>
              <a:rPr lang="ru-RU" sz="1600" dirty="0">
                <a:solidFill>
                  <a:schemeClr val="accent5"/>
                </a:solidFill>
                <a:latin typeface="Montserrat" panose="00000500000000000000" pitchFamily="2" charset="-52"/>
              </a:rPr>
              <a:t>: располагается под наклоном, чтобы рука не уставала. 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857921" y="304240"/>
            <a:ext cx="10659015" cy="6356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spc="0" dirty="0">
                <a:solidFill>
                  <a:schemeClr val="accent5"/>
                </a:solidFill>
                <a:latin typeface="Montserrat" panose="00000500000000000000" pitchFamily="2" charset="-52"/>
              </a:rPr>
              <a:t>УЧИТЬСЯ — НЕ ЛЕНИТЬСЯ!</a:t>
            </a:r>
          </a:p>
        </p:txBody>
      </p:sp>
    </p:spTree>
    <p:extLst>
      <p:ext uri="{BB962C8B-B14F-4D97-AF65-F5344CB8AC3E}">
        <p14:creationId xmlns:p14="http://schemas.microsoft.com/office/powerpoint/2010/main" val="4074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-67113" y="-5797"/>
            <a:ext cx="12331817" cy="118338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5"/>
          <p:cNvSpPr txBox="1">
            <a:spLocks/>
          </p:cNvSpPr>
          <p:nvPr/>
        </p:nvSpPr>
        <p:spPr>
          <a:xfrm>
            <a:off x="9253878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14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857921" y="252401"/>
            <a:ext cx="10659015" cy="6356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spc="0" dirty="0">
                <a:solidFill>
                  <a:schemeClr val="accent5"/>
                </a:solidFill>
                <a:latin typeface="Montserrat" panose="00000500000000000000" pitchFamily="2" charset="-52"/>
              </a:rPr>
              <a:t>ПРОГУЛКИ НА СВЕЖЕМ ВОЗДУХЕ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" y="2615812"/>
            <a:ext cx="47211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6969"/>
                </a:solidFill>
                <a:latin typeface="Montserrat" panose="00000500000000000000" pitchFamily="2" charset="-52"/>
              </a:rPr>
              <a:t>Прогулки на свежем воздухе тоже входят в режим дня. Ежедневно нужно гулять на свежем воздухе 2—3 часа. Лучше использовать это время для активной деятельности: игр, пеших прогулок, катания на велосипеде, лыжах.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073" y="1860885"/>
            <a:ext cx="6062349" cy="3541181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308343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67113" y="-5797"/>
            <a:ext cx="12331817" cy="118338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5"/>
          <p:cNvSpPr txBox="1">
            <a:spLocks/>
          </p:cNvSpPr>
          <p:nvPr/>
        </p:nvSpPr>
        <p:spPr>
          <a:xfrm>
            <a:off x="9253878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15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882018" y="308723"/>
            <a:ext cx="10659015" cy="6356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spc="0" dirty="0">
                <a:solidFill>
                  <a:schemeClr val="accent5"/>
                </a:solidFill>
                <a:latin typeface="Montserrat" panose="00000500000000000000" pitchFamily="2" charset="-52"/>
              </a:rPr>
              <a:t>КУДА НОЧЬ — ТУДА И СОН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5486" y="1346975"/>
            <a:ext cx="114966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Montserrat" panose="00000500000000000000" pitchFamily="2" charset="-52"/>
              </a:rPr>
              <a:t>Сон очень важен для здоровья. </a:t>
            </a:r>
            <a:r>
              <a:rPr lang="ru-RU" sz="2000" dirty="0">
                <a:solidFill>
                  <a:srgbClr val="0070C0"/>
                </a:solidFill>
                <a:latin typeface="Montserrat" panose="00000500000000000000" pitchFamily="2" charset="-52"/>
              </a:rPr>
              <a:t>Выспавшийся человек — бодрый, здоровый </a:t>
            </a:r>
            <a:endParaRPr lang="en-US" sz="2000" dirty="0" smtClean="0">
              <a:solidFill>
                <a:srgbClr val="0070C0"/>
              </a:solidFill>
              <a:latin typeface="Montserrat" panose="00000500000000000000" pitchFamily="2" charset="-52"/>
            </a:endParaRPr>
          </a:p>
          <a:p>
            <a:r>
              <a:rPr lang="ru-RU" sz="2000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и </a:t>
            </a:r>
            <a:r>
              <a:rPr lang="ru-RU" sz="2000" dirty="0">
                <a:solidFill>
                  <a:srgbClr val="0070C0"/>
                </a:solidFill>
                <a:latin typeface="Montserrat" panose="00000500000000000000" pitchFamily="2" charset="-52"/>
              </a:rPr>
              <a:t>весёлый. Хороший сон влияет и на способности к обучению: способность воспринимать информацию, быть внимательным, запоминать, рассуждать, анализировать. Если вы систематически недосыпаете, то днём будете постоянно сонным и усталым.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811" y="2689025"/>
            <a:ext cx="5293318" cy="341435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625486" y="3015360"/>
            <a:ext cx="54666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0070C0"/>
                </a:solidFill>
                <a:latin typeface="Montserrat" panose="00000500000000000000" pitchFamily="2" charset="-52"/>
              </a:rPr>
              <a:t>Здоровый сон детей в возрасте от 6 до 10 лет должен составлять </a:t>
            </a:r>
            <a:r>
              <a:rPr lang="ru-RU" b="1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10—11 </a:t>
            </a:r>
            <a:r>
              <a:rPr lang="ru-RU" b="1" dirty="0">
                <a:solidFill>
                  <a:srgbClr val="0070C0"/>
                </a:solidFill>
                <a:latin typeface="Montserrat" panose="00000500000000000000" pitchFamily="2" charset="-52"/>
              </a:rPr>
              <a:t>часов.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0070C0"/>
                </a:solidFill>
                <a:latin typeface="Montserrat" panose="00000500000000000000" pitchFamily="2" charset="-52"/>
              </a:rPr>
              <a:t>Ночной сон должен длиться </a:t>
            </a:r>
            <a:r>
              <a:rPr lang="ru-RU" b="1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8—9 </a:t>
            </a:r>
            <a:r>
              <a:rPr lang="ru-RU" b="1" dirty="0">
                <a:solidFill>
                  <a:srgbClr val="0070C0"/>
                </a:solidFill>
                <a:latin typeface="Montserrat" panose="00000500000000000000" pitchFamily="2" charset="-52"/>
              </a:rPr>
              <a:t>часов.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0070C0"/>
                </a:solidFill>
                <a:latin typeface="Montserrat" panose="00000500000000000000" pitchFamily="2" charset="-52"/>
              </a:rPr>
              <a:t>Дневной сон должен длиться </a:t>
            </a:r>
            <a:r>
              <a:rPr lang="ru-RU" b="1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1—2 </a:t>
            </a:r>
            <a:r>
              <a:rPr lang="ru-RU" b="1" dirty="0">
                <a:solidFill>
                  <a:srgbClr val="0070C0"/>
                </a:solidFill>
                <a:latin typeface="Montserrat" panose="00000500000000000000" pitchFamily="2" charset="-52"/>
              </a:rPr>
              <a:t>часа.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b="1" dirty="0">
              <a:solidFill>
                <a:srgbClr val="0070C0"/>
              </a:solidFill>
              <a:latin typeface="Montserrat" panose="00000500000000000000" pitchFamily="2" charset="-52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Не </a:t>
            </a:r>
            <a:r>
              <a:rPr lang="ru-RU" sz="2000" b="1" dirty="0">
                <a:solidFill>
                  <a:srgbClr val="FF0000"/>
                </a:solidFill>
                <a:latin typeface="Montserrat" panose="00000500000000000000" pitchFamily="2" charset="-52"/>
              </a:rPr>
              <a:t>забывайте, что на ночь обязательно надо чистить зубы и умываться!</a:t>
            </a:r>
          </a:p>
        </p:txBody>
      </p:sp>
    </p:spTree>
    <p:extLst>
      <p:ext uri="{BB962C8B-B14F-4D97-AF65-F5344CB8AC3E}">
        <p14:creationId xmlns:p14="http://schemas.microsoft.com/office/powerpoint/2010/main" val="384102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67113" y="-5797"/>
            <a:ext cx="12331817" cy="118338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5"/>
          <p:cNvSpPr txBox="1">
            <a:spLocks/>
          </p:cNvSpPr>
          <p:nvPr/>
        </p:nvSpPr>
        <p:spPr>
          <a:xfrm>
            <a:off x="9253878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16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882019" y="256177"/>
            <a:ext cx="10659015" cy="6356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spc="0" dirty="0">
                <a:solidFill>
                  <a:schemeClr val="accent5"/>
                </a:solidFill>
                <a:latin typeface="Montserrat" panose="00000500000000000000" pitchFamily="2" charset="-52"/>
              </a:rPr>
              <a:t>ДЕЛУ ВРЕМЯ — ПОТЕХЕ ЧАС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950" y="1153843"/>
            <a:ext cx="11883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/>
                </a:solidFill>
                <a:latin typeface="Montserrat" panose="00000500000000000000" pitchFamily="2" charset="-52"/>
              </a:rPr>
              <a:t>Режим дня </a:t>
            </a:r>
            <a:r>
              <a:rPr lang="ru-RU" sz="2000" dirty="0" smtClean="0">
                <a:solidFill>
                  <a:schemeClr val="accent5"/>
                </a:solidFill>
                <a:latin typeface="Montserrat" panose="00000500000000000000" pitchFamily="2" charset="-52"/>
              </a:rPr>
              <a:t>— </a:t>
            </a:r>
            <a:r>
              <a:rPr lang="ru-RU" sz="2000" dirty="0">
                <a:solidFill>
                  <a:schemeClr val="accent5"/>
                </a:solidFill>
                <a:latin typeface="Montserrat" panose="00000500000000000000" pitchFamily="2" charset="-52"/>
              </a:rPr>
              <a:t>это то, чем мы занимаемся в течении дня. Сначала мы просыпаемся, умываемся, делаем зарядку и завтракаем, потом учимся в школе, обедаем, гуляем с друзьями, делаем домашнее задание, отдыхаем дома и ложимся спать. </a:t>
            </a:r>
            <a:r>
              <a:rPr lang="ru-RU" sz="2000" dirty="0" smtClean="0">
                <a:solidFill>
                  <a:schemeClr val="accent5"/>
                </a:solidFill>
                <a:latin typeface="Montserrat" panose="00000500000000000000" pitchFamily="2" charset="-52"/>
              </a:rPr>
              <a:t>Режим </a:t>
            </a:r>
            <a:r>
              <a:rPr lang="ru-RU" sz="2000" dirty="0">
                <a:solidFill>
                  <a:schemeClr val="accent5"/>
                </a:solidFill>
                <a:latin typeface="Montserrat" panose="00000500000000000000" pitchFamily="2" charset="-52"/>
              </a:rPr>
              <a:t>дня помогает распланировать весь день и знать, что будет дальше.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512" y="2653461"/>
            <a:ext cx="5121566" cy="3102595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282770" y="2529010"/>
            <a:ext cx="65927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5"/>
                </a:solidFill>
                <a:latin typeface="Montserrat" panose="00000500000000000000" pitchFamily="2" charset="-52"/>
              </a:rPr>
              <a:t>Запомните важные правила режима </a:t>
            </a:r>
            <a:r>
              <a:rPr lang="ru-RU" sz="1600" b="1" dirty="0" smtClean="0">
                <a:solidFill>
                  <a:schemeClr val="accent5"/>
                </a:solidFill>
                <a:latin typeface="Montserrat" panose="00000500000000000000" pitchFamily="2" charset="-52"/>
              </a:rPr>
              <a:t>дня</a:t>
            </a:r>
            <a:endParaRPr lang="en-US" sz="1600" b="1" dirty="0" smtClean="0">
              <a:solidFill>
                <a:schemeClr val="accent5"/>
              </a:solidFill>
              <a:latin typeface="Montserrat" panose="00000500000000000000" pitchFamily="2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solidFill>
                  <a:schemeClr val="accent5"/>
                </a:solidFill>
                <a:latin typeface="Montserrat" panose="00000500000000000000" pitchFamily="2" charset="-52"/>
              </a:rPr>
              <a:t>Сон </a:t>
            </a:r>
            <a:r>
              <a:rPr lang="ru-RU" sz="1600" dirty="0">
                <a:solidFill>
                  <a:schemeClr val="accent5"/>
                </a:solidFill>
                <a:latin typeface="Montserrat" panose="00000500000000000000" pitchFamily="2" charset="-52"/>
              </a:rPr>
              <a:t>должен составлять не менее 8 часов, а ложиться спать нужно до 23:00.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chemeClr val="accent5"/>
                </a:solidFill>
                <a:latin typeface="Montserrat" panose="00000500000000000000" pitchFamily="2" charset="-52"/>
              </a:rPr>
              <a:t>В день должно быть 3 обязательных приёмов пищи и </a:t>
            </a:r>
            <a:r>
              <a:rPr lang="ru-RU" sz="1600" dirty="0" smtClean="0">
                <a:solidFill>
                  <a:schemeClr val="accent5"/>
                </a:solidFill>
                <a:latin typeface="Montserrat" panose="00000500000000000000" pitchFamily="2" charset="-52"/>
              </a:rPr>
              <a:t>2—3 </a:t>
            </a:r>
            <a:r>
              <a:rPr lang="ru-RU" sz="1600" dirty="0">
                <a:solidFill>
                  <a:schemeClr val="accent5"/>
                </a:solidFill>
                <a:latin typeface="Montserrat" panose="00000500000000000000" pitchFamily="2" charset="-52"/>
              </a:rPr>
              <a:t>дополнительных.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chemeClr val="accent5"/>
                </a:solidFill>
                <a:latin typeface="Montserrat" panose="00000500000000000000" pitchFamily="2" charset="-52"/>
              </a:rPr>
              <a:t>Необходимо делать небольшие перерывы между каждым видом деятельности </a:t>
            </a:r>
            <a:r>
              <a:rPr lang="ru-RU" sz="1600" dirty="0" smtClean="0">
                <a:solidFill>
                  <a:schemeClr val="accent5"/>
                </a:solidFill>
                <a:latin typeface="Montserrat" panose="00000500000000000000" pitchFamily="2" charset="-52"/>
              </a:rPr>
              <a:t>(</a:t>
            </a:r>
            <a:r>
              <a:rPr lang="ru-RU" sz="1600" dirty="0">
                <a:solidFill>
                  <a:schemeClr val="accent5"/>
                </a:solidFill>
                <a:latin typeface="Montserrat" panose="00000500000000000000" pitchFamily="2" charset="-52"/>
              </a:rPr>
              <a:t>перерывы после умственной деятельности, отдых после школы).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chemeClr val="accent5"/>
                </a:solidFill>
                <a:latin typeface="Montserrat" panose="00000500000000000000" pitchFamily="2" charset="-52"/>
              </a:rPr>
              <a:t>Не более 1 часа в день следует смотреть телевизор, сидеть за компьютером.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chemeClr val="accent5"/>
                </a:solidFill>
                <a:latin typeface="Montserrat" panose="00000500000000000000" pitchFamily="2" charset="-52"/>
              </a:rPr>
              <a:t>Физической активности и прогулкам на свежем воздухе нужно уделать не менее 2 часов</a:t>
            </a:r>
            <a:r>
              <a:rPr lang="ru-RU" sz="1600" dirty="0" smtClean="0">
                <a:solidFill>
                  <a:schemeClr val="accent5"/>
                </a:solidFill>
                <a:latin typeface="Montserrat" panose="00000500000000000000" pitchFamily="2" charset="-52"/>
              </a:rPr>
              <a:t>.</a:t>
            </a:r>
            <a:endParaRPr lang="ru-RU" sz="1600" dirty="0">
              <a:solidFill>
                <a:schemeClr val="accent5"/>
              </a:solidFill>
              <a:latin typeface="Montserrat" panose="00000500000000000000" pitchFamily="2" charset="-5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64025" y="5664087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Соблюдайте режим </a:t>
            </a:r>
            <a:r>
              <a:rPr lang="ru-RU" sz="2400" b="1" dirty="0" smtClean="0">
                <a:solidFill>
                  <a:srgbClr val="FF0000"/>
                </a:solidFill>
              </a:rPr>
              <a:t>дня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и будьте здоровыми!</a:t>
            </a:r>
          </a:p>
        </p:txBody>
      </p:sp>
    </p:spTree>
    <p:extLst>
      <p:ext uri="{BB962C8B-B14F-4D97-AF65-F5344CB8AC3E}">
        <p14:creationId xmlns:p14="http://schemas.microsoft.com/office/powerpoint/2010/main" val="34963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67113" y="-5797"/>
            <a:ext cx="12331817" cy="118338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82019" y="256177"/>
            <a:ext cx="10659015" cy="6356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spc="0" dirty="0" smtClean="0">
                <a:solidFill>
                  <a:schemeClr val="accent5"/>
                </a:solidFill>
                <a:latin typeface="Montserrat" panose="00000500000000000000" pitchFamily="2" charset="-52"/>
              </a:rPr>
              <a:t>ПОДВЕДЁМ ИТОГИ УРОКА</a:t>
            </a:r>
            <a:endParaRPr lang="ru-RU" sz="3600" b="1" spc="0" dirty="0">
              <a:solidFill>
                <a:schemeClr val="accent5"/>
              </a:solidFill>
              <a:latin typeface="Montserrat" panose="00000500000000000000" pitchFamily="2" charset="-52"/>
            </a:endParaRPr>
          </a:p>
        </p:txBody>
      </p:sp>
      <p:sp>
        <p:nvSpPr>
          <p:cNvPr id="7" name="Номер слайда 5"/>
          <p:cNvSpPr txBox="1">
            <a:spLocks/>
          </p:cNvSpPr>
          <p:nvPr/>
        </p:nvSpPr>
        <p:spPr>
          <a:xfrm>
            <a:off x="9253878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17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6228" y="1299488"/>
            <a:ext cx="1136708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/>
                </a:solidFill>
                <a:latin typeface="Montserrat" panose="020B0604020202020204" charset="-52"/>
              </a:rPr>
              <a:t>Ответьте на контрольные вопросы</a:t>
            </a:r>
          </a:p>
          <a:p>
            <a:pPr algn="ctr"/>
            <a:endParaRPr lang="ru-RU" sz="2000" b="1" dirty="0" smtClean="0">
              <a:solidFill>
                <a:schemeClr val="accent5"/>
              </a:solidFill>
              <a:latin typeface="Montserrat" panose="020B0604020202020204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accent5"/>
                </a:solidFill>
                <a:latin typeface="Montserrat" panose="020B0604020202020204" charset="-52"/>
              </a:rPr>
              <a:t>Представь, что после школы у тебя появилось много свободного времени. Как бы ты его использовал? Соблюдал бы ты режим дня, или весь день играл в компьютер?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accent5"/>
                </a:solidFill>
                <a:latin typeface="Montserrat" panose="020B0604020202020204" charset="-52"/>
              </a:rPr>
              <a:t>Почему важно соблюдать режим питания? Подумай, что может случиться, если пропустить один из приёмов пищи (например, завтрак).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accent5"/>
                </a:solidFill>
                <a:latin typeface="Montserrat" panose="020B0604020202020204" charset="-52"/>
              </a:rPr>
              <a:t>Что значит </a:t>
            </a:r>
            <a:r>
              <a:rPr lang="ru-RU" dirty="0" smtClean="0">
                <a:solidFill>
                  <a:schemeClr val="accent5"/>
                </a:solidFill>
                <a:latin typeface="Montserrat" panose="020B0604020202020204" charset="-52"/>
              </a:rPr>
              <a:t>выражение «жить </a:t>
            </a:r>
            <a:r>
              <a:rPr lang="ru-RU" dirty="0">
                <a:solidFill>
                  <a:schemeClr val="accent5"/>
                </a:solidFill>
                <a:latin typeface="Montserrat" panose="020B0604020202020204" charset="-52"/>
              </a:rPr>
              <a:t>по </a:t>
            </a:r>
            <a:r>
              <a:rPr lang="ru-RU" dirty="0" smtClean="0">
                <a:solidFill>
                  <a:schemeClr val="accent5"/>
                </a:solidFill>
                <a:latin typeface="Montserrat" panose="020B0604020202020204" charset="-52"/>
              </a:rPr>
              <a:t>часам»? </a:t>
            </a:r>
            <a:r>
              <a:rPr lang="ru-RU" dirty="0">
                <a:solidFill>
                  <a:schemeClr val="accent5"/>
                </a:solidFill>
                <a:latin typeface="Montserrat" panose="020B0604020202020204" charset="-52"/>
              </a:rPr>
              <a:t>Всегда ли это хорошо? Приведи примеры ситуаций, когда можно отойти от своего режима дня, и объясни почему</a:t>
            </a:r>
            <a:r>
              <a:rPr lang="ru-RU" dirty="0" smtClean="0">
                <a:solidFill>
                  <a:schemeClr val="accent5"/>
                </a:solidFill>
                <a:latin typeface="Montserrat" panose="020B0604020202020204" charset="-52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accent5"/>
                </a:solidFill>
                <a:latin typeface="Montserrat" panose="020B0604020202020204" charset="-52"/>
              </a:rPr>
              <a:t>Представь, что твой друг совсем не придерживается режима дня. Что ты бы ему посоветовал? Как бы ты </a:t>
            </a:r>
            <a:r>
              <a:rPr lang="ru-RU" dirty="0" smtClean="0">
                <a:solidFill>
                  <a:schemeClr val="accent5"/>
                </a:solidFill>
                <a:latin typeface="Montserrat" panose="020B0604020202020204" charset="-52"/>
              </a:rPr>
              <a:t>убедил его в </a:t>
            </a:r>
            <a:r>
              <a:rPr lang="ru-RU" dirty="0">
                <a:solidFill>
                  <a:schemeClr val="accent5"/>
                </a:solidFill>
                <a:latin typeface="Montserrat" panose="020B0604020202020204" charset="-52"/>
              </a:rPr>
              <a:t>важности организованного дня</a:t>
            </a:r>
            <a:r>
              <a:rPr lang="ru-RU" dirty="0" smtClean="0">
                <a:solidFill>
                  <a:schemeClr val="accent5"/>
                </a:solidFill>
                <a:latin typeface="Montserrat" panose="020B0604020202020204" charset="-52"/>
              </a:rPr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accent5"/>
                </a:solidFill>
                <a:latin typeface="Montserrat" panose="020B0604020202020204" charset="-52"/>
              </a:rPr>
              <a:t>Опиши свой идеальный </a:t>
            </a:r>
            <a:r>
              <a:rPr lang="ru-RU" dirty="0" smtClean="0">
                <a:solidFill>
                  <a:schemeClr val="accent5"/>
                </a:solidFill>
                <a:latin typeface="Montserrat" panose="020B0604020202020204" charset="-52"/>
              </a:rPr>
              <a:t>выходной. </a:t>
            </a:r>
            <a:r>
              <a:rPr lang="ru-RU" dirty="0">
                <a:solidFill>
                  <a:schemeClr val="accent5"/>
                </a:solidFill>
                <a:latin typeface="Montserrat" panose="020B0604020202020204" charset="-52"/>
              </a:rPr>
              <a:t>Как ты </a:t>
            </a:r>
            <a:r>
              <a:rPr lang="ru-RU" dirty="0" smtClean="0">
                <a:solidFill>
                  <a:schemeClr val="accent5"/>
                </a:solidFill>
                <a:latin typeface="Montserrat" panose="020B0604020202020204" charset="-52"/>
              </a:rPr>
              <a:t>распланируешь своё </a:t>
            </a:r>
            <a:r>
              <a:rPr lang="ru-RU" dirty="0">
                <a:solidFill>
                  <a:schemeClr val="accent5"/>
                </a:solidFill>
                <a:latin typeface="Montserrat" panose="020B0604020202020204" charset="-52"/>
              </a:rPr>
              <a:t>время, чтобы успеть и отдохнуть, и сделать что-то полезное</a:t>
            </a:r>
            <a:r>
              <a:rPr lang="ru-RU" dirty="0" smtClean="0">
                <a:solidFill>
                  <a:schemeClr val="accent5"/>
                </a:solidFill>
                <a:latin typeface="Montserrat" panose="020B0604020202020204" charset="-52"/>
              </a:rPr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accent5"/>
                </a:solidFill>
                <a:latin typeface="Montserrat" panose="020B0604020202020204" charset="-52"/>
              </a:rPr>
              <a:t>Иногда что-то </a:t>
            </a:r>
            <a:r>
              <a:rPr lang="ru-RU" dirty="0" smtClean="0">
                <a:solidFill>
                  <a:schemeClr val="accent5"/>
                </a:solidFill>
                <a:latin typeface="Montserrat" panose="020B0604020202020204" charset="-52"/>
              </a:rPr>
              <a:t>может пойти не </a:t>
            </a:r>
            <a:r>
              <a:rPr lang="ru-RU" dirty="0">
                <a:solidFill>
                  <a:schemeClr val="accent5"/>
                </a:solidFill>
                <a:latin typeface="Montserrat" panose="020B0604020202020204" charset="-52"/>
              </a:rPr>
              <a:t>по плану, </a:t>
            </a:r>
            <a:r>
              <a:rPr lang="ru-RU" dirty="0" smtClean="0">
                <a:solidFill>
                  <a:schemeClr val="accent5"/>
                </a:solidFill>
                <a:latin typeface="Montserrat" panose="020B0604020202020204" charset="-52"/>
              </a:rPr>
              <a:t>из-за чего </a:t>
            </a:r>
            <a:r>
              <a:rPr lang="ru-RU" dirty="0">
                <a:solidFill>
                  <a:schemeClr val="accent5"/>
                </a:solidFill>
                <a:latin typeface="Montserrat" panose="020B0604020202020204" charset="-52"/>
              </a:rPr>
              <a:t>режим дня нарушается (например, внезапная болезнь или интересное мероприятие). Как правильно поступить в такой ситуации? Нужно ли полностью отказываться от режима дня, или можно его </a:t>
            </a:r>
            <a:r>
              <a:rPr lang="ru-RU" dirty="0" smtClean="0">
                <a:solidFill>
                  <a:schemeClr val="accent5"/>
                </a:solidFill>
                <a:latin typeface="Montserrat" panose="020B0604020202020204" charset="-52"/>
              </a:rPr>
              <a:t>скорректировать</a:t>
            </a:r>
            <a:r>
              <a:rPr lang="ru-RU" dirty="0">
                <a:solidFill>
                  <a:schemeClr val="accent5"/>
                </a:solidFill>
                <a:latin typeface="Montserrat" panose="020B0604020202020204" charset="-52"/>
              </a:rPr>
              <a:t>?</a:t>
            </a:r>
            <a:endParaRPr lang="ru-RU" dirty="0" smtClean="0">
              <a:solidFill>
                <a:schemeClr val="accent5"/>
              </a:solidFill>
              <a:latin typeface="Montserrat" panose="020B0604020202020204" charset="-52"/>
            </a:endParaRPr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2444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049001" y="774244"/>
            <a:ext cx="97450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«</a:t>
            </a:r>
            <a:r>
              <a:rPr lang="ru-RU" sz="2800" b="1" dirty="0" smtClean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ПРАВИЛЬНО БЫТЬ ЗДОРОВЫМ</a:t>
            </a:r>
            <a:r>
              <a:rPr lang="ru-RU" sz="4800" b="1" dirty="0" smtClean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SemiBold" panose="00000700000000000000" pitchFamily="2" charset="-52"/>
                <a:cs typeface="DIN Pro Black" panose="020B0A04020101010102" pitchFamily="34" charset="0"/>
              </a:rPr>
              <a:t>» </a:t>
            </a:r>
            <a:endParaRPr lang="en-US" sz="4800" b="1" dirty="0" smtClean="0">
              <a:solidFill>
                <a:srgbClr val="51A135"/>
              </a:solidFill>
              <a:effectLst>
                <a:glow rad="482600">
                  <a:schemeClr val="bg1">
                    <a:alpha val="29000"/>
                  </a:schemeClr>
                </a:glow>
              </a:effectLst>
              <a:latin typeface="Montserrat SemiBold" panose="00000700000000000000" pitchFamily="2" charset="-52"/>
              <a:cs typeface="DIN Pro Black" panose="020B0A04020101010102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43888"/>
            <a:ext cx="1031202" cy="6420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853" y="5581867"/>
            <a:ext cx="936381" cy="9363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30" y="5821085"/>
            <a:ext cx="1225195" cy="4876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67112" y="-5797"/>
            <a:ext cx="12270161" cy="780041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19554" y="133578"/>
            <a:ext cx="115112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600" dirty="0" smtClean="0">
                <a:solidFill>
                  <a:srgbClr val="765C5C"/>
                </a:solidFill>
                <a:latin typeface="Montserrat Light" panose="00000400000000000000" pitchFamily="2" charset="-52"/>
                <a:cs typeface="DIN Pro Black" panose="020B0A04020101010102" pitchFamily="34" charset="0"/>
              </a:rPr>
              <a:t>ВСЕРОССИЙСКАЯ АКЦИЯ</a:t>
            </a:r>
            <a:endParaRPr lang="ru-RU" sz="3200" b="1" spc="600" dirty="0">
              <a:solidFill>
                <a:srgbClr val="765C5C"/>
              </a:solidFill>
              <a:latin typeface="Montserrat Light" panose="00000400000000000000" pitchFamily="2" charset="-52"/>
              <a:cs typeface="DIN Pro Black" panose="020B0A04020101010102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3400" y="1556313"/>
            <a:ext cx="1046384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6969"/>
                </a:solidFill>
                <a:latin typeface="Montserrat" panose="00000500000000000000" pitchFamily="2" charset="-52"/>
              </a:rPr>
              <a:t>Тема урока </a:t>
            </a:r>
            <a:endParaRPr lang="en-US" sz="3200" b="1" dirty="0" smtClean="0">
              <a:solidFill>
                <a:srgbClr val="FF6969"/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3200" b="1" dirty="0" smtClean="0">
                <a:solidFill>
                  <a:schemeClr val="accent5"/>
                </a:solidFill>
                <a:latin typeface="Montserrat" panose="00000500000000000000" pitchFamily="2" charset="-52"/>
              </a:rPr>
              <a:t>«МОЙ РЕЖИМ ДНЯ»</a:t>
            </a:r>
            <a:endParaRPr lang="ru-RU" sz="3200" b="1" dirty="0" smtClean="0">
              <a:solidFill>
                <a:schemeClr val="accent5"/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2800" b="1" dirty="0" smtClean="0">
                <a:solidFill>
                  <a:srgbClr val="00B0F0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" panose="00000500000000000000" pitchFamily="2" charset="-52"/>
                <a:cs typeface="DIN Pro Black" panose="020B0A04020101010102" pitchFamily="34" charset="0"/>
              </a:rPr>
              <a:t>(для учащихся 1—4 классов)</a:t>
            </a:r>
            <a:endParaRPr lang="ru-RU" sz="2800" b="1" dirty="0">
              <a:solidFill>
                <a:srgbClr val="00B0F0"/>
              </a:solidFill>
              <a:effectLst>
                <a:glow rad="482600">
                  <a:schemeClr val="bg1">
                    <a:alpha val="29000"/>
                  </a:schemeClr>
                </a:glow>
              </a:effectLst>
              <a:latin typeface="Montserrat" panose="00000500000000000000" pitchFamily="2" charset="-52"/>
              <a:cs typeface="DIN Pro Black" panose="020B0A04020101010102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" b="734"/>
          <a:stretch>
            <a:fillRect/>
          </a:stretch>
        </p:blipFill>
        <p:spPr>
          <a:xfrm>
            <a:off x="6671256" y="3135250"/>
            <a:ext cx="5149889" cy="3382998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16511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-67113" y="-5797"/>
            <a:ext cx="12331817" cy="118338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 smtClean="0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43888"/>
            <a:ext cx="1031202" cy="64203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307202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5"/>
                </a:solidFill>
                <a:latin typeface="Montserrat" panose="00000500000000000000" pitchFamily="2" charset="-52"/>
              </a:rPr>
              <a:t>ЧТО ТАКОЕ ЗДОРОВЬЕ?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60627" y="1471091"/>
            <a:ext cx="11653603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51A135"/>
                </a:solidFill>
                <a:latin typeface="Montserrat" panose="00000500000000000000" pitchFamily="2" charset="-52"/>
              </a:rPr>
              <a:t>Здоровье</a:t>
            </a:r>
            <a:r>
              <a:rPr lang="ru-RU" b="1" dirty="0">
                <a:latin typeface="Montserrat" panose="00000500000000000000" pitchFamily="2" charset="-52"/>
              </a:rPr>
              <a:t> </a:t>
            </a:r>
            <a:r>
              <a:rPr lang="ru-RU" dirty="0">
                <a:solidFill>
                  <a:schemeClr val="accent5"/>
                </a:solidFill>
                <a:latin typeface="Montserrat" panose="00000500000000000000" pitchFamily="2" charset="-52"/>
              </a:rPr>
              <a:t>— это не только отсутствие болезней, а физическая, психологическая гармония человека, доброжелательные, спокойные отношения с людьми, с природой и с самим собой.</a:t>
            </a:r>
          </a:p>
          <a:p>
            <a:r>
              <a:rPr lang="ru-RU" dirty="0">
                <a:solidFill>
                  <a:schemeClr val="accent5"/>
                </a:solidFill>
                <a:latin typeface="Montserrat" panose="00000500000000000000" pitchFamily="2" charset="-52"/>
              </a:rPr>
              <a:t>Здоровье — одно из важных условий полноценной жизни человека. Поэтому каждый человек с юных лет должен заботиться о своём здоровье.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03" y="3009120"/>
            <a:ext cx="3487646" cy="232364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250" y="2770058"/>
            <a:ext cx="2825122" cy="1579126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98" y="4642688"/>
            <a:ext cx="2879004" cy="1919336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098" y="3009120"/>
            <a:ext cx="2822263" cy="1876697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52313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-67113" y="-5797"/>
            <a:ext cx="12331817" cy="118338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4097" y="274568"/>
            <a:ext cx="12067903" cy="6356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spc="0" dirty="0">
                <a:solidFill>
                  <a:schemeClr val="accent5"/>
                </a:solidFill>
                <a:latin typeface="Montserrat" panose="00000500000000000000" pitchFamily="2" charset="-52"/>
              </a:rPr>
              <a:t>ЧТО НУЖНО ДЕЛАТЬ, ЧТОБЫ БЫТЬ ЗДОРОВЫМ?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59" y="1499010"/>
            <a:ext cx="3352606" cy="1760118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463" y="3977751"/>
            <a:ext cx="2314396" cy="2306892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772" y="1423851"/>
            <a:ext cx="3293778" cy="1993602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6" y="3640835"/>
            <a:ext cx="2412369" cy="1610148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755" y="1532678"/>
            <a:ext cx="2400956" cy="1597726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866" y="3698636"/>
            <a:ext cx="3450726" cy="2310674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623493" y="3236152"/>
            <a:ext cx="292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5"/>
                </a:solidFill>
                <a:latin typeface="Montserrat" panose="00000500000000000000" pitchFamily="2" charset="-52"/>
              </a:rPr>
              <a:t>Соблюдать режим дня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89239" y="3417453"/>
            <a:ext cx="239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5"/>
                </a:solidFill>
                <a:latin typeface="Montserrat" panose="00000500000000000000" pitchFamily="2" charset="-52"/>
              </a:rPr>
              <a:t>Больше двигаться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95166" y="3186152"/>
            <a:ext cx="3530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5"/>
                </a:solidFill>
                <a:latin typeface="Montserrat" panose="00000500000000000000" pitchFamily="2" charset="-52"/>
              </a:rPr>
              <a:t>Соблюдать личную гигиену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11919" y="6284643"/>
            <a:ext cx="2674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5"/>
                </a:solidFill>
                <a:latin typeface="Montserrat" panose="00000500000000000000" pitchFamily="2" charset="-52"/>
              </a:rPr>
              <a:t>Правильно питаться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9659" y="5286334"/>
            <a:ext cx="4424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5"/>
                </a:solidFill>
                <a:latin typeface="Montserrat" panose="00000500000000000000" pitchFamily="2" charset="-52"/>
              </a:rPr>
              <a:t>Сказать «нет» вредным привычкам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00338" y="6009310"/>
            <a:ext cx="15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5"/>
                </a:solidFill>
                <a:latin typeface="Montserrat" panose="00000500000000000000" pitchFamily="2" charset="-52"/>
              </a:rPr>
              <a:t>Закаляться</a:t>
            </a:r>
          </a:p>
        </p:txBody>
      </p:sp>
    </p:spTree>
    <p:extLst>
      <p:ext uri="{BB962C8B-B14F-4D97-AF65-F5344CB8AC3E}">
        <p14:creationId xmlns:p14="http://schemas.microsoft.com/office/powerpoint/2010/main" val="270181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-67113" y="-5797"/>
            <a:ext cx="12331817" cy="118338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 smtClean="0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43888"/>
            <a:ext cx="1031202" cy="6420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346296" y="333757"/>
            <a:ext cx="7682265" cy="6356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spc="0" dirty="0">
                <a:solidFill>
                  <a:schemeClr val="accent5"/>
                </a:solidFill>
                <a:latin typeface="Montserrat" panose="00000500000000000000" pitchFamily="2" charset="-52"/>
              </a:rPr>
              <a:t>ЧТО ТАКОЕ РЕЖИМ ДНЯ?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407" y="2445347"/>
            <a:ext cx="3548308" cy="342927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00925" y="3839266"/>
            <a:ext cx="6593472" cy="1754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Montserrat" panose="00000500000000000000" pitchFamily="2" charset="-52"/>
              </a:rPr>
              <a:t>Ответьте на вопросы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FF0000"/>
                </a:solidFill>
                <a:latin typeface="Montserrat" panose="00000500000000000000" pitchFamily="2" charset="-52"/>
              </a:rPr>
              <a:t>Сколько часов ты спишь?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FF0000"/>
                </a:solidFill>
                <a:latin typeface="Montserrat" panose="00000500000000000000" pitchFamily="2" charset="-52"/>
              </a:rPr>
              <a:t>Сколько времени проводишь в школе?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FF0000"/>
                </a:solidFill>
                <a:latin typeface="Montserrat" panose="00000500000000000000" pitchFamily="2" charset="-52"/>
              </a:rPr>
              <a:t>Сколько у тебя приёмов пищи в день?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FF0000"/>
                </a:solidFill>
                <a:latin typeface="Montserrat" panose="00000500000000000000" pitchFamily="2" charset="-52"/>
              </a:rPr>
              <a:t>Сколько часов ты проводишь на свежем воздухе?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FF0000"/>
                </a:solidFill>
                <a:latin typeface="Montserrat" panose="00000500000000000000" pitchFamily="2" charset="-52"/>
              </a:rPr>
              <a:t>Сколько часов ты играешь?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0925" y="1383965"/>
            <a:ext cx="11524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/>
                </a:solidFill>
                <a:latin typeface="Montserrat" panose="00000500000000000000" pitchFamily="2" charset="-52"/>
              </a:rPr>
              <a:t>Режим дня </a:t>
            </a:r>
            <a:r>
              <a:rPr lang="ru-RU" dirty="0">
                <a:solidFill>
                  <a:schemeClr val="accent5"/>
                </a:solidFill>
                <a:latin typeface="Montserrat" panose="00000500000000000000" pitchFamily="2" charset="-52"/>
              </a:rPr>
              <a:t>— это как расписание дел на день, только постоянное. Это условия, которые сам человек может подстраивать под свои нужды. Это способ воздействия на здоровье.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0925" y="2149951"/>
            <a:ext cx="8060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Не следует рассматривать режим дня как единое и неизменное расписание для всех. Главное в режиме, чтобы соблюдалась </a:t>
            </a:r>
            <a:endParaRPr lang="en-US" sz="1600" b="1" dirty="0" smtClean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-52"/>
            </a:endParaRP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и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повторялась последовательность основных действий в течение дня.</a:t>
            </a: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Правильный режим дня — одно из важных условий сохранения здоровья и профилактики заболеваний в любом возрасте. </a:t>
            </a:r>
          </a:p>
        </p:txBody>
      </p:sp>
    </p:spTree>
    <p:extLst>
      <p:ext uri="{BB962C8B-B14F-4D97-AF65-F5344CB8AC3E}">
        <p14:creationId xmlns:p14="http://schemas.microsoft.com/office/powerpoint/2010/main" val="244258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67113" y="-5797"/>
            <a:ext cx="12331817" cy="118338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 smtClean="0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43888"/>
            <a:ext cx="1031202" cy="64203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671" y="2020361"/>
            <a:ext cx="5162858" cy="3439578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2101363" y="296433"/>
            <a:ext cx="8406910" cy="6356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spc="0" dirty="0">
                <a:solidFill>
                  <a:schemeClr val="accent5"/>
                </a:solidFill>
                <a:latin typeface="Montserrat" panose="00000500000000000000" pitchFamily="2" charset="-52"/>
              </a:rPr>
              <a:t>С ЧЕГО НАЧИНАЕТСЯ ДЕНЬ?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3400" y="2601026"/>
            <a:ext cx="57714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/>
                </a:solidFill>
                <a:latin typeface="Montserrat" panose="00000500000000000000" pitchFamily="2" charset="-52"/>
              </a:rPr>
              <a:t>После пробуждения человек потягивается, чтобы разбудить свой организм и подготовить к активной физической и умственной деятельности. </a:t>
            </a:r>
          </a:p>
          <a:p>
            <a:r>
              <a:rPr lang="ru-RU" dirty="0">
                <a:solidFill>
                  <a:schemeClr val="accent5"/>
                </a:solidFill>
                <a:latin typeface="Montserrat" panose="00000500000000000000" pitchFamily="2" charset="-52"/>
              </a:rPr>
              <a:t>Чтобы зарядиться энергией на целый день, не клевать носом на уроках в школе, каждое утро выполняйте упражнения утренней зарядки.</a:t>
            </a:r>
          </a:p>
        </p:txBody>
      </p:sp>
    </p:spTree>
    <p:extLst>
      <p:ext uri="{BB962C8B-B14F-4D97-AF65-F5344CB8AC3E}">
        <p14:creationId xmlns:p14="http://schemas.microsoft.com/office/powerpoint/2010/main" val="356830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-67113" y="-5797"/>
            <a:ext cx="12331817" cy="118338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88020" y="318088"/>
            <a:ext cx="11998817" cy="6356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spc="0" dirty="0">
                <a:solidFill>
                  <a:schemeClr val="accent5"/>
                </a:solidFill>
                <a:latin typeface="Montserrat" panose="00000500000000000000" pitchFamily="2" charset="-52"/>
              </a:rPr>
              <a:t>УПРАЖНЕНИЯ УТРЕННЕЙ ЗАРЯДКИ № 1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95" y="1872405"/>
            <a:ext cx="919028" cy="252181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0698" y="1860622"/>
            <a:ext cx="1564958" cy="251754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3725" y="1860622"/>
            <a:ext cx="1564958" cy="251754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1997" y="1882492"/>
            <a:ext cx="1236776" cy="251172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188020" y="4447988"/>
            <a:ext cx="2265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Montserrat" panose="00000500000000000000" pitchFamily="2" charset="-52"/>
              </a:rPr>
              <a:t>И. п. — о. с. </a:t>
            </a:r>
            <a:endParaRPr lang="en-US" sz="1200" dirty="0" smtClean="0">
              <a:latin typeface="Montserrat" panose="00000500000000000000" pitchFamily="2" charset="-52"/>
            </a:endParaRPr>
          </a:p>
          <a:p>
            <a:pPr algn="ctr"/>
            <a:r>
              <a:rPr lang="ru-RU" sz="1200" dirty="0" smtClean="0">
                <a:latin typeface="Montserrat" panose="00000500000000000000" pitchFamily="2" charset="-52"/>
              </a:rPr>
              <a:t>(</a:t>
            </a:r>
            <a:r>
              <a:rPr lang="ru-RU" sz="1200" dirty="0">
                <a:latin typeface="Montserrat" panose="00000500000000000000" pitchFamily="2" charset="-52"/>
              </a:rPr>
              <a:t>ноги вместе, </a:t>
            </a:r>
            <a:br>
              <a:rPr lang="ru-RU" sz="1200" dirty="0">
                <a:latin typeface="Montserrat" panose="00000500000000000000" pitchFamily="2" charset="-52"/>
              </a:rPr>
            </a:br>
            <a:r>
              <a:rPr lang="ru-RU" sz="1200" dirty="0">
                <a:latin typeface="Montserrat" panose="00000500000000000000" pitchFamily="2" charset="-52"/>
              </a:rPr>
              <a:t>руки вдоль туловища)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22540" y="4423368"/>
            <a:ext cx="2037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Montserrat" panose="00000500000000000000" pitchFamily="2" charset="-52"/>
              </a:rPr>
              <a:t>Поднять руки вверх, потянуться.</a:t>
            </a:r>
            <a:br>
              <a:rPr lang="ru-RU" sz="1200" dirty="0">
                <a:latin typeface="Montserrat" panose="00000500000000000000" pitchFamily="2" charset="-52"/>
              </a:rPr>
            </a:br>
            <a:r>
              <a:rPr lang="ru-RU" sz="1200" dirty="0">
                <a:latin typeface="Montserrat" panose="00000500000000000000" pitchFamily="2" charset="-52"/>
              </a:rPr>
              <a:t>Левую ногу отставить назад на носок</a:t>
            </a:r>
            <a:endParaRPr lang="ru-RU" sz="1400" dirty="0">
              <a:latin typeface="Montserrat" panose="00000500000000000000" pitchFamily="2" charset="-5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61074" y="4495222"/>
            <a:ext cx="1919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Montserrat" panose="00000500000000000000" pitchFamily="2" charset="-52"/>
              </a:rPr>
              <a:t>Приставить правую ногу к левой, </a:t>
            </a:r>
            <a:br>
              <a:rPr lang="ru-RU" sz="1200" dirty="0">
                <a:latin typeface="Montserrat" panose="00000500000000000000" pitchFamily="2" charset="-52"/>
              </a:rPr>
            </a:br>
            <a:r>
              <a:rPr lang="ru-RU" sz="1200" dirty="0">
                <a:latin typeface="Montserrat" panose="00000500000000000000" pitchFamily="2" charset="-52"/>
              </a:rPr>
              <a:t>руки опустить вниз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15200" y="4464455"/>
            <a:ext cx="2135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Montserrat" panose="00000500000000000000" pitchFamily="2" charset="-52"/>
              </a:rPr>
              <a:t>Поднять руки вверх, потянуться.</a:t>
            </a:r>
            <a:br>
              <a:rPr lang="ru-RU" sz="1200" dirty="0">
                <a:latin typeface="Montserrat" panose="00000500000000000000" pitchFamily="2" charset="-52"/>
              </a:rPr>
            </a:br>
            <a:r>
              <a:rPr lang="ru-RU" sz="1200" dirty="0">
                <a:latin typeface="Montserrat" panose="00000500000000000000" pitchFamily="2" charset="-52"/>
              </a:rPr>
              <a:t>Правую ногу отставить назад на носок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3380" y="1866438"/>
            <a:ext cx="1236776" cy="251172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4" name="TextBox 33"/>
          <p:cNvSpPr txBox="1"/>
          <p:nvPr/>
        </p:nvSpPr>
        <p:spPr>
          <a:xfrm>
            <a:off x="9843898" y="4495222"/>
            <a:ext cx="22157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Montserrat" panose="00000500000000000000" pitchFamily="2" charset="-52"/>
              </a:rPr>
              <a:t>Приставить левую ногу </a:t>
            </a:r>
            <a:endParaRPr lang="en-US" sz="1200" dirty="0" smtClean="0">
              <a:latin typeface="Montserrat" panose="00000500000000000000" pitchFamily="2" charset="-52"/>
            </a:endParaRPr>
          </a:p>
          <a:p>
            <a:pPr algn="ctr"/>
            <a:r>
              <a:rPr lang="ru-RU" sz="1200" dirty="0" smtClean="0">
                <a:latin typeface="Montserrat" panose="00000500000000000000" pitchFamily="2" charset="-52"/>
              </a:rPr>
              <a:t>к </a:t>
            </a:r>
            <a:r>
              <a:rPr lang="ru-RU" sz="1200" dirty="0">
                <a:latin typeface="Montserrat" panose="00000500000000000000" pitchFamily="2" charset="-52"/>
              </a:rPr>
              <a:t>правой, </a:t>
            </a:r>
            <a:br>
              <a:rPr lang="ru-RU" sz="1200" dirty="0">
                <a:latin typeface="Montserrat" panose="00000500000000000000" pitchFamily="2" charset="-52"/>
              </a:rPr>
            </a:br>
            <a:r>
              <a:rPr lang="ru-RU" sz="1200" dirty="0">
                <a:latin typeface="Montserrat" panose="00000500000000000000" pitchFamily="2" charset="-52"/>
              </a:rPr>
              <a:t>руки опустить вниз.</a:t>
            </a:r>
            <a:br>
              <a:rPr lang="ru-RU" sz="1200" dirty="0">
                <a:latin typeface="Montserrat" panose="00000500000000000000" pitchFamily="2" charset="-52"/>
              </a:rPr>
            </a:br>
            <a:r>
              <a:rPr lang="ru-RU" sz="1200" dirty="0">
                <a:latin typeface="Montserrat" panose="00000500000000000000" pitchFamily="2" charset="-52"/>
              </a:rPr>
              <a:t>Повторить упражнение </a:t>
            </a:r>
            <a:endParaRPr lang="en-US" sz="1200" dirty="0" smtClean="0">
              <a:latin typeface="Montserrat" panose="00000500000000000000" pitchFamily="2" charset="-52"/>
            </a:endParaRPr>
          </a:p>
          <a:p>
            <a:pPr algn="ctr"/>
            <a:r>
              <a:rPr lang="ru-RU" sz="1200" dirty="0" smtClean="0">
                <a:latin typeface="Montserrat" panose="00000500000000000000" pitchFamily="2" charset="-52"/>
              </a:rPr>
              <a:t>3—4 </a:t>
            </a:r>
            <a:r>
              <a:rPr lang="ru-RU" sz="1200" dirty="0">
                <a:latin typeface="Montserrat" panose="00000500000000000000" pitchFamily="2" charset="-52"/>
              </a:rPr>
              <a:t>раза</a:t>
            </a:r>
          </a:p>
        </p:txBody>
      </p:sp>
    </p:spTree>
    <p:extLst>
      <p:ext uri="{BB962C8B-B14F-4D97-AF65-F5344CB8AC3E}">
        <p14:creationId xmlns:p14="http://schemas.microsoft.com/office/powerpoint/2010/main" val="314904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-67113" y="-5797"/>
            <a:ext cx="12331817" cy="118338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579550" y="274568"/>
            <a:ext cx="11436440" cy="6356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spc="0" dirty="0">
                <a:solidFill>
                  <a:schemeClr val="accent5"/>
                </a:solidFill>
                <a:latin typeface="Montserrat" panose="00000500000000000000" pitchFamily="2" charset="-52"/>
              </a:rPr>
              <a:t>УПРАЖНЕНИЕ УТРЕННЕЙ ЗАРЯДКИ №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0696" y="4474940"/>
            <a:ext cx="2181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Montserrat" panose="00000500000000000000" pitchFamily="2" charset="-52"/>
              </a:rPr>
              <a:t>И. п. — о. с. </a:t>
            </a:r>
            <a:endParaRPr lang="en-US" sz="1200" dirty="0" smtClean="0">
              <a:latin typeface="Montserrat" panose="00000500000000000000" pitchFamily="2" charset="-52"/>
            </a:endParaRPr>
          </a:p>
          <a:p>
            <a:pPr algn="ctr"/>
            <a:r>
              <a:rPr lang="ru-RU" sz="1200" dirty="0" smtClean="0">
                <a:latin typeface="Montserrat" panose="00000500000000000000" pitchFamily="2" charset="-52"/>
              </a:rPr>
              <a:t>(</a:t>
            </a:r>
            <a:r>
              <a:rPr lang="ru-RU" sz="1200" dirty="0">
                <a:latin typeface="Montserrat" panose="00000500000000000000" pitchFamily="2" charset="-52"/>
              </a:rPr>
              <a:t>ноги вместе, </a:t>
            </a:r>
            <a:br>
              <a:rPr lang="ru-RU" sz="1200" dirty="0">
                <a:latin typeface="Montserrat" panose="00000500000000000000" pitchFamily="2" charset="-52"/>
              </a:rPr>
            </a:br>
            <a:r>
              <a:rPr lang="ru-RU" sz="1200" dirty="0">
                <a:latin typeface="Montserrat" panose="00000500000000000000" pitchFamily="2" charset="-52"/>
              </a:rPr>
              <a:t>руки вдоль туловища)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62" y="1857111"/>
            <a:ext cx="1562902" cy="252643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5541" y="1857111"/>
            <a:ext cx="2274569" cy="252565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3316099" y="4474587"/>
            <a:ext cx="23734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Montserrat" panose="00000500000000000000" pitchFamily="2" charset="-52"/>
              </a:rPr>
              <a:t>Ноги вместе, прямые руки разведены в стороны.</a:t>
            </a:r>
            <a:br>
              <a:rPr lang="ru-RU" sz="1200" dirty="0">
                <a:latin typeface="Montserrat" panose="00000500000000000000" pitchFamily="2" charset="-52"/>
              </a:rPr>
            </a:br>
            <a:r>
              <a:rPr lang="ru-RU" sz="1200" dirty="0">
                <a:latin typeface="Montserrat" panose="00000500000000000000" pitchFamily="2" charset="-52"/>
              </a:rPr>
              <a:t>Выполнить круговые движения туловищем </a:t>
            </a:r>
            <a:endParaRPr lang="en-US" sz="1200" dirty="0" smtClean="0">
              <a:latin typeface="Montserrat" panose="00000500000000000000" pitchFamily="2" charset="-52"/>
            </a:endParaRPr>
          </a:p>
          <a:p>
            <a:pPr algn="ctr"/>
            <a:r>
              <a:rPr lang="ru-RU" sz="1200" dirty="0" smtClean="0">
                <a:latin typeface="Montserrat" panose="00000500000000000000" pitchFamily="2" charset="-52"/>
              </a:rPr>
              <a:t>в </a:t>
            </a:r>
            <a:r>
              <a:rPr lang="ru-RU" sz="1200" dirty="0">
                <a:latin typeface="Montserrat" panose="00000500000000000000" pitchFamily="2" charset="-52"/>
              </a:rPr>
              <a:t>левую сторону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7450" y="1857111"/>
            <a:ext cx="1562902" cy="2526439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6622699" y="4498495"/>
            <a:ext cx="1752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latin typeface="Montserrat" panose="00000500000000000000" pitchFamily="2" charset="-52"/>
              </a:rPr>
              <a:t>Руки опустить вниз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226" y="1857111"/>
            <a:ext cx="2212056" cy="252054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9016483" y="4498971"/>
            <a:ext cx="2821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Montserrat" panose="00000500000000000000" pitchFamily="2" charset="-52"/>
              </a:rPr>
              <a:t>Ноги вместе, прямые руки разведены в стороны.</a:t>
            </a:r>
            <a:br>
              <a:rPr lang="ru-RU" sz="1200" dirty="0">
                <a:latin typeface="Montserrat" panose="00000500000000000000" pitchFamily="2" charset="-52"/>
              </a:rPr>
            </a:br>
            <a:r>
              <a:rPr lang="ru-RU" sz="1200" dirty="0">
                <a:latin typeface="Montserrat" panose="00000500000000000000" pitchFamily="2" charset="-52"/>
              </a:rPr>
              <a:t>Выполнить круговые движения туловищем в правую сторону.</a:t>
            </a:r>
            <a:br>
              <a:rPr lang="ru-RU" sz="1200" dirty="0">
                <a:latin typeface="Montserrat" panose="00000500000000000000" pitchFamily="2" charset="-52"/>
              </a:rPr>
            </a:br>
            <a:r>
              <a:rPr lang="ru-RU" sz="1200" dirty="0">
                <a:latin typeface="Montserrat" panose="00000500000000000000" pitchFamily="2" charset="-52"/>
              </a:rPr>
              <a:t>Повторить упражнение </a:t>
            </a:r>
            <a:endParaRPr lang="en-US" sz="1200" dirty="0" smtClean="0">
              <a:latin typeface="Montserrat" panose="00000500000000000000" pitchFamily="2" charset="-52"/>
            </a:endParaRPr>
          </a:p>
          <a:p>
            <a:pPr algn="ctr"/>
            <a:r>
              <a:rPr lang="ru-RU" sz="1200" dirty="0" smtClean="0">
                <a:latin typeface="Montserrat" panose="00000500000000000000" pitchFamily="2" charset="-52"/>
              </a:rPr>
              <a:t>3—4 </a:t>
            </a:r>
            <a:r>
              <a:rPr lang="ru-RU" sz="1200" dirty="0">
                <a:latin typeface="Montserrat" panose="00000500000000000000" pitchFamily="2" charset="-52"/>
              </a:rPr>
              <a:t>раза</a:t>
            </a:r>
          </a:p>
        </p:txBody>
      </p:sp>
    </p:spTree>
    <p:extLst>
      <p:ext uri="{BB962C8B-B14F-4D97-AF65-F5344CB8AC3E}">
        <p14:creationId xmlns:p14="http://schemas.microsoft.com/office/powerpoint/2010/main" val="26136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-67113" y="-5797"/>
            <a:ext cx="12331817" cy="118338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sp>
        <p:nvSpPr>
          <p:cNvPr id="30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9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66492" y="274568"/>
            <a:ext cx="10659015" cy="6356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spc="0" dirty="0">
                <a:solidFill>
                  <a:schemeClr val="accent5"/>
                </a:solidFill>
                <a:latin typeface="Montserrat" panose="00000500000000000000" pitchFamily="2" charset="-52"/>
              </a:rPr>
              <a:t>ЛИЧНАЯ ГИГИЕНА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64759" y="1364068"/>
            <a:ext cx="76490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/>
                </a:solidFill>
                <a:latin typeface="Montserrat" panose="00000500000000000000" pitchFamily="2" charset="-52"/>
              </a:rPr>
              <a:t>Личная гигиена </a:t>
            </a:r>
            <a:r>
              <a:rPr lang="ru-RU" dirty="0" smtClean="0">
                <a:solidFill>
                  <a:schemeClr val="accent5"/>
                </a:solidFill>
                <a:latin typeface="Montserrat" panose="00000500000000000000" pitchFamily="2" charset="-52"/>
              </a:rPr>
              <a:t>—</a:t>
            </a:r>
            <a:r>
              <a:rPr lang="ru-RU" dirty="0" smtClean="0">
                <a:latin typeface="Montserrat" panose="00000500000000000000" pitchFamily="2" charset="-52"/>
              </a:rPr>
              <a:t> </a:t>
            </a:r>
            <a:r>
              <a:rPr lang="ru-RU" dirty="0" smtClean="0">
                <a:solidFill>
                  <a:schemeClr val="accent5"/>
                </a:solidFill>
                <a:latin typeface="Montserrat" panose="00000500000000000000" pitchFamily="2" charset="-52"/>
              </a:rPr>
              <a:t>важная составляющая режима дня. Она нужна, чтобы быть здоровым, не болеть, приятно пахнуть и опрятно выглядеть. Чистота — это залог уверенности в себе, самостоятельности и уважения к своему телу, поэтому каждый день нужно умываться и чистить зубы, принимать душ, регулярно мыть руки.</a:t>
            </a:r>
            <a:endParaRPr lang="ru-RU" dirty="0">
              <a:solidFill>
                <a:schemeClr val="accent5"/>
              </a:solidFill>
              <a:latin typeface="Montserrat" panose="00000500000000000000" pitchFamily="2" charset="-5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19088" y="3118394"/>
            <a:ext cx="5817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Что требуется для того, чтобы соблюдать гигиену?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1" y="3739593"/>
            <a:ext cx="1973092" cy="160560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4" name="TextBox 43"/>
          <p:cNvSpPr txBox="1"/>
          <p:nvPr/>
        </p:nvSpPr>
        <p:spPr>
          <a:xfrm>
            <a:off x="1358557" y="5432585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latin typeface="Montserrat" panose="00000500000000000000" pitchFamily="2" charset="-52"/>
              </a:rPr>
              <a:t>Мыло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433" y="3687143"/>
            <a:ext cx="2611879" cy="165805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6" name="TextBox 45"/>
          <p:cNvSpPr txBox="1"/>
          <p:nvPr/>
        </p:nvSpPr>
        <p:spPr>
          <a:xfrm>
            <a:off x="4544531" y="5432585"/>
            <a:ext cx="1075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latin typeface="Montserrat" panose="00000500000000000000" pitchFamily="2" charset="-52"/>
              </a:rPr>
              <a:t>Полотенце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4371" y="4079972"/>
            <a:ext cx="1826895" cy="179005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8" name="TextBox 47"/>
          <p:cNvSpPr txBox="1"/>
          <p:nvPr/>
        </p:nvSpPr>
        <p:spPr>
          <a:xfrm>
            <a:off x="7480139" y="595787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latin typeface="Montserrat" panose="00000500000000000000" pitchFamily="2" charset="-52"/>
              </a:rPr>
              <a:t>Мочалка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880" y="1784909"/>
            <a:ext cx="1535031" cy="153503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0" name="TextBox 49"/>
          <p:cNvSpPr txBox="1"/>
          <p:nvPr/>
        </p:nvSpPr>
        <p:spPr>
          <a:xfrm>
            <a:off x="10713569" y="3442322"/>
            <a:ext cx="923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latin typeface="Montserrat" panose="00000500000000000000" pitchFamily="2" charset="-52"/>
              </a:rPr>
              <a:t>Расчёска</a:t>
            </a: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5358" y="4128389"/>
            <a:ext cx="1744549" cy="174163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2" name="TextBox 51"/>
          <p:cNvSpPr txBox="1"/>
          <p:nvPr/>
        </p:nvSpPr>
        <p:spPr>
          <a:xfrm>
            <a:off x="9502621" y="5980525"/>
            <a:ext cx="1481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latin typeface="Montserrat" panose="00000500000000000000" pitchFamily="2" charset="-52"/>
              </a:rPr>
              <a:t>Носовой платок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144" y="1784909"/>
            <a:ext cx="1535031" cy="153503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4" name="TextBox 53"/>
          <p:cNvSpPr txBox="1"/>
          <p:nvPr/>
        </p:nvSpPr>
        <p:spPr>
          <a:xfrm>
            <a:off x="8587644" y="3462594"/>
            <a:ext cx="1285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latin typeface="Montserrat" panose="00000500000000000000" pitchFamily="2" charset="-52"/>
              </a:rPr>
              <a:t>Зубная щётка</a:t>
            </a:r>
          </a:p>
        </p:txBody>
      </p:sp>
    </p:spTree>
    <p:extLst>
      <p:ext uri="{BB962C8B-B14F-4D97-AF65-F5344CB8AC3E}">
        <p14:creationId xmlns:p14="http://schemas.microsoft.com/office/powerpoint/2010/main" val="96356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33195</TotalTime>
  <Words>1523</Words>
  <Application>Microsoft Office PowerPoint</Application>
  <PresentationFormat>Широкоэкранный</PresentationFormat>
  <Paragraphs>158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DIN Pro Black</vt:lpstr>
      <vt:lpstr>Montserrat Light</vt:lpstr>
      <vt:lpstr>Montserrat</vt:lpstr>
      <vt:lpstr>Calibri</vt:lpstr>
      <vt:lpstr>Montserrat SemiBold</vt:lpstr>
      <vt:lpstr>Calibri Light</vt:lpstr>
      <vt:lpstr>Montserrat ExtraBold</vt:lpstr>
      <vt:lpstr>Wingdings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Белякова</dc:creator>
  <cp:lastModifiedBy>Завалишина Дарья Алексеевна</cp:lastModifiedBy>
  <cp:revision>518</cp:revision>
  <cp:lastPrinted>2023-11-08T11:28:42Z</cp:lastPrinted>
  <dcterms:modified xsi:type="dcterms:W3CDTF">2026-02-17T10:33:37Z</dcterms:modified>
</cp:coreProperties>
</file>