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notesMasterIdLst>
    <p:notesMasterId r:id="rId19"/>
  </p:notesMasterIdLst>
  <p:sldIdLst>
    <p:sldId id="256" r:id="rId2"/>
    <p:sldId id="374" r:id="rId3"/>
    <p:sldId id="257" r:id="rId4"/>
    <p:sldId id="376" r:id="rId5"/>
    <p:sldId id="377" r:id="rId6"/>
    <p:sldId id="378" r:id="rId7"/>
    <p:sldId id="375" r:id="rId8"/>
    <p:sldId id="361" r:id="rId9"/>
    <p:sldId id="379" r:id="rId10"/>
    <p:sldId id="380" r:id="rId11"/>
    <p:sldId id="382" r:id="rId12"/>
    <p:sldId id="383" r:id="rId13"/>
    <p:sldId id="258" r:id="rId14"/>
    <p:sldId id="381" r:id="rId15"/>
    <p:sldId id="385" r:id="rId16"/>
    <p:sldId id="384" r:id="rId17"/>
    <p:sldId id="259"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афронова Ирина Александровна" initials="СИА"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47" autoAdjust="0"/>
    <p:restoredTop sz="66125" autoAdjust="0"/>
  </p:normalViewPr>
  <p:slideViewPr>
    <p:cSldViewPr snapToGrid="0">
      <p:cViewPr varScale="1">
        <p:scale>
          <a:sx n="78" d="100"/>
          <a:sy n="78" d="100"/>
        </p:scale>
        <p:origin x="160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189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D1B3C-A49E-4384-A263-73CA1D98719E}" type="datetimeFigureOut">
              <a:rPr lang="ru-RU" smtClean="0"/>
              <a:t>17.02.2026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F80E-B560-49EA-9206-AA14273EF368}" type="slidenum">
              <a:rPr lang="ru-RU" smtClean="0"/>
              <a:t>‹#›</a:t>
            </a:fld>
            <a:endParaRPr lang="ru-RU"/>
          </a:p>
        </p:txBody>
      </p:sp>
    </p:spTree>
    <p:extLst>
      <p:ext uri="{BB962C8B-B14F-4D97-AF65-F5344CB8AC3E}">
        <p14:creationId xmlns:p14="http://schemas.microsoft.com/office/powerpoint/2010/main" val="2106024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Здравствуйте</a:t>
            </a:r>
            <a:r>
              <a:rPr lang="ru-RU" dirty="0"/>
              <a:t>, </a:t>
            </a:r>
            <a:r>
              <a:rPr lang="ru-RU" dirty="0" smtClean="0"/>
              <a:t>ребята! </a:t>
            </a:r>
          </a:p>
          <a:p>
            <a:r>
              <a:rPr lang="ru-RU" dirty="0" smtClean="0"/>
              <a:t>Предлагаю вам стать участниками акции «</a:t>
            </a:r>
            <a:r>
              <a:rPr lang="ru-RU" altLang="ru-RU" sz="1200" b="1" dirty="0" smtClean="0">
                <a:solidFill>
                  <a:srgbClr val="0070C0"/>
                </a:solidFill>
              </a:rPr>
              <a:t>Здоровый образ жизни — </a:t>
            </a:r>
            <a:br>
              <a:rPr lang="ru-RU" altLang="ru-RU" sz="1200" b="1" dirty="0" smtClean="0">
                <a:solidFill>
                  <a:srgbClr val="0070C0"/>
                </a:solidFill>
              </a:rPr>
            </a:br>
            <a:r>
              <a:rPr lang="ru-RU" altLang="ru-RU" sz="1200" b="1" dirty="0" smtClean="0">
                <a:solidFill>
                  <a:srgbClr val="0070C0"/>
                </a:solidFill>
              </a:rPr>
              <a:t>основа национальных целей развития</a:t>
            </a:r>
            <a:r>
              <a:rPr lang="ru-RU" dirty="0" smtClean="0"/>
              <a:t>». </a:t>
            </a:r>
          </a:p>
          <a:p>
            <a:r>
              <a:rPr lang="ru-RU" dirty="0" smtClean="0"/>
              <a:t>Тема</a:t>
            </a:r>
            <a:r>
              <a:rPr lang="ru-RU" baseline="0" dirty="0" smtClean="0"/>
              <a:t> нашего сегодняшнего урока </a:t>
            </a:r>
            <a:r>
              <a:rPr lang="ru-RU" altLang="ru-RU" sz="1200" b="0" dirty="0" smtClean="0">
                <a:solidFill>
                  <a:srgbClr val="0070C0"/>
                </a:solidFill>
              </a:rPr>
              <a:t>—</a:t>
            </a:r>
            <a:r>
              <a:rPr lang="ru-RU" altLang="ru-RU" sz="1200" b="1" dirty="0" smtClean="0">
                <a:solidFill>
                  <a:srgbClr val="0070C0"/>
                </a:solidFill>
              </a:rPr>
              <a:t> </a:t>
            </a:r>
            <a:r>
              <a:rPr lang="ru-RU" sz="1200" b="1" dirty="0" smtClean="0">
                <a:solidFill>
                  <a:srgbClr val="0070C0"/>
                </a:solidFill>
              </a:rPr>
              <a:t>«Спорт – норма жизни!».</a:t>
            </a:r>
          </a:p>
          <a:p>
            <a:r>
              <a:rPr lang="ru-RU" sz="1200" b="0" dirty="0" smtClean="0">
                <a:solidFill>
                  <a:srgbClr val="0070C0"/>
                </a:solidFill>
              </a:rPr>
              <a:t>Задачей нашего сегодняшнего урока будет разобраться, чем различаются занятия физической культурой и спортом, когда</a:t>
            </a:r>
            <a:r>
              <a:rPr lang="ru-RU" sz="1200" b="0" baseline="0" dirty="0" smtClean="0">
                <a:solidFill>
                  <a:srgbClr val="0070C0"/>
                </a:solidFill>
              </a:rPr>
              <a:t> и как возникли физическая культура и спорт.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1</a:t>
            </a:fld>
            <a:endParaRPr lang="ru-RU"/>
          </a:p>
        </p:txBody>
      </p:sp>
    </p:spTree>
    <p:extLst>
      <p:ext uri="{BB962C8B-B14F-4D97-AF65-F5344CB8AC3E}">
        <p14:creationId xmlns:p14="http://schemas.microsoft.com/office/powerpoint/2010/main" val="342402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ru-RU" sz="1200" dirty="0" smtClean="0">
                <a:effectLst/>
                <a:latin typeface="+mn-lt"/>
                <a:ea typeface="+mn-ea"/>
                <a:cs typeface="+mn-cs"/>
              </a:rPr>
              <a:t>Для</a:t>
            </a:r>
            <a:r>
              <a:rPr lang="ru-RU" sz="1200" baseline="0" dirty="0" smtClean="0">
                <a:effectLst/>
                <a:latin typeface="+mn-lt"/>
                <a:ea typeface="+mn-ea"/>
                <a:cs typeface="+mn-cs"/>
              </a:rPr>
              <a:t> того чтобы ответить на вопрос, с чего начинаются занятия физической культурой и спортом, посмотрим на слайд и попробуем отгадать математический ребус.</a:t>
            </a:r>
          </a:p>
          <a:p>
            <a:pPr marL="0" indent="0">
              <a:buNone/>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(УТРО-О)+(ДЕНЬ-Д-Ь)+(ВЕЧЕРНЯЯ-ВЕЧЕР) =УТРЕННЯЯ</a:t>
            </a:r>
          </a:p>
          <a:p>
            <a:pPr marL="0" indent="0">
              <a:buNone/>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(ПРОЗА-ПРО)+РЯД+(ЗАГАДКА-ЗАГАД)=ЗАРЯДКА</a:t>
            </a:r>
            <a:endParaRPr lang="ru-RU" sz="1200" baseline="0" dirty="0" smtClean="0">
              <a:effectLst/>
              <a:latin typeface="+mn-lt"/>
              <a:ea typeface="+mn-ea"/>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ru-RU" dirty="0" smtClean="0"/>
              <a:t>Верно, начинать можно с утренней зарядки. </a:t>
            </a:r>
            <a:endParaRPr lang="ru-RU" sz="1200" dirty="0" smtClean="0">
              <a:effectLst/>
              <a:latin typeface="+mn-lt"/>
              <a:ea typeface="Calibri"/>
              <a:cs typeface="Times New Roman"/>
            </a:endParaRPr>
          </a:p>
          <a:p>
            <a:pPr marL="0" marR="0" indent="0" algn="l" defTabSz="914400" rtl="0" eaLnBrk="1" fontAlgn="auto" latinLnBrk="0" hangingPunct="1">
              <a:lnSpc>
                <a:spcPct val="115000"/>
              </a:lnSpc>
              <a:spcBef>
                <a:spcPts val="0"/>
              </a:spcBef>
              <a:spcAft>
                <a:spcPts val="1000"/>
              </a:spcAft>
              <a:buClrTx/>
              <a:buSzTx/>
              <a:buFontTx/>
              <a:buNone/>
              <a:tabLst/>
              <a:defRPr/>
            </a:pPr>
            <a:endParaRPr lang="ru-RU" sz="1200" baseline="0" dirty="0" smtClean="0">
              <a:effectLst/>
              <a:latin typeface="+mn-lt"/>
              <a:ea typeface="+mn-ea"/>
              <a:cs typeface="+mn-cs"/>
            </a:endParaRPr>
          </a:p>
          <a:p>
            <a:pPr marL="0" marR="0" indent="0" algn="l" defTabSz="914400" rtl="0" eaLnBrk="1" fontAlgn="auto" latinLnBrk="0" hangingPunct="1">
              <a:lnSpc>
                <a:spcPct val="115000"/>
              </a:lnSpc>
              <a:spcBef>
                <a:spcPts val="0"/>
              </a:spcBef>
              <a:spcAft>
                <a:spcPts val="1000"/>
              </a:spcAft>
              <a:buClrTx/>
              <a:buSzTx/>
              <a:buFontTx/>
              <a:buNone/>
              <a:tabLst/>
              <a:defRPr/>
            </a:pP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10</a:t>
            </a:fld>
            <a:endParaRPr lang="ru-RU"/>
          </a:p>
        </p:txBody>
      </p:sp>
    </p:spTree>
    <p:extLst>
      <p:ext uri="{BB962C8B-B14F-4D97-AF65-F5344CB8AC3E}">
        <p14:creationId xmlns:p14="http://schemas.microsoft.com/office/powerpoint/2010/main" val="794886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Итак, после того как ты проснулся, аккуратно убрал постель и хорошо проветрил помещение, обязательно сделай утреннюю зарядку. Приучить себя выполнять зарядку ежедневно очень важно не только для  укрепления здоровья, закаливания, но и для поддержания бодрого настроения, высокой работоспособности на весь день и воспитания воли.</a:t>
            </a:r>
          </a:p>
          <a:p>
            <a:endParaRPr lang="ru-RU" dirty="0" smtClean="0"/>
          </a:p>
          <a:p>
            <a:r>
              <a:rPr lang="ru-RU" sz="1200" b="1" dirty="0" smtClean="0"/>
              <a:t>Запомни основные правила выполнения утренней зарядки:</a:t>
            </a:r>
          </a:p>
          <a:p>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Утреннюю зарядку лучше всего делать на улице (во дворе, в парке, саду) или в хорошо проветренном помещении. </a:t>
            </a:r>
          </a:p>
          <a:p>
            <a:endPar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endParaRPr>
          </a:p>
          <a:p>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Самая удобная спортивная одежда для зарядки — трусы и майка или спортивный костюм по сезону при занятиях на свежем воздухе. </a:t>
            </a:r>
          </a:p>
          <a:p>
            <a:endPar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endParaRPr>
          </a:p>
          <a:p>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Включай в зарядку 8—9 упражнений и повторяй каждое упражнение 6—10 раз. Меньшее число повторений не принесёт пользы.</a:t>
            </a:r>
          </a:p>
          <a:p>
            <a:endParaRPr lang="ru-RU" dirty="0"/>
          </a:p>
        </p:txBody>
      </p:sp>
      <p:sp>
        <p:nvSpPr>
          <p:cNvPr id="4" name="Номер слайда 3"/>
          <p:cNvSpPr>
            <a:spLocks noGrp="1"/>
          </p:cNvSpPr>
          <p:nvPr>
            <p:ph type="sldNum" sz="quarter" idx="10"/>
          </p:nvPr>
        </p:nvSpPr>
        <p:spPr/>
        <p:txBody>
          <a:bodyPr/>
          <a:lstStyle/>
          <a:p>
            <a:fld id="{8B95F80E-B560-49EA-9206-AA14273EF368}" type="slidenum">
              <a:rPr lang="ru-RU" smtClean="0"/>
              <a:t>11</a:t>
            </a:fld>
            <a:endParaRPr lang="ru-RU"/>
          </a:p>
        </p:txBody>
      </p:sp>
    </p:spTree>
    <p:extLst>
      <p:ext uri="{BB962C8B-B14F-4D97-AF65-F5344CB8AC3E}">
        <p14:creationId xmlns:p14="http://schemas.microsoft.com/office/powerpoint/2010/main" val="1355198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7200"/>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Наклоны делай в правую и левую сторону, выпады и махи левой и правой ногой. </a:t>
            </a:r>
          </a:p>
          <a:p>
            <a:pPr marL="457200" indent="-457200"/>
            <a:endPar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endParaRPr>
          </a:p>
          <a:p>
            <a:pPr marL="457200" indent="-457200"/>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Не забывай о правильном дыхании. Дыши свободно, через нос. При разведении, подъёме, разгибании рук делай вдох, при наклонах и приседаниях — выдох. </a:t>
            </a:r>
          </a:p>
          <a:p>
            <a:pPr marL="457200" indent="-457200"/>
            <a:endPar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endParaRPr>
          </a:p>
          <a:p>
            <a:pPr marL="457200" indent="-457200"/>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После зарядки полезно принять душ, облиться тёплой водой или обтереться влажным полотенцем, а затем растереться сухим.</a:t>
            </a:r>
            <a:endParaRPr lang="ru-RU" sz="1200" kern="1200" dirty="0">
              <a:solidFill>
                <a:schemeClr val="tx2"/>
              </a:solidFill>
              <a:effectLst>
                <a:outerShdw blurRad="63500" dist="38100" dir="5400000" algn="t" rotWithShape="0">
                  <a:prstClr val="black">
                    <a:alpha val="25000"/>
                  </a:prstClr>
                </a:outerShdw>
              </a:effectLst>
              <a:latin typeface="+mn-lt"/>
              <a:ea typeface="+mn-ea"/>
              <a:cs typeface="+mn-cs"/>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12</a:t>
            </a:fld>
            <a:endParaRPr lang="ru-RU"/>
          </a:p>
        </p:txBody>
      </p:sp>
    </p:spTree>
    <p:extLst>
      <p:ext uri="{BB962C8B-B14F-4D97-AF65-F5344CB8AC3E}">
        <p14:creationId xmlns:p14="http://schemas.microsoft.com/office/powerpoint/2010/main" val="150946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95F80E-B560-49EA-9206-AA14273EF368}" type="slidenum">
              <a:rPr lang="ru-RU" smtClean="0"/>
              <a:t>13</a:t>
            </a:fld>
            <a:endParaRPr lang="ru-RU"/>
          </a:p>
        </p:txBody>
      </p:sp>
    </p:spTree>
    <p:extLst>
      <p:ext uri="{BB962C8B-B14F-4D97-AF65-F5344CB8AC3E}">
        <p14:creationId xmlns:p14="http://schemas.microsoft.com/office/powerpoint/2010/main" val="3164462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95F80E-B560-49EA-9206-AA14273EF368}" type="slidenum">
              <a:rPr lang="ru-RU" smtClean="0"/>
              <a:t>14</a:t>
            </a:fld>
            <a:endParaRPr lang="ru-RU"/>
          </a:p>
        </p:txBody>
      </p:sp>
    </p:spTree>
    <p:extLst>
      <p:ext uri="{BB962C8B-B14F-4D97-AF65-F5344CB8AC3E}">
        <p14:creationId xmlns:p14="http://schemas.microsoft.com/office/powerpoint/2010/main" val="284611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dirty="0" smtClean="0"/>
              <a:t>Сегодня мы много узнали:</a:t>
            </a:r>
            <a:r>
              <a:rPr lang="ru-RU" baseline="0" dirty="0" smtClean="0"/>
              <a:t> для того, чтобы всегда быть бодрым и веселым, необходимо вести активный образ жизни, заниматься физической культурой или спортом.</a:t>
            </a:r>
          </a:p>
          <a:p>
            <a:pPr>
              <a:lnSpc>
                <a:spcPct val="115000"/>
              </a:lnSpc>
              <a:spcAft>
                <a:spcPts val="1000"/>
              </a:spcAft>
            </a:pPr>
            <a:r>
              <a:rPr lang="ru-RU" baseline="0" dirty="0" smtClean="0"/>
              <a:t>Необходимо утром делать зарядку, в течение дня бывать на свежем воздухе, играть в подвижные игры, посещать спортивные секции. Нужно организовывать свой день так, чтобы физическая культура стала вашим постоянным ДРУГОМ!!!</a:t>
            </a:r>
          </a:p>
          <a:p>
            <a:pPr>
              <a:lnSpc>
                <a:spcPct val="115000"/>
              </a:lnSpc>
              <a:spcAft>
                <a:spcPts val="1000"/>
              </a:spcAft>
            </a:pPr>
            <a:endParaRPr lang="ru-RU" baseline="0" dirty="0" smtClean="0"/>
          </a:p>
          <a:p>
            <a:pPr>
              <a:lnSpc>
                <a:spcPct val="115000"/>
              </a:lnSpc>
              <a:spcAft>
                <a:spcPts val="1000"/>
              </a:spcAft>
            </a:pPr>
            <a:r>
              <a:rPr lang="ru-RU" baseline="0" dirty="0" smtClean="0"/>
              <a:t>Давайте вспомним, с чего мы начали наш урок. Мы рассматривали фотографии семьи, катающейся на лыжах, участников веселых стартов, а еще мы видели фотографии российских спортсменов, которые представляют  нашу страну на мировых соревнованиях. Мы болеем за них, гордимся успехами своих чемпионов! Значит, они сильнейшие!</a:t>
            </a:r>
          </a:p>
          <a:p>
            <a:pPr>
              <a:lnSpc>
                <a:spcPct val="115000"/>
              </a:lnSpc>
              <a:spcAft>
                <a:spcPts val="1000"/>
              </a:spcAft>
            </a:pPr>
            <a:r>
              <a:rPr lang="ru-RU" baseline="0" dirty="0" smtClean="0"/>
              <a:t>Давайте посмотрит самую торжественную минуту Олимпиады – награждение олимпийских чемпионов, послушаем гимна Российской Федерации!</a:t>
            </a:r>
          </a:p>
          <a:p>
            <a:pPr marL="0" marR="0" lvl="0" indent="0" algn="l" defTabSz="914400" rtl="0" eaLnBrk="1" fontAlgn="auto" latinLnBrk="0" hangingPunct="1">
              <a:lnSpc>
                <a:spcPct val="115000"/>
              </a:lnSpc>
              <a:spcBef>
                <a:spcPts val="0"/>
              </a:spcBef>
              <a:spcAft>
                <a:spcPts val="1000"/>
              </a:spcAft>
              <a:buClrTx/>
              <a:buSzTx/>
              <a:buFontTx/>
              <a:buNone/>
              <a:tabLst/>
              <a:defRPr/>
            </a:pPr>
            <a:r>
              <a:rPr lang="ru-RU" baseline="0" dirty="0" smtClean="0"/>
              <a:t>(через ссылку </a:t>
            </a:r>
            <a:r>
              <a:rPr lang="en-US" baseline="0" dirty="0" smtClean="0"/>
              <a:t>QR</a:t>
            </a:r>
            <a:r>
              <a:rPr lang="ru-RU" baseline="0" dirty="0" smtClean="0"/>
              <a:t>-код можно посмотреть награждение олимпийской чемпионки в одиночном фигурном катании Алины </a:t>
            </a:r>
            <a:r>
              <a:rPr lang="ru-RU" baseline="0" dirty="0" err="1" smtClean="0"/>
              <a:t>Загитовой</a:t>
            </a:r>
            <a:r>
              <a:rPr lang="ru-RU" baseline="0" dirty="0" smtClean="0"/>
              <a:t>). </a:t>
            </a:r>
            <a:r>
              <a:rPr lang="ru-RU" dirty="0" smtClean="0"/>
              <a:t>Чтобы стать чемпионом, необходимо выполнять утреннюю зарядку.</a:t>
            </a:r>
          </a:p>
          <a:p>
            <a:pPr>
              <a:lnSpc>
                <a:spcPct val="115000"/>
              </a:lnSpc>
              <a:spcAft>
                <a:spcPts val="1000"/>
              </a:spcAft>
            </a:pPr>
            <a:endParaRPr lang="ru-RU" baseline="0" dirty="0" smtClean="0"/>
          </a:p>
        </p:txBody>
      </p:sp>
      <p:sp>
        <p:nvSpPr>
          <p:cNvPr id="4" name="Номер слайда 3"/>
          <p:cNvSpPr>
            <a:spLocks noGrp="1"/>
          </p:cNvSpPr>
          <p:nvPr>
            <p:ph type="sldNum" sz="quarter" idx="10"/>
          </p:nvPr>
        </p:nvSpPr>
        <p:spPr/>
        <p:txBody>
          <a:bodyPr/>
          <a:lstStyle/>
          <a:p>
            <a:fld id="{8B95F80E-B560-49EA-9206-AA14273EF368}" type="slidenum">
              <a:rPr lang="ru-RU" smtClean="0"/>
              <a:t>15</a:t>
            </a:fld>
            <a:endParaRPr lang="ru-RU"/>
          </a:p>
        </p:txBody>
      </p:sp>
    </p:spTree>
    <p:extLst>
      <p:ext uri="{BB962C8B-B14F-4D97-AF65-F5344CB8AC3E}">
        <p14:creationId xmlns:p14="http://schemas.microsoft.com/office/powerpoint/2010/main" val="181825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7200"/>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Спасибо большое за вашу работу. Вы большие молодцы!</a:t>
            </a:r>
          </a:p>
          <a:p>
            <a:pPr marL="457200" indent="-457200"/>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Предлагаю вам интересно</a:t>
            </a:r>
            <a:r>
              <a:rPr lang="ru-RU" sz="1200" kern="1200" baseline="0" dirty="0" smtClean="0">
                <a:solidFill>
                  <a:schemeClr val="tx2"/>
                </a:solidFill>
                <a:effectLst>
                  <a:outerShdw blurRad="63500" dist="38100" dir="5400000" algn="t" rotWithShape="0">
                    <a:prstClr val="black">
                      <a:alpha val="25000"/>
                    </a:prstClr>
                  </a:outerShdw>
                </a:effectLst>
                <a:latin typeface="+mn-lt"/>
                <a:ea typeface="+mn-ea"/>
                <a:cs typeface="+mn-cs"/>
              </a:rPr>
              <a:t> и </a:t>
            </a: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творческое домашнее задание:</a:t>
            </a:r>
          </a:p>
          <a:p>
            <a:pPr marL="514350" indent="-514350">
              <a:buFont typeface="+mj-lt"/>
              <a:buAutoNum type="arabicPeriod"/>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Разбейтесь на 5 команд.</a:t>
            </a:r>
          </a:p>
          <a:p>
            <a:pPr marL="514350" indent="-514350">
              <a:buFont typeface="+mj-lt"/>
              <a:buAutoNum type="arabicPeriod"/>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Всей командой придумайте комплекс упражнений утренней зарядки.</a:t>
            </a:r>
          </a:p>
          <a:p>
            <a:pPr marL="514350" indent="-514350">
              <a:buFont typeface="+mj-lt"/>
              <a:buAutoNum type="arabicPeriod"/>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Придумайте свою историю для каждого упражнения (каково его происхождение, подражает ли оно движению какого-то животного, какой вид деятельности оно может отражать и пр.)</a:t>
            </a:r>
          </a:p>
          <a:p>
            <a:pPr marL="514350" indent="-514350">
              <a:buFont typeface="+mj-lt"/>
              <a:buAutoNum type="arabicPeriod"/>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Нарисуйте эскиз плаката со схематичными изображениями этапов выполнения упражнений утренней зарядки. </a:t>
            </a:r>
          </a:p>
          <a:p>
            <a:pPr marL="514350" indent="-514350">
              <a:buFont typeface="+mj-lt"/>
              <a:buAutoNum type="arabicPeriod"/>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Распределите между командами, какая команда и в какой день недели будет проводить свой комплекс утренней зарядки перед всем классом. Перед</a:t>
            </a:r>
            <a:r>
              <a:rPr lang="ru-RU" sz="1200" kern="1200" baseline="0" dirty="0" smtClean="0">
                <a:solidFill>
                  <a:schemeClr val="tx2"/>
                </a:solidFill>
                <a:effectLst>
                  <a:outerShdw blurRad="63500" dist="38100" dir="5400000" algn="t" rotWithShape="0">
                    <a:prstClr val="black">
                      <a:alpha val="25000"/>
                    </a:prstClr>
                  </a:outerShdw>
                </a:effectLst>
                <a:latin typeface="+mn-lt"/>
                <a:ea typeface="+mn-ea"/>
                <a:cs typeface="+mn-cs"/>
              </a:rPr>
              <a:t> выполнением упражнения расскажите свою историю этого упражнения</a:t>
            </a:r>
            <a:endPar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endParaRPr>
          </a:p>
          <a:p>
            <a:pPr marL="457200" indent="-457200"/>
            <a:endParaRPr lang="ru-RU" sz="1200" kern="1200" dirty="0">
              <a:solidFill>
                <a:schemeClr val="tx2"/>
              </a:solidFill>
              <a:effectLst>
                <a:outerShdw blurRad="63500" dist="38100" dir="5400000" algn="t" rotWithShape="0">
                  <a:prstClr val="black">
                    <a:alpha val="25000"/>
                  </a:prstClr>
                </a:outerShdw>
              </a:effectLst>
              <a:latin typeface="+mn-lt"/>
              <a:ea typeface="+mn-ea"/>
              <a:cs typeface="+mn-cs"/>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16</a:t>
            </a:fld>
            <a:endParaRPr lang="ru-RU"/>
          </a:p>
        </p:txBody>
      </p:sp>
    </p:spTree>
    <p:extLst>
      <p:ext uri="{BB962C8B-B14F-4D97-AF65-F5344CB8AC3E}">
        <p14:creationId xmlns:p14="http://schemas.microsoft.com/office/powerpoint/2010/main" val="50061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l">
              <a:buNone/>
            </a:pPr>
            <a:r>
              <a:rPr lang="ru-RU" dirty="0" smtClean="0"/>
              <a:t>Спасибо вам за активную работу, вашу </a:t>
            </a:r>
            <a:r>
              <a:rPr lang="ru-RU" dirty="0" err="1" smtClean="0"/>
              <a:t>включённость</a:t>
            </a:r>
            <a:r>
              <a:rPr lang="ru-RU" dirty="0" smtClean="0"/>
              <a:t>, оригинальные решения и интересные </a:t>
            </a:r>
            <a:r>
              <a:rPr lang="ru-RU" sz="1200" kern="1200" dirty="0" smtClean="0">
                <a:solidFill>
                  <a:schemeClr val="tx1"/>
                </a:solidFill>
                <a:latin typeface="+mn-lt"/>
                <a:ea typeface="+mn-ea"/>
                <a:cs typeface="+mn-cs"/>
              </a:rPr>
              <a:t>идеи. Желаю всем доброго здоровья! и надеюсь, что</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Спорт станет для вас нормой жизни!</a:t>
            </a:r>
          </a:p>
          <a:p>
            <a:endParaRPr lang="ru-RU" dirty="0"/>
          </a:p>
        </p:txBody>
      </p:sp>
      <p:sp>
        <p:nvSpPr>
          <p:cNvPr id="4" name="Номер слайда 3"/>
          <p:cNvSpPr>
            <a:spLocks noGrp="1"/>
          </p:cNvSpPr>
          <p:nvPr>
            <p:ph type="sldNum" sz="quarter" idx="5"/>
          </p:nvPr>
        </p:nvSpPr>
        <p:spPr/>
        <p:txBody>
          <a:bodyPr/>
          <a:lstStyle/>
          <a:p>
            <a:fld id="{8B95F80E-B560-49EA-9206-AA14273EF368}" type="slidenum">
              <a:rPr lang="ru-RU" smtClean="0"/>
              <a:t>17</a:t>
            </a:fld>
            <a:endParaRPr lang="ru-RU"/>
          </a:p>
        </p:txBody>
      </p:sp>
    </p:spTree>
    <p:extLst>
      <p:ext uri="{BB962C8B-B14F-4D97-AF65-F5344CB8AC3E}">
        <p14:creationId xmlns:p14="http://schemas.microsoft.com/office/powerpoint/2010/main" val="340417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dirty="0" smtClean="0"/>
              <a:t>Для начала давайте посмотрим на представленные изображения и попробуем разобраться: что объединяет людей</a:t>
            </a:r>
            <a:r>
              <a:rPr lang="ru-RU" baseline="0" dirty="0" smtClean="0"/>
              <a:t> на фотографиях?</a:t>
            </a:r>
          </a:p>
          <a:p>
            <a:pPr>
              <a:lnSpc>
                <a:spcPct val="115000"/>
              </a:lnSpc>
              <a:spcAft>
                <a:spcPts val="1000"/>
              </a:spcAft>
            </a:pPr>
            <a:r>
              <a:rPr lang="ru-RU" sz="1200" baseline="0" dirty="0" smtClean="0">
                <a:effectLst/>
                <a:latin typeface="+mn-lt"/>
                <a:ea typeface="Calibri"/>
                <a:cs typeface="Times New Roman"/>
              </a:rPr>
              <a:t>Все верно, они ведут здоровый и активный образ жизни, занимаются спортом / физической культурой.</a:t>
            </a:r>
          </a:p>
          <a:p>
            <a:pPr>
              <a:lnSpc>
                <a:spcPct val="115000"/>
              </a:lnSpc>
              <a:spcAft>
                <a:spcPts val="1000"/>
              </a:spcAft>
            </a:pPr>
            <a:r>
              <a:rPr lang="ru-RU" sz="1200" baseline="0" dirty="0" smtClean="0">
                <a:effectLst/>
                <a:latin typeface="+mn-lt"/>
                <a:ea typeface="Calibri"/>
                <a:cs typeface="Times New Roman"/>
              </a:rPr>
              <a:t>А теперь давайте посмотрим, есть ли разница в их занятиях.</a:t>
            </a:r>
          </a:p>
          <a:p>
            <a:pPr>
              <a:lnSpc>
                <a:spcPct val="115000"/>
              </a:lnSpc>
              <a:spcAft>
                <a:spcPts val="1000"/>
              </a:spcAft>
            </a:pPr>
            <a:r>
              <a:rPr lang="ru-RU" sz="1200" baseline="0" dirty="0" smtClean="0">
                <a:effectLst/>
                <a:latin typeface="+mn-lt"/>
                <a:ea typeface="Calibri"/>
                <a:cs typeface="Times New Roman"/>
              </a:rPr>
              <a:t>Вы правы: одни из них занимаются спортом для себя, катаются на лыжах всей семьей, участвуют в веселых стартах. </a:t>
            </a:r>
          </a:p>
          <a:p>
            <a:pPr>
              <a:lnSpc>
                <a:spcPct val="115000"/>
              </a:lnSpc>
              <a:spcAft>
                <a:spcPts val="1000"/>
              </a:spcAft>
            </a:pPr>
            <a:r>
              <a:rPr lang="ru-RU" sz="1200" baseline="0" dirty="0" smtClean="0">
                <a:effectLst/>
                <a:latin typeface="+mn-lt"/>
                <a:ea typeface="Calibri"/>
                <a:cs typeface="Times New Roman"/>
              </a:rPr>
              <a:t>Другие занимаются спортом, постоянно тренируются, </a:t>
            </a:r>
            <a:r>
              <a:rPr lang="ru-RU" sz="1200" b="0" i="0" kern="1200" dirty="0" smtClean="0">
                <a:solidFill>
                  <a:schemeClr val="tx1"/>
                </a:solidFill>
                <a:effectLst/>
                <a:latin typeface="+mn-lt"/>
                <a:ea typeface="+mn-ea"/>
                <a:cs typeface="+mn-cs"/>
              </a:rPr>
              <a:t>направляют свои усилие на достижение высокого заданного результата в физическом развитии человека.</a:t>
            </a:r>
            <a:r>
              <a:rPr lang="ru-RU" sz="1200" b="0" i="0" kern="1200" baseline="0" dirty="0" smtClean="0">
                <a:solidFill>
                  <a:schemeClr val="tx1"/>
                </a:solidFill>
                <a:effectLst/>
                <a:latin typeface="+mn-lt"/>
                <a:ea typeface="+mn-ea"/>
                <a:cs typeface="+mn-cs"/>
              </a:rPr>
              <a:t> Это спортсмены! Их деятельность</a:t>
            </a:r>
            <a:r>
              <a:rPr lang="ru-RU" sz="1200" b="0" i="0" kern="1200" dirty="0" smtClean="0">
                <a:solidFill>
                  <a:schemeClr val="tx1"/>
                </a:solidFill>
                <a:effectLst/>
                <a:latin typeface="+mn-lt"/>
                <a:ea typeface="+mn-ea"/>
                <a:cs typeface="+mn-cs"/>
              </a:rPr>
              <a:t> направлена именно на достижение определённого результата в своей физической деятельности, на достижение победы и новых спортивных рекордов. Они участвуют в спортивных состязаниях, среди которых олимпиады, чемпионаты и турниры, где выигрывают самые сильные,</a:t>
            </a:r>
            <a:r>
              <a:rPr lang="ru-RU" sz="1200" b="0" i="0" kern="1200" baseline="0" dirty="0" smtClean="0">
                <a:solidFill>
                  <a:schemeClr val="tx1"/>
                </a:solidFill>
                <a:effectLst/>
                <a:latin typeface="+mn-lt"/>
                <a:ea typeface="+mn-ea"/>
                <a:cs typeface="+mn-cs"/>
              </a:rPr>
              <a:t> быстрые, смелые, выносливые, самые подготовленные. На соревнованиях </a:t>
            </a:r>
            <a:r>
              <a:rPr lang="ru-RU" sz="1200" b="0" i="0" kern="1200" dirty="0" smtClean="0">
                <a:solidFill>
                  <a:schemeClr val="tx1"/>
                </a:solidFill>
                <a:effectLst/>
                <a:latin typeface="+mn-lt"/>
                <a:ea typeface="+mn-ea"/>
                <a:cs typeface="+mn-cs"/>
              </a:rPr>
              <a:t> выявляют лучших спортсменов. </a:t>
            </a:r>
          </a:p>
          <a:p>
            <a:pPr>
              <a:lnSpc>
                <a:spcPct val="115000"/>
              </a:lnSpc>
              <a:spcAft>
                <a:spcPts val="1000"/>
              </a:spcAft>
            </a:pPr>
            <a:r>
              <a:rPr lang="ru-RU" sz="1200" b="0" i="0" kern="1200" dirty="0" smtClean="0">
                <a:solidFill>
                  <a:schemeClr val="tx1"/>
                </a:solidFill>
                <a:effectLst/>
                <a:latin typeface="+mn-lt"/>
                <a:ea typeface="+mn-ea"/>
                <a:cs typeface="+mn-cs"/>
              </a:rPr>
              <a:t>Конечно, мечта каждого спортсмена </a:t>
            </a:r>
            <a:r>
              <a:rPr lang="ru-RU" altLang="ru-RU" sz="1200" b="0" dirty="0" smtClean="0">
                <a:solidFill>
                  <a:srgbClr val="0070C0"/>
                </a:solidFill>
              </a:rPr>
              <a:t>— </a:t>
            </a:r>
            <a:r>
              <a:rPr lang="ru-RU" sz="1200" b="0" i="0" kern="1200" dirty="0" smtClean="0">
                <a:solidFill>
                  <a:schemeClr val="tx1"/>
                </a:solidFill>
                <a:effectLst/>
                <a:latin typeface="+mn-lt"/>
                <a:ea typeface="+mn-ea"/>
                <a:cs typeface="+mn-cs"/>
              </a:rPr>
              <a:t>победа на Олимпийских играх, самых крупных мировых состязаниях, которые возникли ещё в Древней Греции, а впоследствии стали собирать участников со всего мира.</a:t>
            </a: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2</a:t>
            </a:fld>
            <a:endParaRPr lang="ru-RU"/>
          </a:p>
        </p:txBody>
      </p:sp>
    </p:spTree>
    <p:extLst>
      <p:ext uri="{BB962C8B-B14F-4D97-AF65-F5344CB8AC3E}">
        <p14:creationId xmlns:p14="http://schemas.microsoft.com/office/powerpoint/2010/main" val="19250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ru-RU" dirty="0" smtClean="0"/>
              <a:t>А знаете ли вы, </a:t>
            </a:r>
            <a:r>
              <a:rPr lang="ru-RU" sz="1200" b="1" kern="1200" dirty="0" smtClean="0">
                <a:solidFill>
                  <a:schemeClr val="tx2"/>
                </a:solidFill>
                <a:effectLst>
                  <a:outerShdw blurRad="63500" dist="38100" dir="5400000" algn="t" rotWithShape="0">
                    <a:prstClr val="black">
                      <a:alpha val="25000"/>
                    </a:prstClr>
                  </a:outerShdw>
                </a:effectLst>
                <a:latin typeface="+mn-lt"/>
                <a:ea typeface="+mn-ea"/>
                <a:cs typeface="+mn-cs"/>
              </a:rPr>
              <a:t>когда и как возникли физическая культура и спорт?</a:t>
            </a:r>
          </a:p>
          <a:p>
            <a:pPr>
              <a:lnSpc>
                <a:spcPct val="115000"/>
              </a:lnSpc>
              <a:spcAft>
                <a:spcPts val="1000"/>
              </a:spcAft>
            </a:pP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3</a:t>
            </a:fld>
            <a:endParaRPr lang="ru-RU"/>
          </a:p>
        </p:txBody>
      </p:sp>
    </p:spTree>
    <p:extLst>
      <p:ext uri="{BB962C8B-B14F-4D97-AF65-F5344CB8AC3E}">
        <p14:creationId xmlns:p14="http://schemas.microsoft.com/office/powerpoint/2010/main" val="159373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dirty="0" smtClean="0"/>
              <a:t>Физические упражнения возникли в глубокой древности. Первобытным людям день и ночь надо было защищаться от нападения хищников, противостоять силам природы, добывать пищу. Иногда охотники сами становились добычей зверей. Выживали наиболее сильные, ловкие, выносливые, а значит, самые здоровые. Добывая пищу и защищаясь от хищников, люди бросали камни, палки. Убегая от зверей, перелезали или перепрыгивали через различные препятствия. </a:t>
            </a:r>
          </a:p>
          <a:p>
            <a:pPr>
              <a:lnSpc>
                <a:spcPct val="115000"/>
              </a:lnSpc>
              <a:spcAft>
                <a:spcPts val="1000"/>
              </a:spcAft>
            </a:pPr>
            <a:r>
              <a:rPr lang="ru-RU" dirty="0" smtClean="0"/>
              <a:t>Давайте вместе посмотрим на рисунок и определим, что делают первобытные люди. Какие движения они выполняют?</a:t>
            </a:r>
          </a:p>
          <a:p>
            <a:pPr>
              <a:lnSpc>
                <a:spcPct val="115000"/>
              </a:lnSpc>
              <a:spcAft>
                <a:spcPts val="1000"/>
              </a:spcAft>
            </a:pPr>
            <a:endParaRPr lang="ru-RU" sz="1200" dirty="0" smtClean="0">
              <a:effectLst/>
              <a:latin typeface="+mn-lt"/>
              <a:ea typeface="Calibri"/>
              <a:cs typeface="Times New Roman"/>
            </a:endParaRPr>
          </a:p>
          <a:p>
            <a:pPr>
              <a:lnSpc>
                <a:spcPct val="115000"/>
              </a:lnSpc>
              <a:spcAft>
                <a:spcPts val="1000"/>
              </a:spcAft>
            </a:pPr>
            <a:r>
              <a:rPr lang="ru-RU" dirty="0" smtClean="0"/>
              <a:t>Постепенно люди стали замечать, что результат тех или иных движений зависит от определённых приёмов. Например, палка или камень летит дальше, если перед броском сделать замах. Человек будет бежать быстрее, если немного наклонит туловище вперёд; прыгнет дальше, если разбежится, и т. п. Подметив эти приёмы, люди начали их использовать во время охоты и трудовой деятельности. Этому они учили своих детей. Так постепенно накапливались элементы культуры движений, которые в дальнейшем составили важную часть физической культуры и спорта.</a:t>
            </a:r>
          </a:p>
          <a:p>
            <a:pPr>
              <a:lnSpc>
                <a:spcPct val="115000"/>
              </a:lnSpc>
              <a:spcAft>
                <a:spcPts val="1000"/>
              </a:spcAft>
            </a:pPr>
            <a:r>
              <a:rPr lang="ru-RU" dirty="0" smtClean="0"/>
              <a:t>Человек также понял, что после многочисленных бросков камень летит дальше. Часто прыгая через ямы и пробегая большие расстояния, охотник замечал, что прыгать и бегать он стал лучше. Другими словами, повторение движений (то, что мы сейчас называем упражнениями) помогает не только лучше выполнять их, но и совершенствовать весь организм. Поколения сменяли друг друга. И дети перенимали опыт своих отцов и дедов. В свободное время люди не только отдыхали и развлекались, но и готовились сами и готовили своих детей к трудностям жизни, к защите от врагов. Этим целям начали служить различные виды упражнений.</a:t>
            </a: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4</a:t>
            </a:fld>
            <a:endParaRPr lang="ru-RU"/>
          </a:p>
        </p:txBody>
      </p:sp>
    </p:spTree>
    <p:extLst>
      <p:ext uri="{BB962C8B-B14F-4D97-AF65-F5344CB8AC3E}">
        <p14:creationId xmlns:p14="http://schemas.microsoft.com/office/powerpoint/2010/main" val="1517261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dirty="0" smtClean="0"/>
              <a:t>Например, в древнегреческом городе Спарте юные граждане (7—20 лет) весь день находились в специальных школах. Там они занимались маршировкой, бегом, прыжками, метанием копья и т. п. А в древнегреческом городе Олимпии устраивались состязания — Олимпийские игры. Они проводились один раз в четыре года. На Олимпийских играх сильнейшие греческие атлеты состязались в беге, прыжках, метании копья, диска, борьбе, кулачном бою, гонках на колесницах. </a:t>
            </a:r>
          </a:p>
          <a:p>
            <a:pPr>
              <a:lnSpc>
                <a:spcPct val="115000"/>
              </a:lnSpc>
              <a:spcAft>
                <a:spcPts val="1000"/>
              </a:spcAft>
            </a:pPr>
            <a:r>
              <a:rPr lang="ru-RU" dirty="0" smtClean="0"/>
              <a:t>Перед состязаниями каждый атлет обязан был дать торжественную клятву соблюдать правила честной спортивной борьбы. </a:t>
            </a:r>
          </a:p>
          <a:p>
            <a:pPr>
              <a:lnSpc>
                <a:spcPct val="115000"/>
              </a:lnSpc>
              <a:spcAft>
                <a:spcPts val="1000"/>
              </a:spcAft>
            </a:pPr>
            <a:r>
              <a:rPr lang="ru-RU" dirty="0" smtClean="0"/>
              <a:t>На время Олимпийских игр прекращались войны. Множество людей стремились посмотреть на эти соревнования. Зрители сидели на холмах и криками подбадривали соревнующихся. На Олимпийские игры приезжали поэты и писатели. Там они читали свои произведения.</a:t>
            </a:r>
          </a:p>
          <a:p>
            <a:pPr>
              <a:lnSpc>
                <a:spcPct val="115000"/>
              </a:lnSpc>
              <a:spcAft>
                <a:spcPts val="1000"/>
              </a:spcAft>
            </a:pPr>
            <a:r>
              <a:rPr lang="ru-RU" dirty="0" smtClean="0"/>
              <a:t>Древние состязания породили особый вид деятельности — спорт. Он включает в себя тренировки и соревнования. Соревнования не только помогают определить чемпионов (победителей), но и выявляют физические возможности людей. </a:t>
            </a: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5</a:t>
            </a:fld>
            <a:endParaRPr lang="ru-RU"/>
          </a:p>
        </p:txBody>
      </p:sp>
    </p:spTree>
    <p:extLst>
      <p:ext uri="{BB962C8B-B14F-4D97-AF65-F5344CB8AC3E}">
        <p14:creationId xmlns:p14="http://schemas.microsoft.com/office/powerpoint/2010/main" val="15764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sz="1200" b="0" i="0" kern="1200" dirty="0" smtClean="0">
                <a:solidFill>
                  <a:schemeClr val="tx1"/>
                </a:solidFill>
                <a:effectLst/>
                <a:latin typeface="+mn-lt"/>
                <a:ea typeface="+mn-ea"/>
                <a:cs typeface="+mn-cs"/>
              </a:rPr>
              <a:t>Победитель Олимпийских игр в Древней Греции назывался </a:t>
            </a:r>
            <a:r>
              <a:rPr lang="ru-RU" sz="1200" b="0" i="0" kern="1200" dirty="0" err="1" smtClean="0">
                <a:solidFill>
                  <a:schemeClr val="tx1"/>
                </a:solidFill>
                <a:effectLst/>
                <a:latin typeface="+mn-lt"/>
                <a:ea typeface="+mn-ea"/>
                <a:cs typeface="+mn-cs"/>
              </a:rPr>
              <a:t>олимпиоником</a:t>
            </a:r>
            <a:r>
              <a:rPr lang="ru-RU" sz="1200" b="0" i="0" kern="1200" dirty="0" smtClean="0">
                <a:solidFill>
                  <a:schemeClr val="tx1"/>
                </a:solidFill>
                <a:effectLst/>
                <a:latin typeface="+mn-lt"/>
                <a:ea typeface="+mn-ea"/>
                <a:cs typeface="+mn-cs"/>
              </a:rPr>
              <a:t>. Важной частью этих празднеств было чествование лучших атлетов. Эта церемония состояла из нескольких частей и продолжалась на родине спортсмена. </a:t>
            </a:r>
          </a:p>
          <a:p>
            <a:pPr>
              <a:lnSpc>
                <a:spcPct val="115000"/>
              </a:lnSpc>
              <a:spcAft>
                <a:spcPts val="1000"/>
              </a:spcAft>
            </a:pPr>
            <a:r>
              <a:rPr lang="ru-RU" dirty="0" smtClean="0"/>
              <a:t>Победителей Игр встречал весь город. В городской стене делали пролом, в который на колеснице въезжали победители. </a:t>
            </a:r>
          </a:p>
          <a:p>
            <a:pPr>
              <a:lnSpc>
                <a:spcPct val="115000"/>
              </a:lnSpc>
              <a:spcAft>
                <a:spcPts val="1000"/>
              </a:spcAft>
            </a:pP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6</a:t>
            </a:fld>
            <a:endParaRPr lang="ru-RU"/>
          </a:p>
        </p:txBody>
      </p:sp>
    </p:spTree>
    <p:extLst>
      <p:ext uri="{BB962C8B-B14F-4D97-AF65-F5344CB8AC3E}">
        <p14:creationId xmlns:p14="http://schemas.microsoft.com/office/powerpoint/2010/main" val="196461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ru-RU" dirty="0" smtClean="0"/>
              <a:t>В нашей стране физические упражнения и игры возникли ещё при первобытному обществу. Они отражали бытовую и военную деятельность древнего человека. </a:t>
            </a:r>
          </a:p>
          <a:p>
            <a:pPr marL="0" marR="0" indent="0" algn="l" defTabSz="914400" rtl="0" eaLnBrk="1" fontAlgn="auto" latinLnBrk="0" hangingPunct="1">
              <a:lnSpc>
                <a:spcPct val="115000"/>
              </a:lnSpc>
              <a:spcBef>
                <a:spcPts val="0"/>
              </a:spcBef>
              <a:spcAft>
                <a:spcPts val="1000"/>
              </a:spcAft>
              <a:buClrTx/>
              <a:buSzTx/>
              <a:buFontTx/>
              <a:buNone/>
              <a:tabLst/>
              <a:defRPr/>
            </a:pPr>
            <a:r>
              <a:rPr lang="ru-RU" dirty="0" smtClean="0"/>
              <a:t>Различные виды физических упражнений и игр применялись в трудовом и военном воспитании древних людей. </a:t>
            </a:r>
          </a:p>
          <a:p>
            <a:pPr marL="0" marR="0" indent="0" algn="l" defTabSz="914400" rtl="0" eaLnBrk="1" fontAlgn="auto" latinLnBrk="0" hangingPunct="1">
              <a:lnSpc>
                <a:spcPct val="115000"/>
              </a:lnSpc>
              <a:spcBef>
                <a:spcPts val="0"/>
              </a:spcBef>
              <a:spcAft>
                <a:spcPts val="1000"/>
              </a:spcAft>
              <a:buClrTx/>
              <a:buSzTx/>
              <a:buFontTx/>
              <a:buNone/>
              <a:tabLst/>
              <a:defRPr/>
            </a:pPr>
            <a:r>
              <a:rPr lang="ru-RU" dirty="0" smtClean="0"/>
              <a:t>Эти упражнения отражали охотничью, рыболовецкую, скотоводческую,</a:t>
            </a:r>
            <a:r>
              <a:rPr lang="ru-RU" baseline="0" dirty="0" smtClean="0"/>
              <a:t> земледельческую, военную и бытовую деятельность древних племён и родов.</a:t>
            </a:r>
            <a:endParaRPr lang="ru-RU" dirty="0" smtClean="0"/>
          </a:p>
          <a:p>
            <a:pPr marL="0" marR="0" indent="0" algn="l" defTabSz="914400" rtl="0" eaLnBrk="1" fontAlgn="auto" latinLnBrk="0" hangingPunct="1">
              <a:lnSpc>
                <a:spcPct val="115000"/>
              </a:lnSpc>
              <a:spcBef>
                <a:spcPts val="0"/>
              </a:spcBef>
              <a:spcAft>
                <a:spcPts val="1000"/>
              </a:spcAft>
              <a:buClrTx/>
              <a:buSzTx/>
              <a:buFontTx/>
              <a:buNone/>
              <a:tabLst/>
              <a:defRPr/>
            </a:pPr>
            <a:r>
              <a:rPr lang="ru-RU" dirty="0" smtClean="0"/>
              <a:t>В IX—XVII веках на Руси начала складываться самобытная народная система физического воспитания. Она включала в себя борьбу, верховую езду, стрельбу из лука, кулачный бой, а зимой — ходьбу на лыжах, езду на упряжках, салазках. Многие из этих видов физических упражнений дошли до наших дней. Существующие в настоящее время виды спорта и спортивные игры прежде всего отражают традиции и обычаи народа, их создавшего, а также связаны с природными и географическими особенностями страны их происхождения. В России, например, живёт более ста народностей, каждая из которых имеет свои любимые упражнения, игры и развлечения. И это прекрасно!</a:t>
            </a: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7</a:t>
            </a:fld>
            <a:endParaRPr lang="ru-RU"/>
          </a:p>
        </p:txBody>
      </p:sp>
    </p:spTree>
    <p:extLst>
      <p:ext uri="{BB962C8B-B14F-4D97-AF65-F5344CB8AC3E}">
        <p14:creationId xmlns:p14="http://schemas.microsoft.com/office/powerpoint/2010/main" val="208625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dirty="0" smtClean="0"/>
              <a:t>Ребята, давайте разобьёмся на группы по 3</a:t>
            </a:r>
            <a:r>
              <a:rPr lang="ru-RU" sz="1200" b="0" dirty="0" smtClean="0">
                <a:solidFill>
                  <a:srgbClr val="0070C0"/>
                </a:solidFill>
              </a:rPr>
              <a:t>–</a:t>
            </a:r>
            <a:r>
              <a:rPr lang="ru-RU" dirty="0" smtClean="0"/>
              <a:t>5 человек и попробуем в группах</a:t>
            </a:r>
            <a:r>
              <a:rPr lang="ru-RU" baseline="0" dirty="0" smtClean="0"/>
              <a:t> </a:t>
            </a:r>
            <a:r>
              <a:rPr lang="ru-RU" sz="9600" i="1" kern="1200" dirty="0" smtClean="0">
                <a:solidFill>
                  <a:schemeClr val="tx2"/>
                </a:solidFill>
                <a:effectLst>
                  <a:outerShdw blurRad="63500" dist="38100" dir="5400000" algn="t" rotWithShape="0">
                    <a:prstClr val="black">
                      <a:alpha val="25000"/>
                    </a:prstClr>
                  </a:outerShdw>
                </a:effectLst>
                <a:latin typeface="+mn-lt"/>
                <a:ea typeface="+mn-ea"/>
                <a:cs typeface="+mn-cs"/>
              </a:rPr>
              <a:t>сформулировать пять ваших любимых физических упражнений, игр или развлечений.</a:t>
            </a:r>
          </a:p>
          <a:p>
            <a:pPr>
              <a:lnSpc>
                <a:spcPct val="150000"/>
              </a:lnSpc>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Предположите и попробуйте доказать: </a:t>
            </a:r>
          </a:p>
          <a:p>
            <a:pPr marL="571500" indent="-571500">
              <a:lnSpc>
                <a:spcPct val="150000"/>
              </a:lnSpc>
              <a:buFont typeface="Arial" panose="020B0604020202020204" pitchFamily="34" charset="0"/>
              <a:buChar char="•"/>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каково их происхождение, </a:t>
            </a:r>
          </a:p>
          <a:p>
            <a:pPr marL="571500" indent="-571500">
              <a:lnSpc>
                <a:spcPct val="150000"/>
              </a:lnSpc>
              <a:buFont typeface="Arial" panose="020B0604020202020204" pitchFamily="34" charset="0"/>
              <a:buChar char="•"/>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какой вид деятельности они отражают, </a:t>
            </a:r>
          </a:p>
          <a:p>
            <a:pPr marL="571500" indent="-571500">
              <a:lnSpc>
                <a:spcPct val="150000"/>
              </a:lnSpc>
              <a:buFont typeface="Arial" panose="020B0604020202020204" pitchFamily="34" charset="0"/>
              <a:buChar char="•"/>
            </a:pPr>
            <a:r>
              <a:rPr lang="ru-RU" sz="1200" kern="1200" dirty="0" smtClean="0">
                <a:solidFill>
                  <a:schemeClr val="tx2"/>
                </a:solidFill>
                <a:effectLst>
                  <a:outerShdw blurRad="63500" dist="38100" dir="5400000" algn="t" rotWithShape="0">
                    <a:prstClr val="black">
                      <a:alpha val="25000"/>
                    </a:prstClr>
                  </a:outerShdw>
                </a:effectLst>
                <a:latin typeface="+mn-lt"/>
                <a:ea typeface="+mn-ea"/>
                <a:cs typeface="+mn-cs"/>
              </a:rPr>
              <a:t>когда они могли появиться: давно или недавно.</a:t>
            </a:r>
          </a:p>
          <a:p>
            <a:pPr>
              <a:lnSpc>
                <a:spcPct val="115000"/>
              </a:lnSpc>
              <a:spcAft>
                <a:spcPts val="1000"/>
              </a:spcAft>
            </a:pPr>
            <a:r>
              <a:rPr lang="ru-RU" sz="1200" dirty="0" smtClean="0">
                <a:effectLst/>
                <a:latin typeface="+mn-lt"/>
                <a:ea typeface="Calibri"/>
                <a:cs typeface="Times New Roman"/>
              </a:rPr>
              <a:t>На это задание</a:t>
            </a:r>
            <a:r>
              <a:rPr lang="ru-RU" sz="1200" baseline="0" dirty="0" smtClean="0">
                <a:effectLst/>
                <a:latin typeface="+mn-lt"/>
                <a:ea typeface="Calibri"/>
                <a:cs typeface="Times New Roman"/>
              </a:rPr>
              <a:t> у вас 10 минут.</a:t>
            </a:r>
          </a:p>
          <a:p>
            <a:pPr>
              <a:lnSpc>
                <a:spcPct val="115000"/>
              </a:lnSpc>
              <a:spcAft>
                <a:spcPts val="1000"/>
              </a:spcAft>
            </a:pPr>
            <a:r>
              <a:rPr lang="ru-RU" sz="1200" baseline="0" dirty="0" smtClean="0">
                <a:effectLst/>
                <a:latin typeface="+mn-lt"/>
                <a:ea typeface="Calibri"/>
                <a:cs typeface="Times New Roman"/>
              </a:rPr>
              <a:t>Далее представление результатов каждой группы.</a:t>
            </a: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8</a:t>
            </a:fld>
            <a:endParaRPr lang="ru-RU"/>
          </a:p>
        </p:txBody>
      </p:sp>
    </p:spTree>
    <p:extLst>
      <p:ext uri="{BB962C8B-B14F-4D97-AF65-F5344CB8AC3E}">
        <p14:creationId xmlns:p14="http://schemas.microsoft.com/office/powerpoint/2010/main" val="159373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ru-RU" dirty="0" smtClean="0"/>
              <a:t>Для правильного роста и развития человека необходима физическая активность. Это все движения, которые совершает человек: ходьба, бег, прыжки, подвижные игры и т. д. Нужно продумать, как включить физическую активность в свой режим дня. С чего же начать? </a:t>
            </a:r>
            <a:endParaRPr lang="ru-RU" sz="1200" dirty="0">
              <a:effectLst/>
              <a:latin typeface="+mn-lt"/>
              <a:ea typeface="Calibri"/>
              <a:cs typeface="Times New Roman"/>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9</a:t>
            </a:fld>
            <a:endParaRPr lang="ru-RU"/>
          </a:p>
        </p:txBody>
      </p:sp>
    </p:spTree>
    <p:extLst>
      <p:ext uri="{BB962C8B-B14F-4D97-AF65-F5344CB8AC3E}">
        <p14:creationId xmlns:p14="http://schemas.microsoft.com/office/powerpoint/2010/main" val="166534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E50B6BB3-98B8-47B8-9B9C-0749C02CD4B3}" type="datetimeFigureOut">
              <a:rPr lang="ru-RU" smtClean="0"/>
              <a:t>17.02.2026</a:t>
            </a:fld>
            <a:endParaRPr lang="ru-RU"/>
          </a:p>
        </p:txBody>
      </p:sp>
      <p:sp>
        <p:nvSpPr>
          <p:cNvPr id="8" name="Slide Number Placeholder 7"/>
          <p:cNvSpPr>
            <a:spLocks noGrp="1"/>
          </p:cNvSpPr>
          <p:nvPr>
            <p:ph type="sldNum" sz="quarter" idx="11"/>
          </p:nvPr>
        </p:nvSpPr>
        <p:spPr/>
        <p:txBody>
          <a:bodyPr/>
          <a:lstStyle/>
          <a:p>
            <a:fld id="{31043810-F82D-4373-AAA2-16223EB81E61}"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E50B6BB3-98B8-47B8-9B9C-0749C02CD4B3}" type="datetimeFigureOut">
              <a:rPr lang="ru-RU" smtClean="0"/>
              <a:t>17.02.2026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E50B6BB3-98B8-47B8-9B9C-0749C02CD4B3}" type="datetimeFigureOut">
              <a:rPr lang="ru-RU" smtClean="0"/>
              <a:t>17.02.2026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50B6BB3-98B8-47B8-9B9C-0749C02CD4B3}" type="datetimeFigureOut">
              <a:rPr lang="ru-RU" smtClean="0"/>
              <a:t>17.02.2026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50B6BB3-98B8-47B8-9B9C-0749C02CD4B3}" type="datetimeFigureOut">
              <a:rPr lang="ru-RU" smtClean="0"/>
              <a:t>17.02.2026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50B6BB3-98B8-47B8-9B9C-0749C02CD4B3}" type="datetimeFigureOut">
              <a:rPr lang="ru-RU" smtClean="0"/>
              <a:t>17.02.2026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043810-F82D-4373-AAA2-16223EB81E61}" type="slidenum">
              <a:rPr lang="ru-RU" smtClean="0"/>
              <a:t>‹#›</a:t>
            </a:fld>
            <a:endParaRPr lang="ru-RU"/>
          </a:p>
        </p:txBody>
      </p:sp>
      <p:sp>
        <p:nvSpPr>
          <p:cNvPr id="9" name="Content Placeholder 8"/>
          <p:cNvSpPr>
            <a:spLocks noGrp="1"/>
          </p:cNvSpPr>
          <p:nvPr>
            <p:ph sz="quarter" idx="13"/>
          </p:nvPr>
        </p:nvSpPr>
        <p:spPr>
          <a:xfrm>
            <a:off x="487680" y="1600200"/>
            <a:ext cx="5388864"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E50B6BB3-98B8-47B8-9B9C-0749C02CD4B3}" type="datetimeFigureOut">
              <a:rPr lang="ru-RU" smtClean="0"/>
              <a:t>17.02.2026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1043810-F82D-4373-AAA2-16223EB81E61}" type="slidenum">
              <a:rPr lang="ru-RU" smtClean="0"/>
              <a:t>‹#›</a:t>
            </a:fld>
            <a:endParaRPr lang="ru-RU"/>
          </a:p>
        </p:txBody>
      </p:sp>
      <p:sp>
        <p:nvSpPr>
          <p:cNvPr id="11" name="Content Placeholder 10"/>
          <p:cNvSpPr>
            <a:spLocks noGrp="1"/>
          </p:cNvSpPr>
          <p:nvPr>
            <p:ph sz="quarter" idx="13"/>
          </p:nvPr>
        </p:nvSpPr>
        <p:spPr>
          <a:xfrm>
            <a:off x="609600" y="2212848"/>
            <a:ext cx="5388864"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50B6BB3-98B8-47B8-9B9C-0749C02CD4B3}" type="datetimeFigureOut">
              <a:rPr lang="ru-RU" smtClean="0"/>
              <a:t>17.02.2026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B6BB3-98B8-47B8-9B9C-0749C02CD4B3}" type="datetimeFigureOut">
              <a:rPr lang="ru-RU" smtClean="0"/>
              <a:t>17.02.2026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50B6BB3-98B8-47B8-9B9C-0749C02CD4B3}" type="datetimeFigureOut">
              <a:rPr lang="ru-RU" smtClean="0"/>
              <a:t>17.02.2026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50B6BB3-98B8-47B8-9B9C-0749C02CD4B3}" type="datetimeFigureOut">
              <a:rPr lang="ru-RU" smtClean="0"/>
              <a:t>17.02.2026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50B6BB3-98B8-47B8-9B9C-0749C02CD4B3}" type="datetimeFigureOut">
              <a:rPr lang="ru-RU" smtClean="0"/>
              <a:t>17.02.2026</a:t>
            </a:fld>
            <a:endParaRPr lang="ru-RU"/>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1043810-F82D-4373-AAA2-16223EB81E61}" type="slidenum">
              <a:rPr lang="ru-RU" smtClean="0"/>
              <a:t>‹#›</a:t>
            </a:fld>
            <a:endParaRPr lang="ru-RU"/>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4.png"/><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10"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5706" y="296862"/>
            <a:ext cx="14335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468" y="266700"/>
            <a:ext cx="11525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5"/>
          <a:stretch>
            <a:fillRect/>
          </a:stretch>
        </p:blipFill>
        <p:spPr>
          <a:xfrm>
            <a:off x="6831709" y="1384482"/>
            <a:ext cx="5360291" cy="4808497"/>
          </a:xfrm>
          <a:prstGeom prst="rect">
            <a:avLst/>
          </a:prstGeom>
        </p:spPr>
      </p:pic>
      <p:sp>
        <p:nvSpPr>
          <p:cNvPr id="12" name="Заголовок 1">
            <a:extLst>
              <a:ext uri="{FF2B5EF4-FFF2-40B4-BE49-F238E27FC236}">
                <a16:creationId xmlns:a16="http://schemas.microsoft.com/office/drawing/2014/main" id="{F950371E-B90E-416A-94DE-EC3927C53B3A}"/>
              </a:ext>
            </a:extLst>
          </p:cNvPr>
          <p:cNvSpPr>
            <a:spLocks noGrp="1"/>
          </p:cNvSpPr>
          <p:nvPr>
            <p:ph type="ctrTitle"/>
          </p:nvPr>
        </p:nvSpPr>
        <p:spPr>
          <a:xfrm>
            <a:off x="-342900" y="2102397"/>
            <a:ext cx="8298873" cy="4087089"/>
          </a:xfrm>
        </p:spPr>
        <p:txBody>
          <a:bodyPr>
            <a:normAutofit fontScale="90000"/>
          </a:bodyPr>
          <a:lstStyle/>
          <a:p>
            <a:r>
              <a:rPr lang="ru-RU" b="1" dirty="0"/>
              <a:t/>
            </a:r>
            <a:br>
              <a:rPr lang="ru-RU" b="1" dirty="0"/>
            </a:br>
            <a:r>
              <a:rPr lang="ru-RU" b="1" dirty="0"/>
              <a:t/>
            </a:r>
            <a:br>
              <a:rPr lang="ru-RU" b="1" dirty="0"/>
            </a:br>
            <a:r>
              <a:rPr lang="ru-RU" b="1" dirty="0"/>
              <a:t/>
            </a:r>
            <a:br>
              <a:rPr lang="ru-RU" b="1" dirty="0"/>
            </a:br>
            <a:r>
              <a:rPr lang="ru-RU" sz="3600" b="1" dirty="0" smtClean="0">
                <a:solidFill>
                  <a:srgbClr val="0070C0"/>
                </a:solidFill>
              </a:rPr>
              <a:t>ПРЕЗЕНТАЦИЯ </a:t>
            </a:r>
            <a:br>
              <a:rPr lang="ru-RU" sz="3600" b="1" dirty="0" smtClean="0">
                <a:solidFill>
                  <a:srgbClr val="0070C0"/>
                </a:solidFill>
              </a:rPr>
            </a:br>
            <a:r>
              <a:rPr lang="ru-RU" sz="3600" b="1" dirty="0" smtClean="0">
                <a:solidFill>
                  <a:srgbClr val="0070C0"/>
                </a:solidFill>
              </a:rPr>
              <a:t>К </a:t>
            </a:r>
            <a:r>
              <a:rPr lang="ru-RU" sz="3600" b="1" dirty="0">
                <a:solidFill>
                  <a:srgbClr val="0070C0"/>
                </a:solidFill>
              </a:rPr>
              <a:t>ИНТЕРАКТИВНОМУ </a:t>
            </a:r>
            <a:r>
              <a:rPr lang="ru-RU" sz="3600" b="1" dirty="0" smtClean="0">
                <a:solidFill>
                  <a:srgbClr val="0070C0"/>
                </a:solidFill>
              </a:rPr>
              <a:t/>
            </a:r>
            <a:br>
              <a:rPr lang="ru-RU" sz="3600" b="1" dirty="0" smtClean="0">
                <a:solidFill>
                  <a:srgbClr val="0070C0"/>
                </a:solidFill>
              </a:rPr>
            </a:br>
            <a:r>
              <a:rPr lang="ru-RU" sz="3600" b="1" dirty="0" smtClean="0">
                <a:solidFill>
                  <a:srgbClr val="0070C0"/>
                </a:solidFill>
              </a:rPr>
              <a:t>ЗАНЯТИЮ для учащихся </a:t>
            </a:r>
            <a:br>
              <a:rPr lang="ru-RU" sz="3600" b="1" dirty="0" smtClean="0">
                <a:solidFill>
                  <a:srgbClr val="0070C0"/>
                </a:solidFill>
              </a:rPr>
            </a:br>
            <a:r>
              <a:rPr lang="ru-RU" sz="3600" b="1" dirty="0" smtClean="0">
                <a:solidFill>
                  <a:srgbClr val="0070C0"/>
                </a:solidFill>
              </a:rPr>
              <a:t>1—4 классов</a:t>
            </a:r>
            <a:br>
              <a:rPr lang="ru-RU" sz="3600" b="1" dirty="0" smtClean="0">
                <a:solidFill>
                  <a:srgbClr val="0070C0"/>
                </a:solidFill>
              </a:rPr>
            </a:br>
            <a:r>
              <a:rPr lang="ru-RU" sz="3600" b="1" dirty="0">
                <a:solidFill>
                  <a:srgbClr val="0070C0"/>
                </a:solidFill>
              </a:rPr>
              <a:t/>
            </a:r>
            <a:br>
              <a:rPr lang="ru-RU" sz="3600" b="1" dirty="0">
                <a:solidFill>
                  <a:srgbClr val="0070C0"/>
                </a:solidFill>
              </a:rPr>
            </a:br>
            <a:r>
              <a:rPr lang="ru-RU" sz="4900" b="1" dirty="0" smtClean="0">
                <a:solidFill>
                  <a:srgbClr val="0070C0"/>
                </a:solidFill>
              </a:rPr>
              <a:t>«</a:t>
            </a:r>
            <a:r>
              <a:rPr lang="ru-RU" sz="4000" b="1" dirty="0" smtClean="0">
                <a:solidFill>
                  <a:srgbClr val="0070C0"/>
                </a:solidFill>
              </a:rPr>
              <a:t>Спорт — норма жизни» </a:t>
            </a:r>
            <a:br>
              <a:rPr lang="ru-RU" sz="4000" b="1" dirty="0" smtClean="0">
                <a:solidFill>
                  <a:srgbClr val="0070C0"/>
                </a:solidFill>
              </a:rPr>
            </a:br>
            <a:r>
              <a:rPr lang="ru-RU" sz="4000" b="1" dirty="0" smtClean="0">
                <a:solidFill>
                  <a:srgbClr val="0070C0"/>
                </a:solidFill>
              </a:rPr>
              <a:t>в рамках акции </a:t>
            </a:r>
            <a:br>
              <a:rPr lang="ru-RU" sz="4000" b="1" dirty="0" smtClean="0">
                <a:solidFill>
                  <a:srgbClr val="0070C0"/>
                </a:solidFill>
              </a:rPr>
            </a:br>
            <a:r>
              <a:rPr lang="ru-RU" sz="4000" b="1" dirty="0" smtClean="0">
                <a:solidFill>
                  <a:srgbClr val="0070C0"/>
                </a:solidFill>
              </a:rPr>
              <a:t>«Правильно быть здоровым»</a:t>
            </a:r>
            <a:endParaRPr lang="ru-RU" sz="4000" dirty="0">
              <a:solidFill>
                <a:srgbClr val="0070C0"/>
              </a:solidFill>
            </a:endParaRPr>
          </a:p>
        </p:txBody>
      </p:sp>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2372521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3"/>
          <p:cNvSpPr>
            <a:spLocks noGrp="1"/>
          </p:cNvSpPr>
          <p:nvPr>
            <p:ph type="title"/>
          </p:nvPr>
        </p:nvSpPr>
        <p:spPr>
          <a:xfrm>
            <a:off x="-1" y="524165"/>
            <a:ext cx="10615965" cy="947058"/>
          </a:xfrm>
        </p:spPr>
        <p:txBody>
          <a:bodyPr/>
          <a:lstStyle/>
          <a:p>
            <a:r>
              <a:rPr lang="ru-RU" sz="4800" b="1" dirty="0" smtClean="0"/>
              <a:t>Посмотрим и порассуждаем… </a:t>
            </a:r>
            <a:endParaRPr lang="ru-RU" sz="4800" b="1" dirty="0"/>
          </a:p>
        </p:txBody>
      </p:sp>
      <p:sp>
        <p:nvSpPr>
          <p:cNvPr id="11" name="Объект 2">
            <a:extLst>
              <a:ext uri="{FF2B5EF4-FFF2-40B4-BE49-F238E27FC236}">
                <a16:creationId xmlns:a16="http://schemas.microsoft.com/office/drawing/2014/main" id="{BD01239B-822D-455D-A71F-027D5B70D3C5}"/>
              </a:ext>
            </a:extLst>
          </p:cNvPr>
          <p:cNvSpPr>
            <a:spLocks noGrp="1"/>
          </p:cNvSpPr>
          <p:nvPr>
            <p:ph idx="1"/>
          </p:nvPr>
        </p:nvSpPr>
        <p:spPr>
          <a:xfrm>
            <a:off x="190500" y="2286000"/>
            <a:ext cx="12001500" cy="2910115"/>
          </a:xfrm>
        </p:spPr>
        <p:txBody>
          <a:bodyPr>
            <a:normAutofit/>
          </a:bodyPr>
          <a:lstStyle/>
          <a:p>
            <a:pPr marL="0" indent="0">
              <a:buNone/>
            </a:pPr>
            <a:r>
              <a:rPr lang="ru-RU" sz="4800" dirty="0">
                <a:solidFill>
                  <a:schemeClr val="tx2"/>
                </a:solidFill>
                <a:effectLst>
                  <a:outerShdw blurRad="63500" dist="38100" dir="5400000" algn="t" rotWithShape="0">
                    <a:prstClr val="black">
                      <a:alpha val="25000"/>
                    </a:prstClr>
                  </a:outerShdw>
                </a:effectLst>
                <a:latin typeface="+mn-lt"/>
                <a:ea typeface="+mj-ea"/>
                <a:cs typeface="+mj-cs"/>
              </a:rPr>
              <a:t>(утро-о)+(день-д-ь)+(вечерняя-вечер) </a:t>
            </a:r>
            <a:r>
              <a:rPr lang="ru-RU" sz="4800" dirty="0" smtClean="0">
                <a:solidFill>
                  <a:schemeClr val="tx2"/>
                </a:solidFill>
                <a:effectLst>
                  <a:outerShdw blurRad="63500" dist="38100" dir="5400000" algn="t" rotWithShape="0">
                    <a:prstClr val="black">
                      <a:alpha val="25000"/>
                    </a:prstClr>
                  </a:outerShdw>
                </a:effectLst>
                <a:latin typeface="+mn-lt"/>
                <a:ea typeface="+mj-ea"/>
                <a:cs typeface="+mj-cs"/>
              </a:rPr>
              <a:t>=</a:t>
            </a:r>
          </a:p>
          <a:p>
            <a:pPr marL="0" indent="0">
              <a:buNone/>
            </a:pPr>
            <a:endParaRPr lang="ru-RU" sz="4800" dirty="0">
              <a:solidFill>
                <a:schemeClr val="tx2"/>
              </a:solidFill>
              <a:effectLst>
                <a:outerShdw blurRad="63500" dist="38100" dir="5400000" algn="t" rotWithShape="0">
                  <a:prstClr val="black">
                    <a:alpha val="25000"/>
                  </a:prstClr>
                </a:outerShdw>
              </a:effectLst>
              <a:latin typeface="+mn-lt"/>
              <a:ea typeface="+mj-ea"/>
              <a:cs typeface="+mj-cs"/>
            </a:endParaRPr>
          </a:p>
          <a:p>
            <a:pPr marL="0" indent="0">
              <a:buNone/>
            </a:pPr>
            <a:r>
              <a:rPr lang="ru-RU" sz="4800" dirty="0" smtClean="0">
                <a:solidFill>
                  <a:schemeClr val="tx2"/>
                </a:solidFill>
                <a:effectLst>
                  <a:outerShdw blurRad="63500" dist="38100" dir="5400000" algn="t" rotWithShape="0">
                    <a:prstClr val="black">
                      <a:alpha val="25000"/>
                    </a:prstClr>
                  </a:outerShdw>
                </a:effectLst>
                <a:latin typeface="+mn-lt"/>
                <a:ea typeface="+mj-ea"/>
                <a:cs typeface="+mj-cs"/>
              </a:rPr>
              <a:t>(проза-про)+ряд+(загадка-</a:t>
            </a:r>
            <a:r>
              <a:rPr lang="ru-RU" sz="4800" dirty="0" err="1" smtClean="0">
                <a:solidFill>
                  <a:schemeClr val="tx2"/>
                </a:solidFill>
                <a:effectLst>
                  <a:outerShdw blurRad="63500" dist="38100" dir="5400000" algn="t" rotWithShape="0">
                    <a:prstClr val="black">
                      <a:alpha val="25000"/>
                    </a:prstClr>
                  </a:outerShdw>
                </a:effectLst>
                <a:latin typeface="+mn-lt"/>
                <a:ea typeface="+mj-ea"/>
                <a:cs typeface="+mj-cs"/>
              </a:rPr>
              <a:t>загад</a:t>
            </a:r>
            <a:r>
              <a:rPr lang="ru-RU" sz="4800" dirty="0" smtClean="0">
                <a:solidFill>
                  <a:schemeClr val="tx2"/>
                </a:solidFill>
                <a:effectLst>
                  <a:outerShdw blurRad="63500" dist="38100" dir="5400000" algn="t" rotWithShape="0">
                    <a:prstClr val="black">
                      <a:alpha val="25000"/>
                    </a:prstClr>
                  </a:outerShdw>
                </a:effectLst>
                <a:latin typeface="+mn-lt"/>
                <a:ea typeface="+mj-ea"/>
                <a:cs typeface="+mj-cs"/>
              </a:rPr>
              <a:t>)=</a:t>
            </a:r>
            <a:endParaRPr lang="ru-RU" sz="4800" dirty="0">
              <a:solidFill>
                <a:schemeClr val="tx2"/>
              </a:solidFill>
              <a:effectLst>
                <a:outerShdw blurRad="63500" dist="38100" dir="5400000" algn="t" rotWithShape="0">
                  <a:prstClr val="black">
                    <a:alpha val="25000"/>
                  </a:prstClr>
                </a:outerShdw>
              </a:effectLst>
              <a:latin typeface="+mn-lt"/>
              <a:ea typeface="+mj-ea"/>
              <a:cs typeface="+mj-cs"/>
            </a:endParaRPr>
          </a:p>
        </p:txBody>
      </p:sp>
      <p:pic>
        <p:nvPicPr>
          <p:cNvPr id="9"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3515983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3"/>
          <p:cNvSpPr>
            <a:spLocks noGrp="1"/>
          </p:cNvSpPr>
          <p:nvPr>
            <p:ph type="title"/>
          </p:nvPr>
        </p:nvSpPr>
        <p:spPr>
          <a:xfrm>
            <a:off x="242956" y="710333"/>
            <a:ext cx="10615965" cy="947058"/>
          </a:xfrm>
        </p:spPr>
        <p:txBody>
          <a:bodyPr/>
          <a:lstStyle/>
          <a:p>
            <a:pPr algn="l"/>
            <a:r>
              <a:rPr lang="ru-RU" sz="4800" b="1" dirty="0" smtClean="0"/>
              <a:t>Основные правила </a:t>
            </a:r>
            <a:br>
              <a:rPr lang="ru-RU" sz="4800" b="1" dirty="0" smtClean="0"/>
            </a:br>
            <a:r>
              <a:rPr lang="ru-RU" sz="4800" b="1" dirty="0" smtClean="0"/>
              <a:t>выполнения утренней зарядки… </a:t>
            </a:r>
            <a:endParaRPr lang="ru-RU" sz="4800" b="1" dirty="0"/>
          </a:p>
        </p:txBody>
      </p:sp>
      <p:sp>
        <p:nvSpPr>
          <p:cNvPr id="2" name="Объект 1"/>
          <p:cNvSpPr>
            <a:spLocks noGrp="1"/>
          </p:cNvSpPr>
          <p:nvPr>
            <p:ph idx="1"/>
          </p:nvPr>
        </p:nvSpPr>
        <p:spPr>
          <a:xfrm>
            <a:off x="582965" y="2032001"/>
            <a:ext cx="10972800" cy="4525963"/>
          </a:xfrm>
        </p:spPr>
        <p:txBody>
          <a:bodyPr>
            <a:normAutofit lnSpcReduction="10000"/>
          </a:bodyPr>
          <a:lstStyle/>
          <a:p>
            <a:r>
              <a:rPr lang="ru-RU" sz="2800" dirty="0">
                <a:solidFill>
                  <a:schemeClr val="tx2"/>
                </a:solidFill>
                <a:effectLst>
                  <a:outerShdw blurRad="63500" dist="38100" dir="5400000" algn="t" rotWithShape="0">
                    <a:prstClr val="black">
                      <a:alpha val="25000"/>
                    </a:prstClr>
                  </a:outerShdw>
                </a:effectLst>
                <a:latin typeface="+mn-lt"/>
                <a:ea typeface="+mj-ea"/>
                <a:cs typeface="+mj-cs"/>
              </a:rPr>
              <a:t>Утреннюю </a:t>
            </a: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зарядку </a:t>
            </a:r>
            <a:r>
              <a:rPr lang="ru-RU" sz="2800" dirty="0">
                <a:solidFill>
                  <a:schemeClr val="tx2"/>
                </a:solidFill>
                <a:effectLst>
                  <a:outerShdw blurRad="63500" dist="38100" dir="5400000" algn="t" rotWithShape="0">
                    <a:prstClr val="black">
                      <a:alpha val="25000"/>
                    </a:prstClr>
                  </a:outerShdw>
                </a:effectLst>
                <a:latin typeface="+mn-lt"/>
                <a:ea typeface="+mj-ea"/>
                <a:cs typeface="+mj-cs"/>
              </a:rPr>
              <a:t>лучше всего делать на улице (во дворе, в парке, саду) или в хорошо проветренном помещении. </a:t>
            </a:r>
            <a:endParaRPr lang="ru-RU" sz="2800" dirty="0" smtClean="0">
              <a:solidFill>
                <a:schemeClr val="tx2"/>
              </a:solidFill>
              <a:effectLst>
                <a:outerShdw blurRad="63500" dist="38100" dir="5400000" algn="t" rotWithShape="0">
                  <a:prstClr val="black">
                    <a:alpha val="25000"/>
                  </a:prstClr>
                </a:outerShdw>
              </a:effectLst>
              <a:latin typeface="+mn-lt"/>
              <a:ea typeface="+mj-ea"/>
              <a:cs typeface="+mj-cs"/>
            </a:endParaRPr>
          </a:p>
          <a:p>
            <a:endParaRPr lang="ru-RU" sz="2800" dirty="0">
              <a:solidFill>
                <a:schemeClr val="tx2"/>
              </a:solidFill>
              <a:effectLst>
                <a:outerShdw blurRad="63500" dist="38100" dir="5400000" algn="t" rotWithShape="0">
                  <a:prstClr val="black">
                    <a:alpha val="25000"/>
                  </a:prstClr>
                </a:outerShdw>
              </a:effectLst>
              <a:latin typeface="+mn-lt"/>
              <a:ea typeface="+mj-ea"/>
              <a:cs typeface="+mj-cs"/>
            </a:endParaRPr>
          </a:p>
          <a:p>
            <a:r>
              <a:rPr lang="ru-RU" sz="2800" dirty="0">
                <a:solidFill>
                  <a:schemeClr val="tx2"/>
                </a:solidFill>
                <a:effectLst>
                  <a:outerShdw blurRad="63500" dist="38100" dir="5400000" algn="t" rotWithShape="0">
                    <a:prstClr val="black">
                      <a:alpha val="25000"/>
                    </a:prstClr>
                  </a:outerShdw>
                </a:effectLst>
                <a:latin typeface="+mn-lt"/>
                <a:ea typeface="+mj-ea"/>
                <a:cs typeface="+mj-cs"/>
              </a:rPr>
              <a:t>Самая удобная спортивная одежда для зарядки — трусы и майка или спортивный костюм по сезону при занятиях на свежем воздухе. </a:t>
            </a:r>
            <a:endParaRPr lang="ru-RU" sz="2800" dirty="0" smtClean="0">
              <a:solidFill>
                <a:schemeClr val="tx2"/>
              </a:solidFill>
              <a:effectLst>
                <a:outerShdw blurRad="63500" dist="38100" dir="5400000" algn="t" rotWithShape="0">
                  <a:prstClr val="black">
                    <a:alpha val="25000"/>
                  </a:prstClr>
                </a:outerShdw>
              </a:effectLst>
              <a:latin typeface="+mn-lt"/>
              <a:ea typeface="+mj-ea"/>
              <a:cs typeface="+mj-cs"/>
            </a:endParaRPr>
          </a:p>
          <a:p>
            <a:endParaRPr lang="ru-RU" sz="2800" dirty="0">
              <a:solidFill>
                <a:schemeClr val="tx2"/>
              </a:solidFill>
              <a:effectLst>
                <a:outerShdw blurRad="63500" dist="38100" dir="5400000" algn="t" rotWithShape="0">
                  <a:prstClr val="black">
                    <a:alpha val="25000"/>
                  </a:prstClr>
                </a:outerShdw>
              </a:effectLst>
              <a:latin typeface="+mn-lt"/>
              <a:ea typeface="+mj-ea"/>
              <a:cs typeface="+mj-cs"/>
            </a:endParaRPr>
          </a:p>
          <a:p>
            <a:r>
              <a:rPr lang="ru-RU" sz="2800" dirty="0">
                <a:solidFill>
                  <a:schemeClr val="tx2"/>
                </a:solidFill>
                <a:effectLst>
                  <a:outerShdw blurRad="63500" dist="38100" dir="5400000" algn="t" rotWithShape="0">
                    <a:prstClr val="black">
                      <a:alpha val="25000"/>
                    </a:prstClr>
                  </a:outerShdw>
                </a:effectLst>
                <a:latin typeface="+mn-lt"/>
                <a:ea typeface="+mj-ea"/>
                <a:cs typeface="+mj-cs"/>
              </a:rPr>
              <a:t>Включай в зарядку 8—9 упражнений и повторяй каждое упражнение 6—10 раз. Меньшее число повторений не принесёт пользы.</a:t>
            </a:r>
          </a:p>
        </p:txBody>
      </p:sp>
      <p:pic>
        <p:nvPicPr>
          <p:cNvPr id="10"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1913796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82965" y="1704585"/>
            <a:ext cx="10972800" cy="4853379"/>
          </a:xfrm>
        </p:spPr>
        <p:txBody>
          <a:bodyPr>
            <a:normAutofit/>
          </a:bodyPr>
          <a:lstStyle/>
          <a:p>
            <a:pPr marL="457200" indent="-457200"/>
            <a:r>
              <a:rPr lang="ru-RU" sz="2800" dirty="0">
                <a:solidFill>
                  <a:schemeClr val="tx2"/>
                </a:solidFill>
                <a:effectLst>
                  <a:outerShdw blurRad="63500" dist="38100" dir="5400000" algn="t" rotWithShape="0">
                    <a:prstClr val="black">
                      <a:alpha val="25000"/>
                    </a:prstClr>
                  </a:outerShdw>
                </a:effectLst>
                <a:latin typeface="+mn-lt"/>
                <a:ea typeface="+mj-ea"/>
                <a:cs typeface="+mj-cs"/>
              </a:rPr>
              <a:t>Делай</a:t>
            </a:r>
            <a:r>
              <a:rPr lang="ru-RU" sz="2800" dirty="0">
                <a:solidFill>
                  <a:schemeClr val="tx2"/>
                </a:solidFill>
                <a:effectLst>
                  <a:outerShdw blurRad="63500" dist="38100" dir="5400000" algn="t" rotWithShape="0">
                    <a:prstClr val="black">
                      <a:alpha val="25000"/>
                    </a:prstClr>
                  </a:outerShdw>
                </a:effectLst>
              </a:rPr>
              <a:t> </a:t>
            </a:r>
            <a:r>
              <a:rPr lang="ru-RU" sz="2800" dirty="0">
                <a:solidFill>
                  <a:schemeClr val="tx2"/>
                </a:solidFill>
                <a:effectLst>
                  <a:outerShdw blurRad="63500" dist="38100" dir="5400000" algn="t" rotWithShape="0">
                    <a:prstClr val="black">
                      <a:alpha val="25000"/>
                    </a:prstClr>
                  </a:outerShdw>
                </a:effectLst>
                <a:latin typeface="+mn-lt"/>
                <a:ea typeface="+mj-ea"/>
                <a:cs typeface="+mj-cs"/>
              </a:rPr>
              <a:t>на</a:t>
            </a: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клоны в </a:t>
            </a:r>
            <a:r>
              <a:rPr lang="ru-RU" sz="2800" dirty="0">
                <a:solidFill>
                  <a:schemeClr val="tx2"/>
                </a:solidFill>
                <a:effectLst>
                  <a:outerShdw blurRad="63500" dist="38100" dir="5400000" algn="t" rotWithShape="0">
                    <a:prstClr val="black">
                      <a:alpha val="25000"/>
                    </a:prstClr>
                  </a:outerShdw>
                </a:effectLst>
                <a:latin typeface="+mn-lt"/>
                <a:ea typeface="+mj-ea"/>
                <a:cs typeface="+mj-cs"/>
              </a:rPr>
              <a:t>правую и левую сторону, выпады и махи левой и правой ногой. </a:t>
            </a:r>
            <a:endParaRPr lang="ru-RU" sz="2800" dirty="0" smtClean="0">
              <a:solidFill>
                <a:schemeClr val="tx2"/>
              </a:solidFill>
              <a:effectLst>
                <a:outerShdw blurRad="63500" dist="38100" dir="5400000" algn="t" rotWithShape="0">
                  <a:prstClr val="black">
                    <a:alpha val="25000"/>
                  </a:prstClr>
                </a:outerShdw>
              </a:effectLst>
              <a:latin typeface="+mn-lt"/>
              <a:ea typeface="+mj-ea"/>
              <a:cs typeface="+mj-cs"/>
            </a:endParaRPr>
          </a:p>
          <a:p>
            <a:pPr marL="457200" indent="-457200"/>
            <a:endParaRPr lang="ru-RU" sz="2800" dirty="0" smtClean="0">
              <a:solidFill>
                <a:schemeClr val="tx2"/>
              </a:solidFill>
              <a:effectLst>
                <a:outerShdw blurRad="63500" dist="38100" dir="5400000" algn="t" rotWithShape="0">
                  <a:prstClr val="black">
                    <a:alpha val="25000"/>
                  </a:prstClr>
                </a:outerShdw>
              </a:effectLst>
              <a:latin typeface="+mn-lt"/>
              <a:ea typeface="+mj-ea"/>
              <a:cs typeface="+mj-cs"/>
            </a:endParaRPr>
          </a:p>
          <a:p>
            <a:pPr marL="457200" indent="-457200"/>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Не </a:t>
            </a:r>
            <a:r>
              <a:rPr lang="ru-RU" sz="2800" dirty="0">
                <a:solidFill>
                  <a:schemeClr val="tx2"/>
                </a:solidFill>
                <a:effectLst>
                  <a:outerShdw blurRad="63500" dist="38100" dir="5400000" algn="t" rotWithShape="0">
                    <a:prstClr val="black">
                      <a:alpha val="25000"/>
                    </a:prstClr>
                  </a:outerShdw>
                </a:effectLst>
                <a:latin typeface="+mn-lt"/>
                <a:ea typeface="+mj-ea"/>
                <a:cs typeface="+mj-cs"/>
              </a:rPr>
              <a:t>забывай о правильном дыхании. Дыши свободно, через нос. При разведении, подъёме, разгибании рук делай вдох, при наклонах и приседаниях — выдох. </a:t>
            </a:r>
            <a:endParaRPr lang="ru-RU" sz="2800" dirty="0" smtClean="0">
              <a:solidFill>
                <a:schemeClr val="tx2"/>
              </a:solidFill>
              <a:effectLst>
                <a:outerShdw blurRad="63500" dist="38100" dir="5400000" algn="t" rotWithShape="0">
                  <a:prstClr val="black">
                    <a:alpha val="25000"/>
                  </a:prstClr>
                </a:outerShdw>
              </a:effectLst>
              <a:latin typeface="+mn-lt"/>
              <a:ea typeface="+mj-ea"/>
              <a:cs typeface="+mj-cs"/>
            </a:endParaRPr>
          </a:p>
          <a:p>
            <a:pPr marL="457200" indent="-457200"/>
            <a:endParaRPr lang="ru-RU" sz="2800" dirty="0">
              <a:solidFill>
                <a:schemeClr val="tx2"/>
              </a:solidFill>
              <a:effectLst>
                <a:outerShdw blurRad="63500" dist="38100" dir="5400000" algn="t" rotWithShape="0">
                  <a:prstClr val="black">
                    <a:alpha val="25000"/>
                  </a:prstClr>
                </a:outerShdw>
              </a:effectLst>
              <a:latin typeface="+mn-lt"/>
              <a:ea typeface="+mj-ea"/>
              <a:cs typeface="+mj-cs"/>
            </a:endParaRPr>
          </a:p>
          <a:p>
            <a:pPr marL="457200" indent="-457200"/>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После </a:t>
            </a:r>
            <a:r>
              <a:rPr lang="ru-RU" sz="2800" dirty="0">
                <a:solidFill>
                  <a:schemeClr val="tx2"/>
                </a:solidFill>
                <a:effectLst>
                  <a:outerShdw blurRad="63500" dist="38100" dir="5400000" algn="t" rotWithShape="0">
                    <a:prstClr val="black">
                      <a:alpha val="25000"/>
                    </a:prstClr>
                  </a:outerShdw>
                </a:effectLst>
                <a:latin typeface="+mn-lt"/>
                <a:ea typeface="+mj-ea"/>
                <a:cs typeface="+mj-cs"/>
              </a:rPr>
              <a:t>зарядки полезно принять душ, облиться тёплой водой или обтереться влажным полотенцем, а затем растереться сухим.</a:t>
            </a:r>
          </a:p>
        </p:txBody>
      </p:sp>
      <p:sp>
        <p:nvSpPr>
          <p:cNvPr id="10" name="Заголовок 3"/>
          <p:cNvSpPr txBox="1">
            <a:spLocks/>
          </p:cNvSpPr>
          <p:nvPr/>
        </p:nvSpPr>
        <p:spPr>
          <a:xfrm>
            <a:off x="242956" y="710333"/>
            <a:ext cx="10615965" cy="94705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ru-RU" sz="4800" b="1" smtClean="0"/>
              <a:t>Основные правила </a:t>
            </a:r>
            <a:br>
              <a:rPr lang="ru-RU" sz="4800" b="1" smtClean="0"/>
            </a:br>
            <a:r>
              <a:rPr lang="ru-RU" sz="4800" b="1" smtClean="0"/>
              <a:t>выполнения утренней зарядки… </a:t>
            </a:r>
            <a:endParaRPr lang="ru-RU" sz="4800" b="1" dirty="0"/>
          </a:p>
        </p:txBody>
      </p:sp>
      <p:pic>
        <p:nvPicPr>
          <p:cNvPr id="11"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5"/>
          <a:stretch>
            <a:fillRect/>
          </a:stretch>
        </p:blipFill>
        <p:spPr>
          <a:xfrm>
            <a:off x="11263392" y="186205"/>
            <a:ext cx="649209" cy="582379"/>
          </a:xfrm>
          <a:prstGeom prst="rect">
            <a:avLst/>
          </a:prstGeom>
        </p:spPr>
      </p:pic>
      <p:pic>
        <p:nvPicPr>
          <p:cNvPr id="14" name="Рисунок 1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2197884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8500" y="1471223"/>
            <a:ext cx="10972800" cy="4400941"/>
          </a:xfrm>
        </p:spPr>
        <p:txBody>
          <a:bodyPr>
            <a:normAutofit/>
          </a:bodyPr>
          <a:lstStyle/>
          <a:p>
            <a:pPr marL="0" indent="0">
              <a:buNone/>
            </a:pPr>
            <a:r>
              <a:rPr lang="ru-RU" sz="2800" dirty="0">
                <a:solidFill>
                  <a:schemeClr val="tx2"/>
                </a:solidFill>
                <a:effectLst>
                  <a:outerShdw blurRad="63500" dist="38100" dir="5400000" algn="t" rotWithShape="0">
                    <a:prstClr val="black">
                      <a:alpha val="25000"/>
                    </a:prstClr>
                  </a:outerShdw>
                </a:effectLst>
                <a:latin typeface="+mn-lt"/>
                <a:ea typeface="+mj-ea"/>
                <a:cs typeface="+mj-cs"/>
              </a:rPr>
              <a:t>Рассмотри рисунки. Разучи утренний комплекс упражнений. Повтори каждое упражнение 8 раз. </a:t>
            </a:r>
            <a:br>
              <a:rPr lang="ru-RU" sz="2800" dirty="0">
                <a:solidFill>
                  <a:schemeClr val="tx2"/>
                </a:solidFill>
                <a:effectLst>
                  <a:outerShdw blurRad="63500" dist="38100" dir="5400000" algn="t" rotWithShape="0">
                    <a:prstClr val="black">
                      <a:alpha val="25000"/>
                    </a:prstClr>
                  </a:outerShdw>
                </a:effectLst>
                <a:latin typeface="+mn-lt"/>
                <a:ea typeface="+mj-ea"/>
                <a:cs typeface="+mj-cs"/>
              </a:rPr>
            </a:br>
            <a:r>
              <a:rPr lang="ru-RU" sz="2800" dirty="0">
                <a:solidFill>
                  <a:schemeClr val="tx2"/>
                </a:solidFill>
                <a:effectLst>
                  <a:outerShdw blurRad="63500" dist="38100" dir="5400000" algn="t" rotWithShape="0">
                    <a:prstClr val="black">
                      <a:alpha val="25000"/>
                    </a:prstClr>
                  </a:outerShdw>
                </a:effectLst>
                <a:latin typeface="+mn-lt"/>
                <a:ea typeface="+mj-ea"/>
                <a:cs typeface="+mj-cs"/>
              </a:rPr>
              <a:t>Следи за дыханием: стрелка вверх — вдох, стрелка вниз — выдох. </a:t>
            </a:r>
          </a:p>
        </p:txBody>
      </p:sp>
      <p:sp>
        <p:nvSpPr>
          <p:cNvPr id="9" name="Заголовок 3"/>
          <p:cNvSpPr>
            <a:spLocks noGrp="1"/>
          </p:cNvSpPr>
          <p:nvPr>
            <p:ph type="title"/>
          </p:nvPr>
        </p:nvSpPr>
        <p:spPr>
          <a:xfrm>
            <a:off x="190500" y="524165"/>
            <a:ext cx="10425464" cy="947058"/>
          </a:xfrm>
        </p:spPr>
        <p:txBody>
          <a:bodyPr/>
          <a:lstStyle/>
          <a:p>
            <a:pPr algn="l"/>
            <a:r>
              <a:rPr lang="ru-RU" sz="4800" b="1" dirty="0" smtClean="0"/>
              <a:t>Посмотрим и повторим… </a:t>
            </a:r>
            <a:endParaRPr lang="ru-RU" sz="4800" b="1" dirty="0"/>
          </a:p>
        </p:txBody>
      </p:sp>
      <p:pic>
        <p:nvPicPr>
          <p:cNvPr id="4" name="Рисунок 3"/>
          <p:cNvPicPr>
            <a:picLocks noChangeAspect="1"/>
          </p:cNvPicPr>
          <p:nvPr/>
        </p:nvPicPr>
        <p:blipFill>
          <a:blip r:embed="rId3"/>
          <a:stretch>
            <a:fillRect/>
          </a:stretch>
        </p:blipFill>
        <p:spPr>
          <a:xfrm>
            <a:off x="1589763" y="3238500"/>
            <a:ext cx="9026201" cy="3052764"/>
          </a:xfrm>
          <a:prstGeom prst="rect">
            <a:avLst/>
          </a:prstGeom>
        </p:spPr>
      </p:pic>
      <p:pic>
        <p:nvPicPr>
          <p:cNvPr id="10" name="Рисунок 28" descr="logo.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6"/>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3197221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3"/>
          <a:stretch>
            <a:fillRect/>
          </a:stretch>
        </p:blipFill>
        <p:spPr>
          <a:xfrm>
            <a:off x="1251655" y="1360696"/>
            <a:ext cx="7835900" cy="5103646"/>
          </a:xfrm>
          <a:prstGeom prst="rect">
            <a:avLst/>
          </a:prstGeom>
        </p:spPr>
      </p:pic>
      <p:sp>
        <p:nvSpPr>
          <p:cNvPr id="9" name="Заголовок 3"/>
          <p:cNvSpPr>
            <a:spLocks noGrp="1"/>
          </p:cNvSpPr>
          <p:nvPr>
            <p:ph type="title"/>
          </p:nvPr>
        </p:nvSpPr>
        <p:spPr>
          <a:xfrm>
            <a:off x="317500" y="412050"/>
            <a:ext cx="10298465" cy="947058"/>
          </a:xfrm>
        </p:spPr>
        <p:txBody>
          <a:bodyPr/>
          <a:lstStyle/>
          <a:p>
            <a:pPr algn="l"/>
            <a:r>
              <a:rPr lang="ru-RU" sz="4800" b="1" dirty="0" smtClean="0"/>
              <a:t>Посмотрим и повторим… </a:t>
            </a:r>
            <a:endParaRPr lang="ru-RU" sz="4800" b="1" dirty="0"/>
          </a:p>
        </p:txBody>
      </p:sp>
      <p:pic>
        <p:nvPicPr>
          <p:cNvPr id="10" name="Рисунок 28" descr="logo.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6"/>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586835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66699" y="524165"/>
            <a:ext cx="10615965" cy="947058"/>
          </a:xfrm>
        </p:spPr>
        <p:txBody>
          <a:bodyPr/>
          <a:lstStyle/>
          <a:p>
            <a:pPr algn="l"/>
            <a:r>
              <a:rPr lang="ru-RU" sz="4000" b="1" dirty="0" smtClean="0"/>
              <a:t>Гордимся российскими </a:t>
            </a:r>
            <a:br>
              <a:rPr lang="ru-RU" sz="4000" b="1" dirty="0" smtClean="0"/>
            </a:br>
            <a:r>
              <a:rPr lang="ru-RU" sz="4000" b="1" dirty="0" smtClean="0"/>
              <a:t>чемпионами Олимпийских игр…</a:t>
            </a:r>
            <a:r>
              <a:rPr lang="ru-RU" sz="4800" b="1" dirty="0" smtClean="0"/>
              <a:t> </a:t>
            </a:r>
            <a:endParaRPr lang="ru-RU" sz="4800" b="1" dirty="0"/>
          </a:p>
        </p:txBody>
      </p:sp>
      <p:pic>
        <p:nvPicPr>
          <p:cNvPr id="5" name="Объект 4"/>
          <p:cNvPicPr>
            <a:picLocks noGrp="1" noChangeAspect="1"/>
          </p:cNvPicPr>
          <p:nvPr>
            <p:ph idx="1"/>
          </p:nvPr>
        </p:nvPicPr>
        <p:blipFill>
          <a:blip r:embed="rId3"/>
          <a:stretch>
            <a:fillRect/>
          </a:stretch>
        </p:blipFill>
        <p:spPr>
          <a:xfrm>
            <a:off x="1730657" y="3944552"/>
            <a:ext cx="1913918" cy="2780098"/>
          </a:xfrm>
          <a:prstGeom prst="rect">
            <a:avLst/>
          </a:prstGeom>
          <a:effectLst>
            <a:outerShdw blurRad="50800" dist="38100" dir="2700000" algn="tl" rotWithShape="0">
              <a:prstClr val="black">
                <a:alpha val="40000"/>
              </a:prstClr>
            </a:outerShdw>
          </a:effectLst>
        </p:spPr>
      </p:pic>
      <p:pic>
        <p:nvPicPr>
          <p:cNvPr id="3" name="Рисунок 2"/>
          <p:cNvPicPr>
            <a:picLocks noChangeAspect="1"/>
          </p:cNvPicPr>
          <p:nvPr/>
        </p:nvPicPr>
        <p:blipFill>
          <a:blip r:embed="rId4"/>
          <a:stretch>
            <a:fillRect/>
          </a:stretch>
        </p:blipFill>
        <p:spPr>
          <a:xfrm>
            <a:off x="596387" y="1463102"/>
            <a:ext cx="3048188" cy="2339752"/>
          </a:xfrm>
          <a:prstGeom prst="rect">
            <a:avLst/>
          </a:prstGeom>
        </p:spPr>
      </p:pic>
      <p:pic>
        <p:nvPicPr>
          <p:cNvPr id="9" name="Рисунок 8"/>
          <p:cNvPicPr>
            <a:picLocks noChangeAspect="1"/>
          </p:cNvPicPr>
          <p:nvPr/>
        </p:nvPicPr>
        <p:blipFill>
          <a:blip r:embed="rId5"/>
          <a:stretch>
            <a:fillRect/>
          </a:stretch>
        </p:blipFill>
        <p:spPr>
          <a:xfrm>
            <a:off x="3944087" y="1434634"/>
            <a:ext cx="2977357" cy="2332891"/>
          </a:xfrm>
          <a:prstGeom prst="rect">
            <a:avLst/>
          </a:prstGeom>
        </p:spPr>
      </p:pic>
      <p:pic>
        <p:nvPicPr>
          <p:cNvPr id="15" name="Рисунок 14"/>
          <p:cNvPicPr>
            <a:picLocks noChangeAspect="1"/>
          </p:cNvPicPr>
          <p:nvPr/>
        </p:nvPicPr>
        <p:blipFill>
          <a:blip r:embed="rId6"/>
          <a:stretch>
            <a:fillRect/>
          </a:stretch>
        </p:blipFill>
        <p:spPr>
          <a:xfrm>
            <a:off x="4866462" y="3994381"/>
            <a:ext cx="3131879" cy="2435906"/>
          </a:xfrm>
          <a:prstGeom prst="rect">
            <a:avLst/>
          </a:prstGeom>
        </p:spPr>
      </p:pic>
      <p:pic>
        <p:nvPicPr>
          <p:cNvPr id="16" name="Рисунок 15"/>
          <p:cNvPicPr>
            <a:picLocks noChangeAspect="1"/>
          </p:cNvPicPr>
          <p:nvPr/>
        </p:nvPicPr>
        <p:blipFill>
          <a:blip r:embed="rId7"/>
          <a:stretch>
            <a:fillRect/>
          </a:stretch>
        </p:blipFill>
        <p:spPr>
          <a:xfrm>
            <a:off x="9614870" y="3757168"/>
            <a:ext cx="1805340" cy="2910332"/>
          </a:xfrm>
          <a:prstGeom prst="rect">
            <a:avLst/>
          </a:prstGeom>
        </p:spPr>
      </p:pic>
      <p:pic>
        <p:nvPicPr>
          <p:cNvPr id="17" name="Рисунок 16"/>
          <p:cNvPicPr>
            <a:picLocks noChangeAspect="1"/>
          </p:cNvPicPr>
          <p:nvPr/>
        </p:nvPicPr>
        <p:blipFill>
          <a:blip r:embed="rId8"/>
          <a:stretch>
            <a:fillRect/>
          </a:stretch>
        </p:blipFill>
        <p:spPr>
          <a:xfrm>
            <a:off x="7147790" y="1471223"/>
            <a:ext cx="4934160" cy="2259713"/>
          </a:xfrm>
          <a:prstGeom prst="rect">
            <a:avLst/>
          </a:prstGeom>
        </p:spPr>
      </p:pic>
      <p:pic>
        <p:nvPicPr>
          <p:cNvPr id="13" name="Рисунок 28" descr="logo.e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17"/>
          <p:cNvPicPr>
            <a:picLocks noChangeAspect="1"/>
          </p:cNvPicPr>
          <p:nvPr/>
        </p:nvPicPr>
        <p:blipFill>
          <a:blip r:embed="rId11"/>
          <a:stretch>
            <a:fillRect/>
          </a:stretch>
        </p:blipFill>
        <p:spPr>
          <a:xfrm>
            <a:off x="11263392" y="186205"/>
            <a:ext cx="649209" cy="582379"/>
          </a:xfrm>
          <a:prstGeom prst="rect">
            <a:avLst/>
          </a:prstGeom>
        </p:spPr>
      </p:pic>
      <p:pic>
        <p:nvPicPr>
          <p:cNvPr id="19" name="Рисунок 1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2864836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3"/>
          <p:cNvSpPr>
            <a:spLocks noGrp="1"/>
          </p:cNvSpPr>
          <p:nvPr>
            <p:ph type="title"/>
          </p:nvPr>
        </p:nvSpPr>
        <p:spPr>
          <a:xfrm>
            <a:off x="203199" y="755939"/>
            <a:ext cx="10615965" cy="947058"/>
          </a:xfrm>
        </p:spPr>
        <p:txBody>
          <a:bodyPr/>
          <a:lstStyle/>
          <a:p>
            <a:pPr algn="l"/>
            <a:r>
              <a:rPr lang="ru-RU" sz="4800" b="1" dirty="0" smtClean="0"/>
              <a:t>Подумаем </a:t>
            </a:r>
            <a:br>
              <a:rPr lang="ru-RU" sz="4800" b="1" dirty="0" smtClean="0"/>
            </a:br>
            <a:r>
              <a:rPr lang="ru-RU" sz="4800" b="1" dirty="0" smtClean="0"/>
              <a:t>и выполним задание… </a:t>
            </a:r>
            <a:endParaRPr lang="ru-RU" sz="4800" b="1" dirty="0"/>
          </a:p>
        </p:txBody>
      </p:sp>
      <p:sp>
        <p:nvSpPr>
          <p:cNvPr id="2" name="Объект 1"/>
          <p:cNvSpPr>
            <a:spLocks noGrp="1"/>
          </p:cNvSpPr>
          <p:nvPr>
            <p:ph idx="1"/>
          </p:nvPr>
        </p:nvSpPr>
        <p:spPr>
          <a:xfrm>
            <a:off x="405164" y="1869685"/>
            <a:ext cx="11507435" cy="4853379"/>
          </a:xfrm>
        </p:spPr>
        <p:txBody>
          <a:bodyPr>
            <a:normAutofit/>
          </a:bodyPr>
          <a:lstStyle/>
          <a:p>
            <a:pPr marL="514350" indent="-514350">
              <a:buFont typeface="+mj-lt"/>
              <a:buAutoNum type="arabicPeriod"/>
            </a:pP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Разбейтесь на 5 команд.</a:t>
            </a:r>
          </a:p>
          <a:p>
            <a:pPr marL="514350" indent="-514350">
              <a:buFont typeface="+mj-lt"/>
              <a:buAutoNum type="arabicPeriod"/>
            </a:pP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Всей командой придумайте комплекс упражнений утренней зарядки.</a:t>
            </a:r>
          </a:p>
          <a:p>
            <a:pPr marL="514350" indent="-514350">
              <a:buFont typeface="+mj-lt"/>
              <a:buAutoNum type="arabicPeriod"/>
            </a:pP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Придумайте свою историю для каждого упражнения (</a:t>
            </a:r>
            <a:r>
              <a:rPr lang="ru-RU" sz="2800" dirty="0">
                <a:solidFill>
                  <a:schemeClr val="tx2"/>
                </a:solidFill>
                <a:effectLst>
                  <a:outerShdw blurRad="63500" dist="38100" dir="5400000" algn="t" rotWithShape="0">
                    <a:prstClr val="black">
                      <a:alpha val="25000"/>
                    </a:prstClr>
                  </a:outerShdw>
                </a:effectLst>
                <a:latin typeface="+mn-lt"/>
                <a:ea typeface="+mj-ea"/>
                <a:cs typeface="+mj-cs"/>
              </a:rPr>
              <a:t>каково его происхождение, подражает ли оно движению какого-то животного, какой вид деятельности </a:t>
            </a: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оно может отражать и пр.).</a:t>
            </a:r>
            <a:endParaRPr lang="ru-RU" sz="2800" dirty="0">
              <a:solidFill>
                <a:schemeClr val="tx2"/>
              </a:solidFill>
              <a:effectLst>
                <a:outerShdw blurRad="63500" dist="38100" dir="5400000" algn="t" rotWithShape="0">
                  <a:prstClr val="black">
                    <a:alpha val="25000"/>
                  </a:prstClr>
                </a:outerShdw>
              </a:effectLst>
              <a:latin typeface="+mn-lt"/>
              <a:ea typeface="+mj-ea"/>
              <a:cs typeface="+mj-cs"/>
            </a:endParaRPr>
          </a:p>
          <a:p>
            <a:pPr marL="514350" indent="-514350">
              <a:buFont typeface="+mj-lt"/>
              <a:buAutoNum type="arabicPeriod"/>
            </a:pP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Нарисуйте эскиз плаката со схематичными изображениями этапов выполнения упражнений утренней зарядки. </a:t>
            </a:r>
          </a:p>
          <a:p>
            <a:pPr marL="514350" indent="-514350">
              <a:buFont typeface="+mj-lt"/>
              <a:buAutoNum type="arabicPeriod"/>
            </a:pPr>
            <a:r>
              <a:rPr lang="ru-RU" sz="2800" dirty="0" smtClean="0">
                <a:solidFill>
                  <a:schemeClr val="tx2"/>
                </a:solidFill>
                <a:effectLst>
                  <a:outerShdw blurRad="63500" dist="38100" dir="5400000" algn="t" rotWithShape="0">
                    <a:prstClr val="black">
                      <a:alpha val="25000"/>
                    </a:prstClr>
                  </a:outerShdw>
                </a:effectLst>
                <a:latin typeface="+mn-lt"/>
                <a:ea typeface="+mj-ea"/>
                <a:cs typeface="+mj-cs"/>
              </a:rPr>
              <a:t>Решите, какая команда и в какой день недели будет проводить свой комплекс утренней зарядки перед всем классом.</a:t>
            </a:r>
          </a:p>
          <a:p>
            <a:pPr marL="514350" indent="-514350">
              <a:buFont typeface="+mj-lt"/>
              <a:buAutoNum type="arabicPeriod"/>
            </a:pPr>
            <a:endParaRPr lang="ru-RU" sz="2800" dirty="0" smtClean="0">
              <a:solidFill>
                <a:schemeClr val="tx2"/>
              </a:solidFill>
              <a:effectLst>
                <a:outerShdw blurRad="63500" dist="38100" dir="5400000" algn="t" rotWithShape="0">
                  <a:prstClr val="black">
                    <a:alpha val="25000"/>
                  </a:prstClr>
                </a:outerShdw>
              </a:effectLst>
              <a:latin typeface="+mn-lt"/>
              <a:ea typeface="+mj-ea"/>
              <a:cs typeface="+mj-cs"/>
            </a:endParaRPr>
          </a:p>
          <a:p>
            <a:pPr marL="514350" indent="-514350">
              <a:buFont typeface="+mj-lt"/>
              <a:buAutoNum type="arabicPeriod"/>
            </a:pPr>
            <a:endParaRPr lang="ru-RU" sz="2800" dirty="0">
              <a:solidFill>
                <a:schemeClr val="tx2"/>
              </a:solidFill>
              <a:effectLst>
                <a:outerShdw blurRad="63500" dist="38100" dir="5400000" algn="t" rotWithShape="0">
                  <a:prstClr val="black">
                    <a:alpha val="25000"/>
                  </a:prstClr>
                </a:outerShdw>
              </a:effectLst>
              <a:latin typeface="+mn-lt"/>
              <a:ea typeface="+mj-ea"/>
              <a:cs typeface="+mj-cs"/>
            </a:endParaRPr>
          </a:p>
        </p:txBody>
      </p:sp>
      <p:pic>
        <p:nvPicPr>
          <p:cNvPr id="10"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790356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89620" y="3447040"/>
            <a:ext cx="3802380" cy="3410959"/>
          </a:xfrm>
          <a:prstGeom prst="rect">
            <a:avLst/>
          </a:prstGeom>
        </p:spPr>
      </p:pic>
      <p:sp>
        <p:nvSpPr>
          <p:cNvPr id="3" name="Объект 2"/>
          <p:cNvSpPr>
            <a:spLocks noGrp="1"/>
          </p:cNvSpPr>
          <p:nvPr>
            <p:ph idx="1"/>
          </p:nvPr>
        </p:nvSpPr>
        <p:spPr>
          <a:xfrm>
            <a:off x="0" y="924838"/>
            <a:ext cx="10323865" cy="4525963"/>
          </a:xfrm>
        </p:spPr>
        <p:txBody>
          <a:bodyPr>
            <a:normAutofit/>
          </a:bodyPr>
          <a:lstStyle/>
          <a:p>
            <a:pPr marL="0" indent="0" algn="ctr">
              <a:buNone/>
            </a:pPr>
            <a:r>
              <a:rPr lang="ru-RU" sz="4800" b="1" dirty="0">
                <a:solidFill>
                  <a:schemeClr val="tx2"/>
                </a:solidFill>
                <a:effectLst>
                  <a:outerShdw blurRad="63500" dist="38100" dir="5400000" algn="t" rotWithShape="0">
                    <a:prstClr val="black">
                      <a:alpha val="25000"/>
                    </a:prstClr>
                  </a:outerShdw>
                </a:effectLst>
                <a:latin typeface="+mn-lt"/>
                <a:ea typeface="+mj-ea"/>
                <a:cs typeface="+mj-cs"/>
              </a:rPr>
              <a:t>Желаю всем доброго здоровья! </a:t>
            </a:r>
          </a:p>
          <a:p>
            <a:pPr marL="0" indent="0" algn="ctr">
              <a:buNone/>
            </a:pPr>
            <a:r>
              <a:rPr lang="ru-RU" sz="4800" b="1" dirty="0" smtClean="0">
                <a:solidFill>
                  <a:schemeClr val="tx2"/>
                </a:solidFill>
                <a:effectLst>
                  <a:outerShdw blurRad="63500" dist="38100" dir="5400000" algn="t" rotWithShape="0">
                    <a:prstClr val="black">
                      <a:alpha val="25000"/>
                    </a:prstClr>
                  </a:outerShdw>
                </a:effectLst>
                <a:latin typeface="+mn-lt"/>
                <a:ea typeface="+mj-ea"/>
                <a:cs typeface="+mj-cs"/>
              </a:rPr>
              <a:t>Надеюсь, что</a:t>
            </a:r>
            <a:br>
              <a:rPr lang="ru-RU" sz="4800" b="1" dirty="0" smtClean="0">
                <a:solidFill>
                  <a:schemeClr val="tx2"/>
                </a:solidFill>
                <a:effectLst>
                  <a:outerShdw blurRad="63500" dist="38100" dir="5400000" algn="t" rotWithShape="0">
                    <a:prstClr val="black">
                      <a:alpha val="25000"/>
                    </a:prstClr>
                  </a:outerShdw>
                </a:effectLst>
                <a:latin typeface="+mn-lt"/>
                <a:ea typeface="+mj-ea"/>
                <a:cs typeface="+mj-cs"/>
              </a:rPr>
            </a:br>
            <a:r>
              <a:rPr lang="ru-RU" sz="7000" b="1" dirty="0" smtClean="0">
                <a:solidFill>
                  <a:srgbClr val="FF0000"/>
                </a:solidFill>
              </a:rPr>
              <a:t>спорт </a:t>
            </a:r>
            <a:r>
              <a:rPr lang="ru-RU" sz="4800" b="1" dirty="0">
                <a:solidFill>
                  <a:schemeClr val="tx2"/>
                </a:solidFill>
                <a:effectLst>
                  <a:outerShdw blurRad="63500" dist="38100" dir="5400000" algn="t" rotWithShape="0">
                    <a:prstClr val="black">
                      <a:alpha val="25000"/>
                    </a:prstClr>
                  </a:outerShdw>
                </a:effectLst>
                <a:latin typeface="+mn-lt"/>
                <a:ea typeface="+mj-ea"/>
                <a:cs typeface="+mj-cs"/>
              </a:rPr>
              <a:t>станет для вас </a:t>
            </a:r>
            <a:r>
              <a:rPr lang="ru-RU" sz="7000" b="1" dirty="0" smtClean="0">
                <a:solidFill>
                  <a:srgbClr val="FF0000"/>
                </a:solidFill>
              </a:rPr>
              <a:t>нормой жизни!</a:t>
            </a:r>
            <a:endParaRPr lang="ru-RU" sz="7000" b="1" dirty="0">
              <a:solidFill>
                <a:srgbClr val="FF0000"/>
              </a:solidFill>
            </a:endParaRPr>
          </a:p>
        </p:txBody>
      </p:sp>
      <p:pic>
        <p:nvPicPr>
          <p:cNvPr id="7" name="Рисунок 28" descr="logo.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3"/>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2537644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524165"/>
            <a:ext cx="10615965" cy="947058"/>
          </a:xfrm>
        </p:spPr>
        <p:txBody>
          <a:bodyPr/>
          <a:lstStyle/>
          <a:p>
            <a:r>
              <a:rPr lang="ru-RU" sz="4800" b="1" dirty="0" smtClean="0"/>
              <a:t>Посмотрим и порассуждаем… </a:t>
            </a:r>
            <a:endParaRPr lang="ru-RU" sz="4800" b="1" dirty="0"/>
          </a:p>
        </p:txBody>
      </p:sp>
      <p:pic>
        <p:nvPicPr>
          <p:cNvPr id="5" name="Объект 4"/>
          <p:cNvPicPr>
            <a:picLocks noGrp="1" noChangeAspect="1"/>
          </p:cNvPicPr>
          <p:nvPr>
            <p:ph idx="1"/>
          </p:nvPr>
        </p:nvPicPr>
        <p:blipFill>
          <a:blip r:embed="rId3"/>
          <a:stretch>
            <a:fillRect/>
          </a:stretch>
        </p:blipFill>
        <p:spPr>
          <a:xfrm>
            <a:off x="593993" y="1697230"/>
            <a:ext cx="1676964" cy="2435906"/>
          </a:xfrm>
          <a:prstGeom prst="rect">
            <a:avLst/>
          </a:prstGeom>
          <a:effectLst>
            <a:outerShdw blurRad="50800" dist="38100" dir="2700000" algn="tl" rotWithShape="0">
              <a:prstClr val="black">
                <a:alpha val="40000"/>
              </a:prstClr>
            </a:outerShdw>
          </a:effectLst>
        </p:spPr>
      </p:pic>
      <p:pic>
        <p:nvPicPr>
          <p:cNvPr id="10" name="Рисунок 9"/>
          <p:cNvPicPr>
            <a:picLocks noChangeAspect="1"/>
          </p:cNvPicPr>
          <p:nvPr/>
        </p:nvPicPr>
        <p:blipFill>
          <a:blip r:embed="rId4"/>
          <a:stretch>
            <a:fillRect/>
          </a:stretch>
        </p:blipFill>
        <p:spPr>
          <a:xfrm>
            <a:off x="2970736" y="1702631"/>
            <a:ext cx="2337245" cy="2435906"/>
          </a:xfrm>
          <a:prstGeom prst="rect">
            <a:avLst/>
          </a:prstGeom>
          <a:effectLst>
            <a:outerShdw blurRad="50800" dist="38100" dir="2700000" algn="tl" rotWithShape="0">
              <a:prstClr val="black">
                <a:alpha val="40000"/>
              </a:prstClr>
            </a:outerShdw>
          </a:effectLst>
        </p:spPr>
      </p:pic>
      <p:pic>
        <p:nvPicPr>
          <p:cNvPr id="11" name="Рисунок 10"/>
          <p:cNvPicPr>
            <a:picLocks noChangeAspect="1"/>
          </p:cNvPicPr>
          <p:nvPr/>
        </p:nvPicPr>
        <p:blipFill>
          <a:blip r:embed="rId5"/>
          <a:stretch>
            <a:fillRect/>
          </a:stretch>
        </p:blipFill>
        <p:spPr>
          <a:xfrm>
            <a:off x="5181025" y="4544357"/>
            <a:ext cx="3974440" cy="2014542"/>
          </a:xfrm>
          <a:prstGeom prst="rect">
            <a:avLst/>
          </a:prstGeom>
          <a:effectLst>
            <a:outerShdw blurRad="50800" dist="38100" dir="2700000" algn="tl" rotWithShape="0">
              <a:prstClr val="black">
                <a:alpha val="40000"/>
              </a:prstClr>
            </a:outerShdw>
          </a:effectLst>
        </p:spPr>
      </p:pic>
      <p:pic>
        <p:nvPicPr>
          <p:cNvPr id="12" name="Рисунок 11"/>
          <p:cNvPicPr>
            <a:picLocks noChangeAspect="1"/>
          </p:cNvPicPr>
          <p:nvPr/>
        </p:nvPicPr>
        <p:blipFill>
          <a:blip r:embed="rId6"/>
          <a:stretch>
            <a:fillRect/>
          </a:stretch>
        </p:blipFill>
        <p:spPr>
          <a:xfrm>
            <a:off x="7782505" y="1726811"/>
            <a:ext cx="3914775" cy="2387546"/>
          </a:xfrm>
          <a:prstGeom prst="rect">
            <a:avLst/>
          </a:prstGeom>
          <a:effectLst>
            <a:outerShdw blurRad="50800" dist="38100" dir="2700000" algn="tl" rotWithShape="0">
              <a:prstClr val="black">
                <a:alpha val="40000"/>
              </a:prstClr>
            </a:outerShdw>
          </a:effectLst>
        </p:spPr>
      </p:pic>
      <p:pic>
        <p:nvPicPr>
          <p:cNvPr id="13" name="Рисунок 12"/>
          <p:cNvPicPr>
            <a:picLocks noChangeAspect="1"/>
          </p:cNvPicPr>
          <p:nvPr/>
        </p:nvPicPr>
        <p:blipFill>
          <a:blip r:embed="rId7"/>
          <a:stretch>
            <a:fillRect/>
          </a:stretch>
        </p:blipFill>
        <p:spPr>
          <a:xfrm>
            <a:off x="1921427" y="4321585"/>
            <a:ext cx="2098618" cy="2460086"/>
          </a:xfrm>
          <a:prstGeom prst="rect">
            <a:avLst/>
          </a:prstGeom>
          <a:effectLst>
            <a:outerShdw blurRad="50800" dist="38100" dir="2700000" algn="tl" rotWithShape="0">
              <a:prstClr val="black">
                <a:alpha val="40000"/>
              </a:prstClr>
            </a:outerShdw>
          </a:effectLst>
        </p:spPr>
      </p:pic>
      <p:pic>
        <p:nvPicPr>
          <p:cNvPr id="14" name="Рисунок 13"/>
          <p:cNvPicPr>
            <a:picLocks noChangeAspect="1"/>
          </p:cNvPicPr>
          <p:nvPr/>
        </p:nvPicPr>
        <p:blipFill>
          <a:blip r:embed="rId8"/>
          <a:stretch>
            <a:fillRect/>
          </a:stretch>
        </p:blipFill>
        <p:spPr>
          <a:xfrm>
            <a:off x="5561056" y="1697230"/>
            <a:ext cx="1968374" cy="2461361"/>
          </a:xfrm>
          <a:prstGeom prst="rect">
            <a:avLst/>
          </a:prstGeom>
        </p:spPr>
      </p:pic>
      <p:pic>
        <p:nvPicPr>
          <p:cNvPr id="15" name="Рисунок 28" descr="logo.e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p:cNvPicPr>
            <a:picLocks noChangeAspect="1"/>
          </p:cNvPicPr>
          <p:nvPr/>
        </p:nvPicPr>
        <p:blipFill>
          <a:blip r:embed="rId11"/>
          <a:stretch>
            <a:fillRect/>
          </a:stretch>
        </p:blipFill>
        <p:spPr>
          <a:xfrm>
            <a:off x="11263392" y="186205"/>
            <a:ext cx="649209" cy="582379"/>
          </a:xfrm>
          <a:prstGeom prst="rect">
            <a:avLst/>
          </a:prstGeom>
        </p:spPr>
      </p:pic>
      <p:pic>
        <p:nvPicPr>
          <p:cNvPr id="18" name="Рисунок 1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519294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D01239B-822D-455D-A71F-027D5B70D3C5}"/>
              </a:ext>
            </a:extLst>
          </p:cNvPr>
          <p:cNvSpPr>
            <a:spLocks noGrp="1"/>
          </p:cNvSpPr>
          <p:nvPr>
            <p:ph idx="1"/>
          </p:nvPr>
        </p:nvSpPr>
        <p:spPr>
          <a:xfrm>
            <a:off x="474107" y="2104408"/>
            <a:ext cx="10972800" cy="3523507"/>
          </a:xfrm>
        </p:spPr>
        <p:txBody>
          <a:bodyPr>
            <a:normAutofit/>
          </a:bodyPr>
          <a:lstStyle/>
          <a:p>
            <a:pPr marL="0" indent="0" algn="ctr">
              <a:buNone/>
            </a:pPr>
            <a:r>
              <a:rPr lang="ru-RU" sz="6800" b="1" dirty="0" smtClean="0">
                <a:solidFill>
                  <a:schemeClr val="tx2"/>
                </a:solidFill>
                <a:effectLst>
                  <a:outerShdw blurRad="63500" dist="38100" dir="5400000" algn="t" rotWithShape="0">
                    <a:prstClr val="black">
                      <a:alpha val="25000"/>
                    </a:prstClr>
                  </a:outerShdw>
                </a:effectLst>
                <a:latin typeface="+mn-lt"/>
                <a:ea typeface="+mj-ea"/>
                <a:cs typeface="+mj-cs"/>
              </a:rPr>
              <a:t>Когда </a:t>
            </a:r>
            <a:r>
              <a:rPr lang="ru-RU" sz="6800" b="1" dirty="0">
                <a:solidFill>
                  <a:schemeClr val="tx2"/>
                </a:solidFill>
                <a:effectLst>
                  <a:outerShdw blurRad="63500" dist="38100" dir="5400000" algn="t" rotWithShape="0">
                    <a:prstClr val="black">
                      <a:alpha val="25000"/>
                    </a:prstClr>
                  </a:outerShdw>
                </a:effectLst>
                <a:latin typeface="+mn-lt"/>
                <a:ea typeface="+mj-ea"/>
                <a:cs typeface="+mj-cs"/>
              </a:rPr>
              <a:t>и как возникли физическая культура и </a:t>
            </a:r>
            <a:r>
              <a:rPr lang="ru-RU" sz="6800" b="1" dirty="0" smtClean="0">
                <a:solidFill>
                  <a:schemeClr val="tx2"/>
                </a:solidFill>
                <a:effectLst>
                  <a:outerShdw blurRad="63500" dist="38100" dir="5400000" algn="t" rotWithShape="0">
                    <a:prstClr val="black">
                      <a:alpha val="25000"/>
                    </a:prstClr>
                  </a:outerShdw>
                </a:effectLst>
                <a:latin typeface="+mn-lt"/>
                <a:ea typeface="+mj-ea"/>
                <a:cs typeface="+mj-cs"/>
              </a:rPr>
              <a:t>спорт?</a:t>
            </a:r>
            <a:endParaRPr lang="ru-RU" sz="6800" b="1" dirty="0">
              <a:solidFill>
                <a:schemeClr val="tx2"/>
              </a:solidFill>
              <a:effectLst>
                <a:outerShdw blurRad="63500" dist="38100" dir="5400000" algn="t" rotWithShape="0">
                  <a:prstClr val="black">
                    <a:alpha val="25000"/>
                  </a:prstClr>
                </a:outerShdw>
              </a:effectLst>
              <a:latin typeface="+mn-lt"/>
              <a:ea typeface="+mj-ea"/>
              <a:cs typeface="+mj-cs"/>
            </a:endParaRPr>
          </a:p>
        </p:txBody>
      </p:sp>
      <p:sp>
        <p:nvSpPr>
          <p:cNvPr id="10" name="Заголовок 3"/>
          <p:cNvSpPr>
            <a:spLocks noGrp="1"/>
          </p:cNvSpPr>
          <p:nvPr>
            <p:ph type="title"/>
          </p:nvPr>
        </p:nvSpPr>
        <p:spPr>
          <a:xfrm>
            <a:off x="-1" y="524165"/>
            <a:ext cx="10615965" cy="947058"/>
          </a:xfrm>
        </p:spPr>
        <p:txBody>
          <a:bodyPr/>
          <a:lstStyle/>
          <a:p>
            <a:pPr algn="l"/>
            <a:r>
              <a:rPr lang="ru-RU" sz="4800" b="1" dirty="0" smtClean="0"/>
              <a:t>     Как вы думаете… </a:t>
            </a:r>
            <a:endParaRPr lang="ru-RU" sz="4800" b="1" dirty="0"/>
          </a:p>
        </p:txBody>
      </p:sp>
      <p:pic>
        <p:nvPicPr>
          <p:cNvPr id="9"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1225342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524165"/>
            <a:ext cx="10615965" cy="947058"/>
          </a:xfrm>
        </p:spPr>
        <p:txBody>
          <a:bodyPr/>
          <a:lstStyle/>
          <a:p>
            <a:r>
              <a:rPr lang="ru-RU" sz="4800" b="1" dirty="0" smtClean="0"/>
              <a:t>Посмотрим и порассуждаем… </a:t>
            </a:r>
            <a:endParaRPr lang="ru-RU" sz="4800" b="1" dirty="0"/>
          </a:p>
        </p:txBody>
      </p:sp>
      <p:pic>
        <p:nvPicPr>
          <p:cNvPr id="15" name="Объект 14"/>
          <p:cNvPicPr>
            <a:picLocks noGrp="1" noChangeAspect="1"/>
          </p:cNvPicPr>
          <p:nvPr>
            <p:ph idx="1"/>
          </p:nvPr>
        </p:nvPicPr>
        <p:blipFill>
          <a:blip r:embed="rId3"/>
          <a:stretch>
            <a:fillRect/>
          </a:stretch>
        </p:blipFill>
        <p:spPr>
          <a:xfrm>
            <a:off x="7147393" y="1471223"/>
            <a:ext cx="3370147" cy="5259660"/>
          </a:xfrm>
          <a:prstGeom prst="rect">
            <a:avLst/>
          </a:prstGeom>
          <a:effectLst>
            <a:outerShdw blurRad="50800" dist="38100" dir="2700000" algn="tl" rotWithShape="0">
              <a:prstClr val="black">
                <a:alpha val="40000"/>
              </a:prstClr>
            </a:outerShdw>
          </a:effectLst>
        </p:spPr>
      </p:pic>
      <p:sp>
        <p:nvSpPr>
          <p:cNvPr id="16" name="Заголовок 3"/>
          <p:cNvSpPr txBox="1">
            <a:spLocks/>
          </p:cNvSpPr>
          <p:nvPr/>
        </p:nvSpPr>
        <p:spPr>
          <a:xfrm>
            <a:off x="540126" y="1526907"/>
            <a:ext cx="6030686" cy="2574146"/>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ru-RU" sz="2500" dirty="0"/>
              <a:t>Физические упражнения возникли в глубокой древности. Первобытным людям день и ночь надо было защищаться от нападения хищников, противостоять силам природы, добывать пищу.</a:t>
            </a:r>
            <a:endParaRPr lang="ru-RU" sz="2500" b="1" dirty="0"/>
          </a:p>
        </p:txBody>
      </p:sp>
      <p:sp>
        <p:nvSpPr>
          <p:cNvPr id="3" name="Прямоугольник 2"/>
          <p:cNvSpPr/>
          <p:nvPr/>
        </p:nvSpPr>
        <p:spPr>
          <a:xfrm>
            <a:off x="525696" y="5079300"/>
            <a:ext cx="6096000" cy="1394356"/>
          </a:xfrm>
          <a:prstGeom prst="rect">
            <a:avLst/>
          </a:prstGeom>
        </p:spPr>
        <p:txBody>
          <a:bodyPr>
            <a:spAutoFit/>
          </a:bodyPr>
          <a:lstStyle/>
          <a:p>
            <a:pPr>
              <a:lnSpc>
                <a:spcPct val="115000"/>
              </a:lnSpc>
              <a:spcAft>
                <a:spcPts val="1000"/>
              </a:spcAft>
            </a:pPr>
            <a:r>
              <a:rPr lang="ru-RU" sz="2500" dirty="0" smtClean="0">
                <a:solidFill>
                  <a:schemeClr val="tx2"/>
                </a:solidFill>
                <a:effectLst>
                  <a:outerShdw blurRad="63500" dist="38100" dir="5400000" algn="t" rotWithShape="0">
                    <a:prstClr val="black">
                      <a:alpha val="25000"/>
                    </a:prstClr>
                  </a:outerShdw>
                </a:effectLst>
                <a:ea typeface="+mj-ea"/>
                <a:cs typeface="+mj-cs"/>
              </a:rPr>
              <a:t>Посмотрите на рисунок.</a:t>
            </a:r>
            <a:br>
              <a:rPr lang="ru-RU" sz="2500" dirty="0" smtClean="0">
                <a:solidFill>
                  <a:schemeClr val="tx2"/>
                </a:solidFill>
                <a:effectLst>
                  <a:outerShdw blurRad="63500" dist="38100" dir="5400000" algn="t" rotWithShape="0">
                    <a:prstClr val="black">
                      <a:alpha val="25000"/>
                    </a:prstClr>
                  </a:outerShdw>
                </a:effectLst>
                <a:ea typeface="+mj-ea"/>
                <a:cs typeface="+mj-cs"/>
              </a:rPr>
            </a:br>
            <a:r>
              <a:rPr lang="ru-RU" sz="2500" dirty="0" smtClean="0">
                <a:solidFill>
                  <a:schemeClr val="tx2"/>
                </a:solidFill>
                <a:effectLst>
                  <a:outerShdw blurRad="63500" dist="38100" dir="5400000" algn="t" rotWithShape="0">
                    <a:prstClr val="black">
                      <a:alpha val="25000"/>
                    </a:prstClr>
                  </a:outerShdw>
                </a:effectLst>
                <a:ea typeface="+mj-ea"/>
                <a:cs typeface="+mj-cs"/>
              </a:rPr>
              <a:t>Что делают </a:t>
            </a:r>
            <a:r>
              <a:rPr lang="ru-RU" sz="2500" dirty="0">
                <a:solidFill>
                  <a:schemeClr val="tx2"/>
                </a:solidFill>
                <a:effectLst>
                  <a:outerShdw blurRad="63500" dist="38100" dir="5400000" algn="t" rotWithShape="0">
                    <a:prstClr val="black">
                      <a:alpha val="25000"/>
                    </a:prstClr>
                  </a:outerShdw>
                </a:effectLst>
                <a:ea typeface="+mj-ea"/>
                <a:cs typeface="+mj-cs"/>
              </a:rPr>
              <a:t>первобытные </a:t>
            </a:r>
            <a:r>
              <a:rPr lang="ru-RU" sz="2500" dirty="0" smtClean="0">
                <a:solidFill>
                  <a:schemeClr val="tx2"/>
                </a:solidFill>
                <a:effectLst>
                  <a:outerShdw blurRad="63500" dist="38100" dir="5400000" algn="t" rotWithShape="0">
                    <a:prstClr val="black">
                      <a:alpha val="25000"/>
                    </a:prstClr>
                  </a:outerShdw>
                </a:effectLst>
                <a:ea typeface="+mj-ea"/>
                <a:cs typeface="+mj-cs"/>
              </a:rPr>
              <a:t>люди?</a:t>
            </a:r>
            <a:br>
              <a:rPr lang="ru-RU" sz="2500" dirty="0" smtClean="0">
                <a:solidFill>
                  <a:schemeClr val="tx2"/>
                </a:solidFill>
                <a:effectLst>
                  <a:outerShdw blurRad="63500" dist="38100" dir="5400000" algn="t" rotWithShape="0">
                    <a:prstClr val="black">
                      <a:alpha val="25000"/>
                    </a:prstClr>
                  </a:outerShdw>
                </a:effectLst>
                <a:ea typeface="+mj-ea"/>
                <a:cs typeface="+mj-cs"/>
              </a:rPr>
            </a:br>
            <a:r>
              <a:rPr lang="ru-RU" sz="2500" dirty="0" smtClean="0">
                <a:solidFill>
                  <a:schemeClr val="tx2"/>
                </a:solidFill>
                <a:effectLst>
                  <a:outerShdw blurRad="63500" dist="38100" dir="5400000" algn="t" rotWithShape="0">
                    <a:prstClr val="black">
                      <a:alpha val="25000"/>
                    </a:prstClr>
                  </a:outerShdw>
                </a:effectLst>
                <a:ea typeface="+mj-ea"/>
                <a:cs typeface="+mj-cs"/>
              </a:rPr>
              <a:t>Какие </a:t>
            </a:r>
            <a:r>
              <a:rPr lang="ru-RU" sz="2500" dirty="0">
                <a:solidFill>
                  <a:schemeClr val="tx2"/>
                </a:solidFill>
                <a:effectLst>
                  <a:outerShdw blurRad="63500" dist="38100" dir="5400000" algn="t" rotWithShape="0">
                    <a:prstClr val="black">
                      <a:alpha val="25000"/>
                    </a:prstClr>
                  </a:outerShdw>
                </a:effectLst>
                <a:ea typeface="+mj-ea"/>
                <a:cs typeface="+mj-cs"/>
              </a:rPr>
              <a:t>движения они выполняют?</a:t>
            </a:r>
          </a:p>
        </p:txBody>
      </p:sp>
      <p:pic>
        <p:nvPicPr>
          <p:cNvPr id="9" name="Рисунок 28" descr="logo.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6"/>
          <a:stretch>
            <a:fillRect/>
          </a:stretch>
        </p:blipFill>
        <p:spPr>
          <a:xfrm>
            <a:off x="11263392" y="186205"/>
            <a:ext cx="649209" cy="582379"/>
          </a:xfrm>
          <a:prstGeom prst="rect">
            <a:avLst/>
          </a:prstGeom>
        </p:spPr>
      </p:pic>
      <p:pic>
        <p:nvPicPr>
          <p:cNvPr id="12" name="Рисунок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3042188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524165"/>
            <a:ext cx="10615965" cy="947058"/>
          </a:xfrm>
        </p:spPr>
        <p:txBody>
          <a:bodyPr/>
          <a:lstStyle/>
          <a:p>
            <a:r>
              <a:rPr lang="ru-RU" sz="4800" b="1" dirty="0" smtClean="0"/>
              <a:t>Посмотрим и порассуждаем… </a:t>
            </a:r>
            <a:endParaRPr lang="ru-RU" sz="4800" b="1" dirty="0"/>
          </a:p>
        </p:txBody>
      </p:sp>
      <p:pic>
        <p:nvPicPr>
          <p:cNvPr id="5" name="Рисунок 4"/>
          <p:cNvPicPr>
            <a:picLocks noChangeAspect="1"/>
          </p:cNvPicPr>
          <p:nvPr/>
        </p:nvPicPr>
        <p:blipFill>
          <a:blip r:embed="rId3"/>
          <a:stretch>
            <a:fillRect/>
          </a:stretch>
        </p:blipFill>
        <p:spPr>
          <a:xfrm>
            <a:off x="200358" y="1763323"/>
            <a:ext cx="8091507" cy="4487473"/>
          </a:xfrm>
          <a:prstGeom prst="rect">
            <a:avLst/>
          </a:prstGeom>
          <a:effectLst>
            <a:outerShdw blurRad="50800" dist="38100" dir="2700000" algn="tl" rotWithShape="0">
              <a:prstClr val="black">
                <a:alpha val="40000"/>
              </a:prstClr>
            </a:outerShdw>
          </a:effectLst>
        </p:spPr>
      </p:pic>
      <p:pic>
        <p:nvPicPr>
          <p:cNvPr id="9" name="Рисунок 8"/>
          <p:cNvPicPr>
            <a:picLocks noChangeAspect="1"/>
          </p:cNvPicPr>
          <p:nvPr/>
        </p:nvPicPr>
        <p:blipFill>
          <a:blip r:embed="rId4"/>
          <a:stretch>
            <a:fillRect/>
          </a:stretch>
        </p:blipFill>
        <p:spPr>
          <a:xfrm>
            <a:off x="7148938" y="1763323"/>
            <a:ext cx="4279826" cy="4487473"/>
          </a:xfrm>
          <a:prstGeom prst="rect">
            <a:avLst/>
          </a:prstGeom>
          <a:effectLst>
            <a:outerShdw blurRad="50800" dist="38100" dir="2700000" algn="tl" rotWithShape="0">
              <a:prstClr val="black">
                <a:alpha val="40000"/>
              </a:prstClr>
            </a:outerShdw>
          </a:effectLst>
        </p:spPr>
      </p:pic>
      <p:pic>
        <p:nvPicPr>
          <p:cNvPr id="10" name="Рисунок 28" descr="logo.e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7"/>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4057955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524165"/>
            <a:ext cx="10615965" cy="947058"/>
          </a:xfrm>
        </p:spPr>
        <p:txBody>
          <a:bodyPr/>
          <a:lstStyle/>
          <a:p>
            <a:r>
              <a:rPr lang="ru-RU" sz="4800" b="1" dirty="0" smtClean="0"/>
              <a:t>Посмотрим и порассуждаем… </a:t>
            </a:r>
            <a:endParaRPr lang="ru-RU" sz="4800" b="1" dirty="0"/>
          </a:p>
        </p:txBody>
      </p:sp>
      <p:pic>
        <p:nvPicPr>
          <p:cNvPr id="10" name="Рисунок 9"/>
          <p:cNvPicPr>
            <a:picLocks noChangeAspect="1"/>
          </p:cNvPicPr>
          <p:nvPr/>
        </p:nvPicPr>
        <p:blipFill>
          <a:blip r:embed="rId3"/>
          <a:stretch>
            <a:fillRect/>
          </a:stretch>
        </p:blipFill>
        <p:spPr>
          <a:xfrm>
            <a:off x="6831365" y="1597025"/>
            <a:ext cx="4648200" cy="4781550"/>
          </a:xfrm>
          <a:prstGeom prst="rect">
            <a:avLst/>
          </a:prstGeom>
        </p:spPr>
      </p:pic>
      <p:pic>
        <p:nvPicPr>
          <p:cNvPr id="2" name="Рисунок 1"/>
          <p:cNvPicPr>
            <a:picLocks noChangeAspect="1"/>
          </p:cNvPicPr>
          <p:nvPr/>
        </p:nvPicPr>
        <p:blipFill>
          <a:blip r:embed="rId4"/>
          <a:stretch>
            <a:fillRect/>
          </a:stretch>
        </p:blipFill>
        <p:spPr>
          <a:xfrm>
            <a:off x="738792" y="2151661"/>
            <a:ext cx="5895370" cy="3672277"/>
          </a:xfrm>
          <a:prstGeom prst="rect">
            <a:avLst/>
          </a:prstGeom>
        </p:spPr>
      </p:pic>
      <p:pic>
        <p:nvPicPr>
          <p:cNvPr id="9" name="Рисунок 28" descr="logo.e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7"/>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1815559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3"/>
          <p:cNvSpPr>
            <a:spLocks noGrp="1"/>
          </p:cNvSpPr>
          <p:nvPr>
            <p:ph type="title"/>
          </p:nvPr>
        </p:nvSpPr>
        <p:spPr>
          <a:xfrm>
            <a:off x="358776" y="495590"/>
            <a:ext cx="10158764" cy="947058"/>
          </a:xfrm>
        </p:spPr>
        <p:txBody>
          <a:bodyPr/>
          <a:lstStyle/>
          <a:p>
            <a:pPr algn="l"/>
            <a:r>
              <a:rPr lang="ru-RU" sz="4800" b="1" dirty="0" smtClean="0"/>
              <a:t>Посмотрим и порассуждаем… </a:t>
            </a:r>
            <a:endParaRPr lang="ru-RU" sz="4800" b="1" dirty="0"/>
          </a:p>
        </p:txBody>
      </p:sp>
      <p:pic>
        <p:nvPicPr>
          <p:cNvPr id="19" name="Рисунок 18"/>
          <p:cNvPicPr>
            <a:picLocks noChangeAspect="1"/>
          </p:cNvPicPr>
          <p:nvPr/>
        </p:nvPicPr>
        <p:blipFill>
          <a:blip r:embed="rId3"/>
          <a:stretch>
            <a:fillRect/>
          </a:stretch>
        </p:blipFill>
        <p:spPr>
          <a:xfrm>
            <a:off x="1702774" y="4069912"/>
            <a:ext cx="3984432" cy="2788088"/>
          </a:xfrm>
          <a:prstGeom prst="rect">
            <a:avLst/>
          </a:prstGeom>
          <a:effectLst>
            <a:outerShdw blurRad="50800" dist="38100" dir="2700000" algn="tl" rotWithShape="0">
              <a:prstClr val="black">
                <a:alpha val="40000"/>
              </a:prstClr>
            </a:outerShdw>
          </a:effectLst>
        </p:spPr>
      </p:pic>
      <p:pic>
        <p:nvPicPr>
          <p:cNvPr id="20" name="Рисунок 19"/>
          <p:cNvPicPr>
            <a:picLocks noChangeAspect="1"/>
          </p:cNvPicPr>
          <p:nvPr/>
        </p:nvPicPr>
        <p:blipFill>
          <a:blip r:embed="rId4"/>
          <a:stretch>
            <a:fillRect/>
          </a:stretch>
        </p:blipFill>
        <p:spPr>
          <a:xfrm>
            <a:off x="6060025" y="4078578"/>
            <a:ext cx="3355974" cy="2770756"/>
          </a:xfrm>
          <a:prstGeom prst="rect">
            <a:avLst/>
          </a:prstGeom>
          <a:effectLst>
            <a:outerShdw blurRad="50800" dist="38100" dir="2700000" algn="tl" rotWithShape="0">
              <a:prstClr val="black">
                <a:alpha val="40000"/>
              </a:prstClr>
            </a:outerShdw>
          </a:effectLst>
        </p:spPr>
      </p:pic>
      <p:pic>
        <p:nvPicPr>
          <p:cNvPr id="16" name="Рисунок 15"/>
          <p:cNvPicPr>
            <a:picLocks noChangeAspect="1"/>
          </p:cNvPicPr>
          <p:nvPr/>
        </p:nvPicPr>
        <p:blipFill>
          <a:blip r:embed="rId5"/>
          <a:stretch>
            <a:fillRect/>
          </a:stretch>
        </p:blipFill>
        <p:spPr>
          <a:xfrm>
            <a:off x="129990" y="1471223"/>
            <a:ext cx="3454400" cy="2788088"/>
          </a:xfrm>
          <a:prstGeom prst="rect">
            <a:avLst/>
          </a:prstGeom>
          <a:effectLst>
            <a:outerShdw blurRad="50800" dist="38100" dir="2700000" algn="tl" rotWithShape="0">
              <a:prstClr val="black">
                <a:alpha val="40000"/>
              </a:prstClr>
            </a:outerShdw>
          </a:effectLst>
        </p:spPr>
      </p:pic>
      <p:pic>
        <p:nvPicPr>
          <p:cNvPr id="17" name="Рисунок 16"/>
          <p:cNvPicPr>
            <a:picLocks noChangeAspect="1"/>
          </p:cNvPicPr>
          <p:nvPr/>
        </p:nvPicPr>
        <p:blipFill>
          <a:blip r:embed="rId6"/>
          <a:stretch>
            <a:fillRect/>
          </a:stretch>
        </p:blipFill>
        <p:spPr>
          <a:xfrm>
            <a:off x="7738012" y="1471223"/>
            <a:ext cx="4263161" cy="2780565"/>
          </a:xfrm>
          <a:prstGeom prst="rect">
            <a:avLst/>
          </a:prstGeom>
          <a:effectLst>
            <a:outerShdw blurRad="50800" dist="38100" dir="2700000" algn="tl" rotWithShape="0">
              <a:prstClr val="black">
                <a:alpha val="40000"/>
              </a:prstClr>
            </a:outerShdw>
          </a:effectLst>
        </p:spPr>
      </p:pic>
      <p:pic>
        <p:nvPicPr>
          <p:cNvPr id="18" name="Рисунок 17"/>
          <p:cNvPicPr>
            <a:picLocks noChangeAspect="1"/>
          </p:cNvPicPr>
          <p:nvPr/>
        </p:nvPicPr>
        <p:blipFill>
          <a:blip r:embed="rId7"/>
          <a:stretch>
            <a:fillRect/>
          </a:stretch>
        </p:blipFill>
        <p:spPr>
          <a:xfrm>
            <a:off x="3784600" y="1471223"/>
            <a:ext cx="3732212" cy="2795611"/>
          </a:xfrm>
          <a:prstGeom prst="rect">
            <a:avLst/>
          </a:prstGeom>
          <a:effectLst>
            <a:outerShdw blurRad="50800" dist="38100" dir="2700000" algn="tl" rotWithShape="0">
              <a:prstClr val="black">
                <a:alpha val="40000"/>
              </a:prstClr>
            </a:outerShdw>
          </a:effectLst>
        </p:spPr>
      </p:pic>
      <p:pic>
        <p:nvPicPr>
          <p:cNvPr id="11" name="Рисунок 28" descr="logo.e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10"/>
          <a:stretch>
            <a:fillRect/>
          </a:stretch>
        </p:blipFill>
        <p:spPr>
          <a:xfrm>
            <a:off x="11263392" y="186205"/>
            <a:ext cx="649209" cy="582379"/>
          </a:xfrm>
          <a:prstGeom prst="rect">
            <a:avLst/>
          </a:prstGeom>
        </p:spPr>
      </p:pic>
      <p:pic>
        <p:nvPicPr>
          <p:cNvPr id="15" name="Рисунок 14"/>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392608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D01239B-822D-455D-A71F-027D5B70D3C5}"/>
              </a:ext>
            </a:extLst>
          </p:cNvPr>
          <p:cNvSpPr>
            <a:spLocks noGrp="1"/>
          </p:cNvSpPr>
          <p:nvPr>
            <p:ph idx="1"/>
          </p:nvPr>
        </p:nvSpPr>
        <p:spPr>
          <a:xfrm>
            <a:off x="615196" y="1315506"/>
            <a:ext cx="10972800" cy="1604631"/>
          </a:xfrm>
        </p:spPr>
        <p:txBody>
          <a:bodyPr>
            <a:normAutofit fontScale="32500" lnSpcReduction="20000"/>
          </a:bodyPr>
          <a:lstStyle/>
          <a:p>
            <a:pPr marL="0" indent="0" algn="ctr">
              <a:buNone/>
            </a:pPr>
            <a:endParaRPr lang="ru-RU" sz="8000" dirty="0"/>
          </a:p>
          <a:p>
            <a:pPr marL="0" indent="0" algn="ctr">
              <a:lnSpc>
                <a:spcPct val="120000"/>
              </a:lnSpc>
              <a:spcBef>
                <a:spcPts val="0"/>
              </a:spcBef>
              <a:buNone/>
            </a:pPr>
            <a:r>
              <a:rPr lang="ru-RU" sz="12000" i="1" dirty="0" smtClean="0">
                <a:solidFill>
                  <a:schemeClr val="tx2"/>
                </a:solidFill>
                <a:effectLst>
                  <a:outerShdw blurRad="63500" dist="38100" dir="5400000" algn="t" rotWithShape="0">
                    <a:prstClr val="black">
                      <a:alpha val="25000"/>
                    </a:prstClr>
                  </a:outerShdw>
                </a:effectLst>
                <a:latin typeface="+mn-lt"/>
                <a:ea typeface="+mj-ea"/>
                <a:cs typeface="+mj-cs"/>
              </a:rPr>
              <a:t>Попробуйте сформулировать 5 ваших любимых физических упражнений, игр или развлечений.</a:t>
            </a:r>
          </a:p>
        </p:txBody>
      </p:sp>
      <p:sp>
        <p:nvSpPr>
          <p:cNvPr id="9" name="Заголовок 3"/>
          <p:cNvSpPr>
            <a:spLocks noGrp="1"/>
          </p:cNvSpPr>
          <p:nvPr>
            <p:ph type="title"/>
          </p:nvPr>
        </p:nvSpPr>
        <p:spPr>
          <a:xfrm>
            <a:off x="278165" y="524165"/>
            <a:ext cx="10337799" cy="947058"/>
          </a:xfrm>
        </p:spPr>
        <p:txBody>
          <a:bodyPr/>
          <a:lstStyle/>
          <a:p>
            <a:pPr algn="l"/>
            <a:r>
              <a:rPr lang="ru-RU" sz="4800" b="1" dirty="0" smtClean="0"/>
              <a:t>Объединимся в группы… </a:t>
            </a:r>
            <a:endParaRPr lang="ru-RU" sz="4800" b="1" dirty="0"/>
          </a:p>
        </p:txBody>
      </p:sp>
      <p:sp>
        <p:nvSpPr>
          <p:cNvPr id="5" name="Прямоугольник 4"/>
          <p:cNvSpPr/>
          <p:nvPr/>
        </p:nvSpPr>
        <p:spPr>
          <a:xfrm>
            <a:off x="457200" y="2920137"/>
            <a:ext cx="11734800" cy="3600986"/>
          </a:xfrm>
          <a:prstGeom prst="rect">
            <a:avLst/>
          </a:prstGeom>
        </p:spPr>
        <p:txBody>
          <a:bodyPr wrap="square">
            <a:spAutoFit/>
          </a:bodyPr>
          <a:lstStyle/>
          <a:p>
            <a:pPr>
              <a:lnSpc>
                <a:spcPct val="150000"/>
              </a:lnSpc>
            </a:pPr>
            <a:r>
              <a:rPr lang="ru-RU" sz="3800" dirty="0" smtClean="0">
                <a:solidFill>
                  <a:schemeClr val="tx2"/>
                </a:solidFill>
                <a:effectLst>
                  <a:outerShdw blurRad="63500" dist="38100" dir="5400000" algn="t" rotWithShape="0">
                    <a:prstClr val="black">
                      <a:alpha val="25000"/>
                    </a:prstClr>
                  </a:outerShdw>
                </a:effectLst>
                <a:ea typeface="+mj-ea"/>
                <a:cs typeface="+mj-cs"/>
              </a:rPr>
              <a:t>Предположите и попробуйте доказать: </a:t>
            </a:r>
            <a:endParaRPr lang="ru-RU" sz="3800" dirty="0">
              <a:solidFill>
                <a:schemeClr val="tx2"/>
              </a:solidFill>
              <a:effectLst>
                <a:outerShdw blurRad="63500" dist="38100" dir="5400000" algn="t" rotWithShape="0">
                  <a:prstClr val="black">
                    <a:alpha val="25000"/>
                  </a:prstClr>
                </a:outerShdw>
              </a:effectLst>
              <a:ea typeface="+mj-ea"/>
              <a:cs typeface="+mj-cs"/>
            </a:endParaRPr>
          </a:p>
          <a:p>
            <a:pPr marL="571500" indent="-571500">
              <a:lnSpc>
                <a:spcPct val="150000"/>
              </a:lnSpc>
              <a:buFont typeface="Arial" panose="020B0604020202020204" pitchFamily="34" charset="0"/>
              <a:buChar char="•"/>
            </a:pPr>
            <a:r>
              <a:rPr lang="ru-RU" sz="3800" dirty="0">
                <a:solidFill>
                  <a:schemeClr val="tx2"/>
                </a:solidFill>
                <a:effectLst>
                  <a:outerShdw blurRad="63500" dist="38100" dir="5400000" algn="t" rotWithShape="0">
                    <a:prstClr val="black">
                      <a:alpha val="25000"/>
                    </a:prstClr>
                  </a:outerShdw>
                </a:effectLst>
                <a:ea typeface="+mj-ea"/>
                <a:cs typeface="+mj-cs"/>
              </a:rPr>
              <a:t>каково их </a:t>
            </a:r>
            <a:r>
              <a:rPr lang="ru-RU" sz="3800" dirty="0" smtClean="0">
                <a:solidFill>
                  <a:schemeClr val="tx2"/>
                </a:solidFill>
                <a:effectLst>
                  <a:outerShdw blurRad="63500" dist="38100" dir="5400000" algn="t" rotWithShape="0">
                    <a:prstClr val="black">
                      <a:alpha val="25000"/>
                    </a:prstClr>
                  </a:outerShdw>
                </a:effectLst>
                <a:ea typeface="+mj-ea"/>
                <a:cs typeface="+mj-cs"/>
              </a:rPr>
              <a:t>происхождение</a:t>
            </a:r>
            <a:r>
              <a:rPr lang="ru-RU" sz="3800" dirty="0">
                <a:solidFill>
                  <a:schemeClr val="tx2"/>
                </a:solidFill>
                <a:effectLst>
                  <a:outerShdw blurRad="63500" dist="38100" dir="5400000" algn="t" rotWithShape="0">
                    <a:prstClr val="black">
                      <a:alpha val="25000"/>
                    </a:prstClr>
                  </a:outerShdw>
                </a:effectLst>
                <a:ea typeface="+mj-ea"/>
                <a:cs typeface="+mj-cs"/>
              </a:rPr>
              <a:t>;</a:t>
            </a:r>
          </a:p>
          <a:p>
            <a:pPr marL="571500" indent="-571500">
              <a:lnSpc>
                <a:spcPct val="150000"/>
              </a:lnSpc>
              <a:buFont typeface="Arial" panose="020B0604020202020204" pitchFamily="34" charset="0"/>
              <a:buChar char="•"/>
            </a:pPr>
            <a:r>
              <a:rPr lang="ru-RU" sz="3800" dirty="0" smtClean="0">
                <a:solidFill>
                  <a:schemeClr val="tx2"/>
                </a:solidFill>
                <a:effectLst>
                  <a:outerShdw blurRad="63500" dist="38100" dir="5400000" algn="t" rotWithShape="0">
                    <a:prstClr val="black">
                      <a:alpha val="25000"/>
                    </a:prstClr>
                  </a:outerShdw>
                </a:effectLst>
                <a:ea typeface="+mj-ea"/>
                <a:cs typeface="+mj-cs"/>
              </a:rPr>
              <a:t>какой вид деятельности они отражают</a:t>
            </a:r>
            <a:r>
              <a:rPr lang="ru-RU" sz="3800" dirty="0">
                <a:solidFill>
                  <a:schemeClr val="tx2"/>
                </a:solidFill>
                <a:effectLst>
                  <a:outerShdw blurRad="63500" dist="38100" dir="5400000" algn="t" rotWithShape="0">
                    <a:prstClr val="black">
                      <a:alpha val="25000"/>
                    </a:prstClr>
                  </a:outerShdw>
                </a:effectLst>
                <a:ea typeface="+mj-ea"/>
                <a:cs typeface="+mj-cs"/>
              </a:rPr>
              <a:t>;</a:t>
            </a:r>
          </a:p>
          <a:p>
            <a:pPr marL="571500" indent="-571500">
              <a:lnSpc>
                <a:spcPct val="150000"/>
              </a:lnSpc>
              <a:buFont typeface="Arial" panose="020B0604020202020204" pitchFamily="34" charset="0"/>
              <a:buChar char="•"/>
            </a:pPr>
            <a:r>
              <a:rPr lang="ru-RU" sz="3800" dirty="0">
                <a:solidFill>
                  <a:schemeClr val="tx2"/>
                </a:solidFill>
                <a:effectLst>
                  <a:outerShdw blurRad="63500" dist="38100" dir="5400000" algn="t" rotWithShape="0">
                    <a:prstClr val="black">
                      <a:alpha val="25000"/>
                    </a:prstClr>
                  </a:outerShdw>
                </a:effectLst>
                <a:ea typeface="+mj-ea"/>
                <a:cs typeface="+mj-cs"/>
              </a:rPr>
              <a:t>когда они могли появиться: давно или недавно.</a:t>
            </a:r>
          </a:p>
        </p:txBody>
      </p:sp>
      <p:pic>
        <p:nvPicPr>
          <p:cNvPr id="10"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4195037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D01239B-822D-455D-A71F-027D5B70D3C5}"/>
              </a:ext>
            </a:extLst>
          </p:cNvPr>
          <p:cNvSpPr>
            <a:spLocks noGrp="1"/>
          </p:cNvSpPr>
          <p:nvPr>
            <p:ph idx="1"/>
          </p:nvPr>
        </p:nvSpPr>
        <p:spPr>
          <a:xfrm>
            <a:off x="474107" y="2104408"/>
            <a:ext cx="10972800" cy="3523507"/>
          </a:xfrm>
        </p:spPr>
        <p:txBody>
          <a:bodyPr>
            <a:normAutofit/>
          </a:bodyPr>
          <a:lstStyle/>
          <a:p>
            <a:pPr marL="0" indent="0" algn="ctr">
              <a:buNone/>
            </a:pPr>
            <a:r>
              <a:rPr lang="ru-RU" sz="6800" b="1" dirty="0" smtClean="0">
                <a:solidFill>
                  <a:schemeClr val="tx2"/>
                </a:solidFill>
                <a:effectLst>
                  <a:outerShdw blurRad="63500" dist="38100" dir="5400000" algn="t" rotWithShape="0">
                    <a:prstClr val="black">
                      <a:alpha val="25000"/>
                    </a:prstClr>
                  </a:outerShdw>
                </a:effectLst>
                <a:latin typeface="+mn-lt"/>
                <a:ea typeface="+mj-ea"/>
                <a:cs typeface="+mj-cs"/>
              </a:rPr>
              <a:t>С чего начинаются занятия физической культурой </a:t>
            </a:r>
            <a:r>
              <a:rPr lang="ru-RU" sz="6800" b="1" dirty="0">
                <a:solidFill>
                  <a:schemeClr val="tx2"/>
                </a:solidFill>
                <a:effectLst>
                  <a:outerShdw blurRad="63500" dist="38100" dir="5400000" algn="t" rotWithShape="0">
                    <a:prstClr val="black">
                      <a:alpha val="25000"/>
                    </a:prstClr>
                  </a:outerShdw>
                </a:effectLst>
                <a:latin typeface="+mn-lt"/>
                <a:ea typeface="+mj-ea"/>
                <a:cs typeface="+mj-cs"/>
              </a:rPr>
              <a:t>и </a:t>
            </a:r>
            <a:r>
              <a:rPr lang="ru-RU" sz="6800" b="1" dirty="0" smtClean="0">
                <a:solidFill>
                  <a:schemeClr val="tx2"/>
                </a:solidFill>
                <a:effectLst>
                  <a:outerShdw blurRad="63500" dist="38100" dir="5400000" algn="t" rotWithShape="0">
                    <a:prstClr val="black">
                      <a:alpha val="25000"/>
                    </a:prstClr>
                  </a:outerShdw>
                </a:effectLst>
                <a:latin typeface="+mn-lt"/>
                <a:ea typeface="+mj-ea"/>
                <a:cs typeface="+mj-cs"/>
              </a:rPr>
              <a:t>спортом?</a:t>
            </a:r>
            <a:endParaRPr lang="ru-RU" sz="6800" b="1" dirty="0">
              <a:solidFill>
                <a:schemeClr val="tx2"/>
              </a:solidFill>
              <a:effectLst>
                <a:outerShdw blurRad="63500" dist="38100" dir="5400000" algn="t" rotWithShape="0">
                  <a:prstClr val="black">
                    <a:alpha val="25000"/>
                  </a:prstClr>
                </a:outerShdw>
              </a:effectLst>
              <a:latin typeface="+mn-lt"/>
              <a:ea typeface="+mj-ea"/>
              <a:cs typeface="+mj-cs"/>
            </a:endParaRPr>
          </a:p>
        </p:txBody>
      </p:sp>
      <p:sp>
        <p:nvSpPr>
          <p:cNvPr id="10" name="Заголовок 3"/>
          <p:cNvSpPr>
            <a:spLocks noGrp="1"/>
          </p:cNvSpPr>
          <p:nvPr>
            <p:ph type="title"/>
          </p:nvPr>
        </p:nvSpPr>
        <p:spPr>
          <a:xfrm>
            <a:off x="-1" y="524165"/>
            <a:ext cx="10615965" cy="947058"/>
          </a:xfrm>
        </p:spPr>
        <p:txBody>
          <a:bodyPr/>
          <a:lstStyle/>
          <a:p>
            <a:pPr algn="l"/>
            <a:r>
              <a:rPr lang="ru-RU" sz="4800" b="1" dirty="0" smtClean="0"/>
              <a:t>     Как вы думаете… </a:t>
            </a:r>
            <a:endParaRPr lang="ru-RU" sz="4800" b="1" dirty="0"/>
          </a:p>
        </p:txBody>
      </p:sp>
      <p:pic>
        <p:nvPicPr>
          <p:cNvPr id="9" name="Рисунок 28" descr="logo.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751" y="308975"/>
            <a:ext cx="1362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296" y="266071"/>
            <a:ext cx="939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a:stretch>
            <a:fillRect/>
          </a:stretch>
        </p:blipFill>
        <p:spPr>
          <a:xfrm>
            <a:off x="11263392" y="186205"/>
            <a:ext cx="649209" cy="582379"/>
          </a:xfrm>
          <a:prstGeom prst="rect">
            <a:avLst/>
          </a:prstGeom>
        </p:spPr>
      </p:pic>
      <p:pic>
        <p:nvPicPr>
          <p:cNvPr id="13" name="Рисунок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1524" y="135770"/>
            <a:ext cx="794227" cy="794227"/>
          </a:xfrm>
          <a:prstGeom prst="rect">
            <a:avLst/>
          </a:prstGeom>
        </p:spPr>
      </p:pic>
    </p:spTree>
    <p:extLst>
      <p:ext uri="{BB962C8B-B14F-4D97-AF65-F5344CB8AC3E}">
        <p14:creationId xmlns:p14="http://schemas.microsoft.com/office/powerpoint/2010/main" val="1925008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3912</TotalTime>
  <Words>2028</Words>
  <Application>Microsoft Office PowerPoint</Application>
  <PresentationFormat>Широкоэкранный</PresentationFormat>
  <Paragraphs>129</Paragraphs>
  <Slides>17</Slides>
  <Notes>17</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Century Gothic</vt:lpstr>
      <vt:lpstr>Courier New</vt:lpstr>
      <vt:lpstr>Palatino Linotype</vt:lpstr>
      <vt:lpstr>Times New Roman</vt:lpstr>
      <vt:lpstr>Исполнительная</vt:lpstr>
      <vt:lpstr>   ПРЕЗЕНТАЦИЯ  К ИНТЕРАКТИВНОМУ  ЗАНЯТИЮ для учащихся  1—4 классов  «Спорт — норма жизни»  в рамках акции  «Правильно быть здоровым»</vt:lpstr>
      <vt:lpstr>Посмотрим и порассуждаем… </vt:lpstr>
      <vt:lpstr>     Как вы думаете… </vt:lpstr>
      <vt:lpstr>Посмотрим и порассуждаем… </vt:lpstr>
      <vt:lpstr>Посмотрим и порассуждаем… </vt:lpstr>
      <vt:lpstr>Посмотрим и порассуждаем… </vt:lpstr>
      <vt:lpstr>Посмотрим и порассуждаем… </vt:lpstr>
      <vt:lpstr>Объединимся в группы… </vt:lpstr>
      <vt:lpstr>     Как вы думаете… </vt:lpstr>
      <vt:lpstr>Посмотрим и порассуждаем… </vt:lpstr>
      <vt:lpstr>Основные правила  выполнения утренней зарядки… </vt:lpstr>
      <vt:lpstr>Презентация PowerPoint</vt:lpstr>
      <vt:lpstr>Посмотрим и повторим… </vt:lpstr>
      <vt:lpstr>Посмотрим и повторим… </vt:lpstr>
      <vt:lpstr>Гордимся российскими  чемпионами Олимпийских игр… </vt:lpstr>
      <vt:lpstr>Подумаем  и выполним задание…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 ИНТЕРАКТИВНОМУ ЗАНЯТИЮ «Я ЕСТЬ ТО, ЧТО Я ЕМ»</dc:title>
  <dc:creator>Уфимцева О. Б.</dc:creator>
  <cp:lastModifiedBy>Колычева Лариса Николаевна</cp:lastModifiedBy>
  <cp:revision>238</cp:revision>
  <dcterms:created xsi:type="dcterms:W3CDTF">2018-11-15T09:48:45Z</dcterms:created>
  <dcterms:modified xsi:type="dcterms:W3CDTF">2026-02-17T11:10:24Z</dcterms:modified>
</cp:coreProperties>
</file>