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7" r:id="rId1"/>
  </p:sldMasterIdLst>
  <p:notesMasterIdLst>
    <p:notesMasterId r:id="rId17"/>
  </p:notesMasterIdLst>
  <p:sldIdLst>
    <p:sldId id="333" r:id="rId2"/>
    <p:sldId id="314" r:id="rId3"/>
    <p:sldId id="315" r:id="rId4"/>
    <p:sldId id="319" r:id="rId5"/>
    <p:sldId id="330" r:id="rId6"/>
    <p:sldId id="331" r:id="rId7"/>
    <p:sldId id="329" r:id="rId8"/>
    <p:sldId id="320" r:id="rId9"/>
    <p:sldId id="325" r:id="rId10"/>
    <p:sldId id="326" r:id="rId11"/>
    <p:sldId id="327" r:id="rId12"/>
    <p:sldId id="328" r:id="rId13"/>
    <p:sldId id="316" r:id="rId14"/>
    <p:sldId id="321" r:id="rId15"/>
    <p:sldId id="332" r:id="rId16"/>
  </p:sldIdLst>
  <p:sldSz cx="12192000" cy="6858000"/>
  <p:notesSz cx="6805613" cy="9944100"/>
  <p:embeddedFontLst>
    <p:embeddedFont>
      <p:font typeface="DIN Pro Black" panose="020B0604020202020204" charset="0"/>
      <p:bold r:id="rId18"/>
      <p:boldItalic r:id="rId19"/>
    </p:embeddedFont>
    <p:embeddedFont>
      <p:font typeface="Montserrat Light" panose="020B0604020202020204" charset="-52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 SemiBold" panose="020B0604020202020204" charset="-52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Montserrat ExtraBold" panose="020B0604020202020204" charset="-52"/>
      <p:bold r:id="rId32"/>
      <p:boldItalic r:id="rId33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77F"/>
    <a:srgbClr val="51A135"/>
    <a:srgbClr val="765C5C"/>
    <a:srgbClr val="41ADCB"/>
    <a:srgbClr val="80C8DC"/>
    <a:srgbClr val="FF6969"/>
    <a:srgbClr val="F3B0AA"/>
    <a:srgbClr val="C3BC33"/>
    <a:srgbClr val="EF863F"/>
    <a:srgbClr val="EA6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27" autoAdjust="0"/>
    <p:restoredTop sz="78372" autoAdjust="0"/>
  </p:normalViewPr>
  <p:slideViewPr>
    <p:cSldViewPr snapToGrid="0">
      <p:cViewPr varScale="1">
        <p:scale>
          <a:sx n="69" d="100"/>
          <a:sy n="69" d="100"/>
        </p:scale>
        <p:origin x="1282" y="53"/>
      </p:cViewPr>
      <p:guideLst>
        <p:guide pos="325"/>
        <p:guide orient="horz" pos="3974"/>
        <p:guide pos="73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800000" cy="180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xfrm>
            <a:off x="907415" y="4723448"/>
            <a:ext cx="4990783" cy="447484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208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Выполните задания.</a:t>
            </a:r>
            <a:endParaRPr lang="ru-RU" sz="1200" b="1" dirty="0" smtClean="0">
              <a:solidFill>
                <a:schemeClr val="bg2">
                  <a:lumMod val="50000"/>
                </a:schemeClr>
              </a:solidFill>
              <a:latin typeface="Montserrat Light" panose="00000400000000000000" pitchFamily="2" charset="-52"/>
            </a:endParaRP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Напишите названия традиционных блюд, которые готовят в вашем регионе.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____________________________________________________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____________________________________________________</a:t>
            </a:r>
          </a:p>
          <a:p>
            <a:endParaRPr lang="ru-RU" b="1" dirty="0" smtClean="0">
              <a:solidFill>
                <a:schemeClr val="accent6">
                  <a:lumMod val="75000"/>
                </a:schemeClr>
              </a:solidFill>
              <a:latin typeface="Montserrat Light" panose="00000400000000000000" pitchFamily="2" charset="-52"/>
            </a:endParaRP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Напишите название твоего любимого блюда и продукты, из которых его готовят.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____________________________________________________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____________________________________________________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34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Выполните задание.</a:t>
            </a:r>
          </a:p>
          <a:p>
            <a:r>
              <a:rPr lang="ru-RU" sz="1200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Вам необходимо представить своё любимое блюдо гостю из другого региона. Подумайте, как бы вы это сделали, что бы вы рассказали, какие прилагательные подобрали?</a:t>
            </a:r>
          </a:p>
          <a:p>
            <a:endParaRPr lang="ru-RU" sz="1200" b="1" dirty="0" smtClean="0">
              <a:solidFill>
                <a:srgbClr val="0070C0"/>
              </a:solidFill>
              <a:latin typeface="Montserrat Light" panose="000004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Узнайте, есть ли у этого блюда какая-то история.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Запишите рецепт приготовления.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Нарисуйте, как бы вы сервировали подачу этого блюда своему гостю.</a:t>
            </a:r>
          </a:p>
          <a:p>
            <a:endParaRPr lang="ru-RU" sz="1200" b="1" dirty="0">
              <a:solidFill>
                <a:srgbClr val="0070C0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4636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138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7923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206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ДОРОГИЕ РЕБЯТА! Вы наверняка часто слышите от взрослых, что надо правильно питаться. Но почему они так говорят? А всё потому, что правильное питание — залог твоего здоровья. </a:t>
            </a:r>
          </a:p>
          <a:p>
            <a:r>
              <a:rPr lang="ru-RU" dirty="0" smtClean="0"/>
              <a:t>Как ты думаешь, что нужно делать, чтобы быть здоровым? Быть весёлым и бодрым, активным и любознательным. Если хочешь вырасти сильным, умным и красивым, заботься о своём здоровье: больше двигайся; гуляй на свежем воздухе; соблюдай режим дня; ешь полезные продукты, которые нужны тебе, чтобы быстро бегать, высоко прыгать и играть в подвижные игры, заниматься любимыми занятиями.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131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u="sng" dirty="0" smtClean="0">
                <a:solidFill>
                  <a:srgbClr val="51A135"/>
                </a:solidFill>
                <a:latin typeface="Montserrat SemiBold" panose="00000700000000000000" pitchFamily="2" charset="-52"/>
              </a:rPr>
              <a:t>ПОМНИТЕ!!!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u="sng" dirty="0" smtClean="0">
                <a:solidFill>
                  <a:srgbClr val="51A135"/>
                </a:solidFill>
                <a:latin typeface="Montserrat SemiBold" panose="00000700000000000000" pitchFamily="2" charset="-52"/>
              </a:rPr>
              <a:t>ПИТАНИЕ</a:t>
            </a:r>
            <a:r>
              <a:rPr lang="ru-RU" sz="1200" b="1" dirty="0" smtClean="0">
                <a:solidFill>
                  <a:srgbClr val="51A135"/>
                </a:solidFill>
                <a:latin typeface="Montserrat SemiBold" panose="00000700000000000000" pitchFamily="2" charset="-52"/>
              </a:rPr>
              <a:t> — основа здоровья: оно должно быть правильным, чтобы обеспечить ваш организм всеми необходимыми питательными веществами. Все мы — разные, нам нравится разная еда. Предпочтения в еде зависят от возраста, состояния здоровья, загруженности в учёбе, занятий спортом. Здоровое питание поможет тебе правильно расти и развиваться, быть бодрым, активным и жизнерадостным. 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160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Рассмотри правильный режим питания. Завтрак перед уходом в школу; второй завтрак в школе (в 10—11 часов); обед (дома или в школе); полдник; ужин (не позднее чем за 2 часа до сна); за час до сна — кисломолочный напиток. Три из них (завтрак, обед и ужин) обязательно должны включать горячее блюдо. Если есть слишком часто, то испортится аппетит, а полезные вещества не будут усваиваться. А если не есть больше четырёх часов, то будешь быстро уставать и хуже запоминать.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361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Неправильное питание или несоблюдение</a:t>
            </a:r>
            <a:r>
              <a:rPr lang="ru-RU" baseline="0" dirty="0" smtClean="0"/>
              <a:t> режима питания, недостаточная двигательная активность могут привести к ожирению.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822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Ребята, сейчас мы с вами отправимся в необычное  кулинарное путешествие.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На севере в лесах растёт много ягод и грибов. 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Одну из них – морошку – даже называют царской, так как раньше её специально собирали для царского стола.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173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Знаете</a:t>
            </a:r>
            <a:r>
              <a:rPr lang="ru-RU" b="1" baseline="0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 ли вы, что н</a:t>
            </a:r>
            <a:r>
              <a:rPr lang="ru-RU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а Чёрном море ловят много разной рыбы — ставриду, кефаль, скумбрию. Из неё можно и уху варить, и жарить, и заливное делать.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Рыбные блюда содержат много белка, необходимого нашему организму. Рыбные блюда очень хорошо усваиваются. А ещё в них много минеральных веществ, которые делают наши кости и зубы крепкими. 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3005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Возьмите раздаточные листы</a:t>
            </a:r>
            <a:r>
              <a:rPr lang="ru-RU" baseline="0" dirty="0" smtClean="0"/>
              <a:t> </a:t>
            </a:r>
            <a:r>
              <a:rPr lang="ru-RU" sz="1200" dirty="0" smtClean="0">
                <a:latin typeface="+mn-lt"/>
                <a:ea typeface="+mn-ea"/>
                <a:cs typeface="+mn-cs"/>
                <a:sym typeface="Calibri"/>
              </a:rPr>
              <a:t>и выполните задание.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latin typeface="+mn-lt"/>
              <a:ea typeface="+mn-ea"/>
              <a:cs typeface="+mn-cs"/>
              <a:sym typeface="Calibri"/>
            </a:endParaRPr>
          </a:p>
          <a:p>
            <a:r>
              <a:rPr lang="ru-RU" sz="1200" dirty="0" smtClean="0">
                <a:latin typeface="+mn-lt"/>
                <a:ea typeface="+mn-ea"/>
                <a:cs typeface="+mn-cs"/>
                <a:sym typeface="Calibri"/>
              </a:rPr>
              <a:t>Необходимо оставить только те продукты, которые понадобиться для приготовления ухи, и зачеркнуть ненужные. </a:t>
            </a:r>
          </a:p>
          <a:p>
            <a:r>
              <a:rPr lang="ru-RU" sz="1200" dirty="0" smtClean="0">
                <a:latin typeface="+mn-lt"/>
                <a:ea typeface="+mn-ea"/>
                <a:cs typeface="+mn-cs"/>
                <a:sym typeface="Calibri"/>
              </a:rPr>
              <a:t>Самый быстрый, кто правильно выполнит задание - будет победителем.</a:t>
            </a:r>
            <a:endParaRPr lang="ru-RU" sz="1200" dirty="0"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894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tserrat Light" panose="00000400000000000000" pitchFamily="2" charset="-52"/>
              </a:rPr>
              <a:t>Про алтайский мёд все наслышаны. Его собирают пчеловоды в горах на пасеках. Также в Алтайском крае единственный в стране завод, где делают облепиховое масло.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98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45500" r="18704"/>
          <a:stretch/>
        </p:blipFill>
        <p:spPr>
          <a:xfrm>
            <a:off x="-16043" y="0"/>
            <a:ext cx="12224085" cy="51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93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58747-E5CC-4314-BE74-C5F33D6025D1}" type="datetime1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ln>
                  <a:noFill/>
                </a:ln>
              </a:defRPr>
            </a:pPr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10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56B2B-AF95-45D6-8BE8-9E607C7AAA9B}" type="datetime1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928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988AC-54DB-4C1B-B1C8-0B35648B8321}" type="datetime1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874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420"/>
          <p:cNvSpPr>
            <a:spLocks/>
          </p:cNvSpPr>
          <p:nvPr userDrawn="1"/>
        </p:nvSpPr>
        <p:spPr bwMode="auto">
          <a:xfrm>
            <a:off x="11353800" y="6117418"/>
            <a:ext cx="727068" cy="740582"/>
          </a:xfrm>
          <a:custGeom>
            <a:avLst/>
            <a:gdLst>
              <a:gd name="T0" fmla="*/ 142 w 224"/>
              <a:gd name="T1" fmla="*/ 202 h 228"/>
              <a:gd name="T2" fmla="*/ 178 w 224"/>
              <a:gd name="T3" fmla="*/ 196 h 228"/>
              <a:gd name="T4" fmla="*/ 224 w 224"/>
              <a:gd name="T5" fmla="*/ 99 h 228"/>
              <a:gd name="T6" fmla="*/ 185 w 224"/>
              <a:gd name="T7" fmla="*/ 25 h 228"/>
              <a:gd name="T8" fmla="*/ 138 w 224"/>
              <a:gd name="T9" fmla="*/ 21 h 228"/>
              <a:gd name="T10" fmla="*/ 98 w 224"/>
              <a:gd name="T11" fmla="*/ 39 h 228"/>
              <a:gd name="T12" fmla="*/ 116 w 224"/>
              <a:gd name="T13" fmla="*/ 45 h 228"/>
              <a:gd name="T14" fmla="*/ 110 w 224"/>
              <a:gd name="T15" fmla="*/ 48 h 228"/>
              <a:gd name="T16" fmla="*/ 108 w 224"/>
              <a:gd name="T17" fmla="*/ 49 h 228"/>
              <a:gd name="T18" fmla="*/ 102 w 224"/>
              <a:gd name="T19" fmla="*/ 49 h 228"/>
              <a:gd name="T20" fmla="*/ 62 w 224"/>
              <a:gd name="T21" fmla="*/ 8 h 228"/>
              <a:gd name="T22" fmla="*/ 54 w 224"/>
              <a:gd name="T23" fmla="*/ 7 h 228"/>
              <a:gd name="T24" fmla="*/ 90 w 224"/>
              <a:gd name="T25" fmla="*/ 50 h 228"/>
              <a:gd name="T26" fmla="*/ 43 w 224"/>
              <a:gd name="T27" fmla="*/ 43 h 228"/>
              <a:gd name="T28" fmla="*/ 3 w 224"/>
              <a:gd name="T29" fmla="*/ 112 h 228"/>
              <a:gd name="T30" fmla="*/ 142 w 224"/>
              <a:gd name="T31" fmla="*/ 20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4" h="228">
                <a:moveTo>
                  <a:pt x="142" y="202"/>
                </a:moveTo>
                <a:cubicBezTo>
                  <a:pt x="157" y="192"/>
                  <a:pt x="166" y="205"/>
                  <a:pt x="178" y="196"/>
                </a:cubicBezTo>
                <a:cubicBezTo>
                  <a:pt x="209" y="174"/>
                  <a:pt x="224" y="135"/>
                  <a:pt x="224" y="99"/>
                </a:cubicBezTo>
                <a:cubicBezTo>
                  <a:pt x="224" y="68"/>
                  <a:pt x="212" y="41"/>
                  <a:pt x="185" y="25"/>
                </a:cubicBezTo>
                <a:cubicBezTo>
                  <a:pt x="170" y="16"/>
                  <a:pt x="154" y="14"/>
                  <a:pt x="138" y="21"/>
                </a:cubicBezTo>
                <a:cubicBezTo>
                  <a:pt x="122" y="28"/>
                  <a:pt x="120" y="37"/>
                  <a:pt x="98" y="39"/>
                </a:cubicBezTo>
                <a:cubicBezTo>
                  <a:pt x="81" y="40"/>
                  <a:pt x="126" y="36"/>
                  <a:pt x="116" y="45"/>
                </a:cubicBezTo>
                <a:cubicBezTo>
                  <a:pt x="115" y="46"/>
                  <a:pt x="113" y="47"/>
                  <a:pt x="110" y="48"/>
                </a:cubicBezTo>
                <a:cubicBezTo>
                  <a:pt x="109" y="48"/>
                  <a:pt x="108" y="49"/>
                  <a:pt x="108" y="49"/>
                </a:cubicBezTo>
                <a:cubicBezTo>
                  <a:pt x="106" y="49"/>
                  <a:pt x="104" y="49"/>
                  <a:pt x="102" y="49"/>
                </a:cubicBezTo>
                <a:cubicBezTo>
                  <a:pt x="101" y="49"/>
                  <a:pt x="70" y="44"/>
                  <a:pt x="62" y="8"/>
                </a:cubicBezTo>
                <a:cubicBezTo>
                  <a:pt x="60" y="0"/>
                  <a:pt x="56" y="4"/>
                  <a:pt x="54" y="7"/>
                </a:cubicBezTo>
                <a:cubicBezTo>
                  <a:pt x="48" y="17"/>
                  <a:pt x="91" y="50"/>
                  <a:pt x="90" y="50"/>
                </a:cubicBezTo>
                <a:cubicBezTo>
                  <a:pt x="72" y="49"/>
                  <a:pt x="65" y="40"/>
                  <a:pt x="43" y="43"/>
                </a:cubicBezTo>
                <a:cubicBezTo>
                  <a:pt x="14" y="47"/>
                  <a:pt x="0" y="84"/>
                  <a:pt x="3" y="112"/>
                </a:cubicBezTo>
                <a:cubicBezTo>
                  <a:pt x="9" y="174"/>
                  <a:pt x="98" y="228"/>
                  <a:pt x="142" y="202"/>
                </a:cubicBezTo>
              </a:path>
            </a:pathLst>
          </a:custGeom>
          <a:solidFill>
            <a:srgbClr val="EF863F"/>
          </a:solidFill>
          <a:ln>
            <a:noFill/>
          </a:ln>
          <a:effectLst>
            <a:outerShdw blurRad="635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428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45500" r="18704"/>
          <a:stretch/>
        </p:blipFill>
        <p:spPr>
          <a:xfrm>
            <a:off x="-16043" y="0"/>
            <a:ext cx="12224085" cy="51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9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8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3CA943-34AD-4018-BFB6-6B8B5EE41184}" type="datetime1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ln>
                  <a:noFill/>
                </a:ln>
              </a:defRPr>
            </a:pPr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399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3599C-7AD4-4438-B775-59579D26B320}" type="datetime1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14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EA33F-57D7-4A09-83AB-9C0BA25C4C23}" type="datetime1">
              <a:rPr lang="ru-RU" smtClean="0"/>
              <a:t>17.02.2026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576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BA4841-3749-434F-9889-130DE13B46B6}" type="datetime1">
              <a:rPr lang="ru-RU" smtClean="0"/>
              <a:t>17.02.2026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ln>
                  <a:noFill/>
                </a:ln>
              </a:defRPr>
            </a:pPr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50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3"/>
          <a:stretch/>
        </p:blipFill>
        <p:spPr>
          <a:xfrm>
            <a:off x="8912392" y="8021"/>
            <a:ext cx="3279608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5" t="23434" b="23495"/>
          <a:stretch/>
        </p:blipFill>
        <p:spPr>
          <a:xfrm>
            <a:off x="0" y="-16042"/>
            <a:ext cx="5028375" cy="6882063"/>
          </a:xfrm>
          <a:prstGeom prst="rect">
            <a:avLst/>
          </a:prstGeom>
        </p:spPr>
      </p:pic>
      <p:sp>
        <p:nvSpPr>
          <p:cNvPr id="23" name="Прямоугольник 22"/>
          <p:cNvSpPr/>
          <p:nvPr userDrawn="1"/>
        </p:nvSpPr>
        <p:spPr>
          <a:xfrm>
            <a:off x="8912392" y="-16043"/>
            <a:ext cx="3279608" cy="6874043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Freeform 420"/>
          <p:cNvSpPr>
            <a:spLocks/>
          </p:cNvSpPr>
          <p:nvPr userDrawn="1"/>
        </p:nvSpPr>
        <p:spPr bwMode="auto">
          <a:xfrm>
            <a:off x="11353800" y="6117418"/>
            <a:ext cx="727068" cy="740582"/>
          </a:xfrm>
          <a:custGeom>
            <a:avLst/>
            <a:gdLst>
              <a:gd name="T0" fmla="*/ 142 w 224"/>
              <a:gd name="T1" fmla="*/ 202 h 228"/>
              <a:gd name="T2" fmla="*/ 178 w 224"/>
              <a:gd name="T3" fmla="*/ 196 h 228"/>
              <a:gd name="T4" fmla="*/ 224 w 224"/>
              <a:gd name="T5" fmla="*/ 99 h 228"/>
              <a:gd name="T6" fmla="*/ 185 w 224"/>
              <a:gd name="T7" fmla="*/ 25 h 228"/>
              <a:gd name="T8" fmla="*/ 138 w 224"/>
              <a:gd name="T9" fmla="*/ 21 h 228"/>
              <a:gd name="T10" fmla="*/ 98 w 224"/>
              <a:gd name="T11" fmla="*/ 39 h 228"/>
              <a:gd name="T12" fmla="*/ 116 w 224"/>
              <a:gd name="T13" fmla="*/ 45 h 228"/>
              <a:gd name="T14" fmla="*/ 110 w 224"/>
              <a:gd name="T15" fmla="*/ 48 h 228"/>
              <a:gd name="T16" fmla="*/ 108 w 224"/>
              <a:gd name="T17" fmla="*/ 49 h 228"/>
              <a:gd name="T18" fmla="*/ 102 w 224"/>
              <a:gd name="T19" fmla="*/ 49 h 228"/>
              <a:gd name="T20" fmla="*/ 62 w 224"/>
              <a:gd name="T21" fmla="*/ 8 h 228"/>
              <a:gd name="T22" fmla="*/ 54 w 224"/>
              <a:gd name="T23" fmla="*/ 7 h 228"/>
              <a:gd name="T24" fmla="*/ 90 w 224"/>
              <a:gd name="T25" fmla="*/ 50 h 228"/>
              <a:gd name="T26" fmla="*/ 43 w 224"/>
              <a:gd name="T27" fmla="*/ 43 h 228"/>
              <a:gd name="T28" fmla="*/ 3 w 224"/>
              <a:gd name="T29" fmla="*/ 112 h 228"/>
              <a:gd name="T30" fmla="*/ 142 w 224"/>
              <a:gd name="T31" fmla="*/ 20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4" h="228">
                <a:moveTo>
                  <a:pt x="142" y="202"/>
                </a:moveTo>
                <a:cubicBezTo>
                  <a:pt x="157" y="192"/>
                  <a:pt x="166" y="205"/>
                  <a:pt x="178" y="196"/>
                </a:cubicBezTo>
                <a:cubicBezTo>
                  <a:pt x="209" y="174"/>
                  <a:pt x="224" y="135"/>
                  <a:pt x="224" y="99"/>
                </a:cubicBezTo>
                <a:cubicBezTo>
                  <a:pt x="224" y="68"/>
                  <a:pt x="212" y="41"/>
                  <a:pt x="185" y="25"/>
                </a:cubicBezTo>
                <a:cubicBezTo>
                  <a:pt x="170" y="16"/>
                  <a:pt x="154" y="14"/>
                  <a:pt x="138" y="21"/>
                </a:cubicBezTo>
                <a:cubicBezTo>
                  <a:pt x="122" y="28"/>
                  <a:pt x="120" y="37"/>
                  <a:pt x="98" y="39"/>
                </a:cubicBezTo>
                <a:cubicBezTo>
                  <a:pt x="81" y="40"/>
                  <a:pt x="126" y="36"/>
                  <a:pt x="116" y="45"/>
                </a:cubicBezTo>
                <a:cubicBezTo>
                  <a:pt x="115" y="46"/>
                  <a:pt x="113" y="47"/>
                  <a:pt x="110" y="48"/>
                </a:cubicBezTo>
                <a:cubicBezTo>
                  <a:pt x="109" y="48"/>
                  <a:pt x="108" y="49"/>
                  <a:pt x="108" y="49"/>
                </a:cubicBezTo>
                <a:cubicBezTo>
                  <a:pt x="106" y="49"/>
                  <a:pt x="104" y="49"/>
                  <a:pt x="102" y="49"/>
                </a:cubicBezTo>
                <a:cubicBezTo>
                  <a:pt x="101" y="49"/>
                  <a:pt x="70" y="44"/>
                  <a:pt x="62" y="8"/>
                </a:cubicBezTo>
                <a:cubicBezTo>
                  <a:pt x="60" y="0"/>
                  <a:pt x="56" y="4"/>
                  <a:pt x="54" y="7"/>
                </a:cubicBezTo>
                <a:cubicBezTo>
                  <a:pt x="48" y="17"/>
                  <a:pt x="91" y="50"/>
                  <a:pt x="90" y="50"/>
                </a:cubicBezTo>
                <a:cubicBezTo>
                  <a:pt x="72" y="49"/>
                  <a:pt x="65" y="40"/>
                  <a:pt x="43" y="43"/>
                </a:cubicBezTo>
                <a:cubicBezTo>
                  <a:pt x="14" y="47"/>
                  <a:pt x="0" y="84"/>
                  <a:pt x="3" y="112"/>
                </a:cubicBezTo>
                <a:cubicBezTo>
                  <a:pt x="9" y="174"/>
                  <a:pt x="98" y="228"/>
                  <a:pt x="142" y="202"/>
                </a:cubicBezTo>
              </a:path>
            </a:pathLst>
          </a:custGeom>
          <a:solidFill>
            <a:srgbClr val="EF863F"/>
          </a:solidFill>
          <a:ln>
            <a:noFill/>
          </a:ln>
          <a:effectLst>
            <a:outerShdw blurRad="635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78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38DEA1-C9BF-42D8-8B64-DAE56005AE93}" type="datetime1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ln>
                  <a:noFill/>
                </a:ln>
              </a:defRPr>
            </a:pPr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482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96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9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722" y="0"/>
            <a:ext cx="5822542" cy="52231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961650" y="5956601"/>
            <a:ext cx="1141141" cy="858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833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-5797"/>
            <a:ext cx="12192000" cy="1552592"/>
          </a:xfrm>
          <a:prstGeom prst="rect">
            <a:avLst/>
          </a:prstGeom>
          <a:solidFill>
            <a:srgbClr val="ED877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417715"/>
            <a:ext cx="10994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tserrat ExtraBold" panose="00000900000000000000" pitchFamily="2" charset="-52"/>
                <a:cs typeface="DIN Pro Black" panose="020B0A04020101010102" pitchFamily="34" charset="0"/>
              </a:rPr>
              <a:t>Кулинарное путешествие по России</a:t>
            </a:r>
            <a:endParaRPr lang="ru-RU" sz="3600" b="1" dirty="0">
              <a:solidFill>
                <a:schemeClr val="bg1"/>
              </a:solidFill>
              <a:latin typeface="Montserrat Light" panose="00000400000000000000" pitchFamily="2" charset="-52"/>
              <a:cs typeface="DIN Pro Black" panose="020B0A04020101010102" pitchFamily="34" charset="0"/>
            </a:endParaRPr>
          </a:p>
        </p:txBody>
      </p:sp>
      <p:sp>
        <p:nvSpPr>
          <p:cNvPr id="8" name="Прямоугольник: скругленные противолежащие углы 16">
            <a:extLst>
              <a:ext uri="{FF2B5EF4-FFF2-40B4-BE49-F238E27FC236}">
                <a16:creationId xmlns:a16="http://schemas.microsoft.com/office/drawing/2014/main" id="{1EC67041-CD14-4F33-B6EE-E9467C3E6451}"/>
              </a:ext>
            </a:extLst>
          </p:cNvPr>
          <p:cNvSpPr/>
          <p:nvPr/>
        </p:nvSpPr>
        <p:spPr>
          <a:xfrm>
            <a:off x="849044" y="1970307"/>
            <a:ext cx="3063735" cy="2551814"/>
          </a:xfrm>
          <a:prstGeom prst="round2DiagRect">
            <a:avLst>
              <a:gd name="adj1" fmla="val 0"/>
              <a:gd name="adj2" fmla="val 12403"/>
            </a:avLst>
          </a:prstGeom>
          <a:solidFill>
            <a:schemeClr val="bg1"/>
          </a:solidFill>
          <a:ln>
            <a:noFill/>
          </a:ln>
          <a:effectLst>
            <a:outerShdw blurRad="571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tserrat Light" panose="00000400000000000000" pitchFamily="2" charset="-52"/>
              </a:rPr>
              <a:t>Про алтайский мёд все наслышаны. Его собирают пчеловоды в горах на пасеках. Также в Алтайском крае единственный в стране завод, где делают облепиховое масло. 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280" y="1970307"/>
            <a:ext cx="6474785" cy="44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-5797"/>
            <a:ext cx="12192000" cy="1552592"/>
          </a:xfrm>
          <a:prstGeom prst="rect">
            <a:avLst/>
          </a:prstGeom>
          <a:solidFill>
            <a:srgbClr val="C3BC33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417715"/>
            <a:ext cx="10994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tserrat ExtraBold" panose="00000900000000000000" pitchFamily="2" charset="-52"/>
                <a:cs typeface="DIN Pro Black" panose="020B0A04020101010102" pitchFamily="34" charset="0"/>
              </a:rPr>
              <a:t>Кулинарное путешествие по России</a:t>
            </a:r>
            <a:endParaRPr lang="ru-RU" sz="3600" b="1" dirty="0">
              <a:solidFill>
                <a:schemeClr val="bg1"/>
              </a:solidFill>
              <a:latin typeface="Montserrat Light" panose="00000400000000000000" pitchFamily="2" charset="-52"/>
              <a:cs typeface="DIN Pro Black" panose="020B0A04020101010102" pitchFamily="34" charset="0"/>
            </a:endParaRPr>
          </a:p>
        </p:txBody>
      </p:sp>
      <p:sp>
        <p:nvSpPr>
          <p:cNvPr id="10" name="Прямоугольник: скругленные противолежащие углы 16">
            <a:extLst>
              <a:ext uri="{FF2B5EF4-FFF2-40B4-BE49-F238E27FC236}">
                <a16:creationId xmlns:a16="http://schemas.microsoft.com/office/drawing/2014/main" id="{1EC67041-CD14-4F33-B6EE-E9467C3E6451}"/>
              </a:ext>
            </a:extLst>
          </p:cNvPr>
          <p:cNvSpPr/>
          <p:nvPr/>
        </p:nvSpPr>
        <p:spPr>
          <a:xfrm>
            <a:off x="931145" y="1568403"/>
            <a:ext cx="10234666" cy="597376"/>
          </a:xfrm>
          <a:prstGeom prst="round2DiagRect">
            <a:avLst>
              <a:gd name="adj1" fmla="val 0"/>
              <a:gd name="adj2" fmla="val 12403"/>
            </a:avLst>
          </a:prstGeom>
          <a:solidFill>
            <a:schemeClr val="bg1"/>
          </a:solidFill>
          <a:ln>
            <a:noFill/>
          </a:ln>
          <a:effectLst>
            <a:outerShdw blurRad="571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Выполните задания.</a:t>
            </a:r>
            <a:endParaRPr lang="ru-RU" sz="2500" b="1" dirty="0">
              <a:solidFill>
                <a:schemeClr val="bg2">
                  <a:lumMod val="50000"/>
                </a:schemeClr>
              </a:solidFill>
              <a:latin typeface="Montserrat Light" panose="00000400000000000000" pitchFamily="2" charset="-52"/>
            </a:endParaRPr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684611" y="1591503"/>
            <a:ext cx="468000" cy="468000"/>
            <a:chOff x="713266" y="1810111"/>
            <a:chExt cx="468000" cy="468000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BBDC1AFB-63D1-4BF7-80E8-D9A608BC4A50}"/>
                </a:ext>
              </a:extLst>
            </p:cNvPr>
            <p:cNvSpPr/>
            <p:nvPr/>
          </p:nvSpPr>
          <p:spPr>
            <a:xfrm>
              <a:off x="713266" y="1810111"/>
              <a:ext cx="468000" cy="46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8D712499-0A67-427A-9FCD-D19A60030276}"/>
                </a:ext>
              </a:extLst>
            </p:cNvPr>
            <p:cNvSpPr/>
            <p:nvPr/>
          </p:nvSpPr>
          <p:spPr>
            <a:xfrm flipH="1">
              <a:off x="751439" y="1848284"/>
              <a:ext cx="391655" cy="391655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D5CF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876294" y="1913863"/>
              <a:ext cx="167013" cy="260495"/>
            </a:xfrm>
            <a:custGeom>
              <a:avLst/>
              <a:gdLst>
                <a:gd name="T0" fmla="*/ 116 w 226"/>
                <a:gd name="T1" fmla="*/ 176 h 353"/>
                <a:gd name="T2" fmla="*/ 24 w 226"/>
                <a:gd name="T3" fmla="*/ 84 h 353"/>
                <a:gd name="T4" fmla="*/ 18 w 226"/>
                <a:gd name="T5" fmla="*/ 19 h 353"/>
                <a:gd name="T6" fmla="*/ 85 w 226"/>
                <a:gd name="T7" fmla="*/ 24 h 353"/>
                <a:gd name="T8" fmla="*/ 202 w 226"/>
                <a:gd name="T9" fmla="*/ 141 h 353"/>
                <a:gd name="T10" fmla="*/ 201 w 226"/>
                <a:gd name="T11" fmla="*/ 212 h 353"/>
                <a:gd name="T12" fmla="*/ 84 w 226"/>
                <a:gd name="T13" fmla="*/ 330 h 353"/>
                <a:gd name="T14" fmla="*/ 19 w 226"/>
                <a:gd name="T15" fmla="*/ 335 h 353"/>
                <a:gd name="T16" fmla="*/ 23 w 226"/>
                <a:gd name="T17" fmla="*/ 270 h 353"/>
                <a:gd name="T18" fmla="*/ 116 w 226"/>
                <a:gd name="T19" fmla="*/ 176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6" h="353">
                  <a:moveTo>
                    <a:pt x="116" y="176"/>
                  </a:moveTo>
                  <a:cubicBezTo>
                    <a:pt x="84" y="145"/>
                    <a:pt x="54" y="115"/>
                    <a:pt x="24" y="84"/>
                  </a:cubicBezTo>
                  <a:cubicBezTo>
                    <a:pt x="3" y="63"/>
                    <a:pt x="0" y="38"/>
                    <a:pt x="18" y="19"/>
                  </a:cubicBezTo>
                  <a:cubicBezTo>
                    <a:pt x="37" y="0"/>
                    <a:pt x="62" y="1"/>
                    <a:pt x="85" y="24"/>
                  </a:cubicBezTo>
                  <a:cubicBezTo>
                    <a:pt x="124" y="63"/>
                    <a:pt x="163" y="102"/>
                    <a:pt x="202" y="141"/>
                  </a:cubicBezTo>
                  <a:cubicBezTo>
                    <a:pt x="226" y="166"/>
                    <a:pt x="226" y="188"/>
                    <a:pt x="201" y="212"/>
                  </a:cubicBezTo>
                  <a:cubicBezTo>
                    <a:pt x="163" y="252"/>
                    <a:pt x="123" y="291"/>
                    <a:pt x="84" y="330"/>
                  </a:cubicBezTo>
                  <a:cubicBezTo>
                    <a:pt x="62" y="351"/>
                    <a:pt x="37" y="353"/>
                    <a:pt x="19" y="335"/>
                  </a:cubicBezTo>
                  <a:cubicBezTo>
                    <a:pt x="1" y="317"/>
                    <a:pt x="2" y="291"/>
                    <a:pt x="23" y="270"/>
                  </a:cubicBezTo>
                  <a:cubicBezTo>
                    <a:pt x="54" y="239"/>
                    <a:pt x="84" y="208"/>
                    <a:pt x="116" y="176"/>
                  </a:cubicBezTo>
                  <a:close/>
                </a:path>
              </a:pathLst>
            </a:custGeom>
            <a:solidFill>
              <a:srgbClr val="C3BC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6" name="Прямоугольник: скругленные противолежащие углы 16">
            <a:extLst>
              <a:ext uri="{FF2B5EF4-FFF2-40B4-BE49-F238E27FC236}">
                <a16:creationId xmlns:a16="http://schemas.microsoft.com/office/drawing/2014/main" id="{1EC67041-CD14-4F33-B6EE-E9467C3E6451}"/>
              </a:ext>
            </a:extLst>
          </p:cNvPr>
          <p:cNvSpPr/>
          <p:nvPr/>
        </p:nvSpPr>
        <p:spPr>
          <a:xfrm>
            <a:off x="918611" y="2263241"/>
            <a:ext cx="6589552" cy="3309987"/>
          </a:xfrm>
          <a:prstGeom prst="round2DiagRect">
            <a:avLst>
              <a:gd name="adj1" fmla="val 0"/>
              <a:gd name="adj2" fmla="val 12403"/>
            </a:avLst>
          </a:prstGeom>
          <a:solidFill>
            <a:schemeClr val="bg1"/>
          </a:solidFill>
          <a:ln>
            <a:noFill/>
          </a:ln>
          <a:effectLst>
            <a:outerShdw blurRad="571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Напишите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названия традиционных блюд, которые готовят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в вашем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регионе.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____________________________________________________</a:t>
            </a:r>
          </a:p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____________________________________________________</a:t>
            </a:r>
          </a:p>
          <a:p>
            <a:endParaRPr lang="ru-RU" b="1" dirty="0">
              <a:solidFill>
                <a:schemeClr val="accent6">
                  <a:lumMod val="75000"/>
                </a:schemeClr>
              </a:solidFill>
              <a:latin typeface="Montserrat Light" panose="00000400000000000000" pitchFamily="2" charset="-52"/>
            </a:endParaRP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Напишите название вашего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любимого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блюда и продукты, из которых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его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готовят.</a:t>
            </a:r>
          </a:p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____________________________________________________</a:t>
            </a:r>
          </a:p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____________________________________________________</a:t>
            </a:r>
          </a:p>
          <a:p>
            <a:endParaRPr lang="ru-RU" b="1" dirty="0">
              <a:solidFill>
                <a:schemeClr val="accent6">
                  <a:lumMod val="75000"/>
                </a:schemeClr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062" y="2213067"/>
            <a:ext cx="3585749" cy="36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0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-5797"/>
            <a:ext cx="12192000" cy="1552592"/>
          </a:xfrm>
          <a:prstGeom prst="rect">
            <a:avLst/>
          </a:prstGeom>
          <a:solidFill>
            <a:srgbClr val="80C8DC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: скругленные противолежащие углы 16">
            <a:extLst>
              <a:ext uri="{FF2B5EF4-FFF2-40B4-BE49-F238E27FC236}">
                <a16:creationId xmlns:a16="http://schemas.microsoft.com/office/drawing/2014/main" id="{1EC67041-CD14-4F33-B6EE-E9467C3E6451}"/>
              </a:ext>
            </a:extLst>
          </p:cNvPr>
          <p:cNvSpPr/>
          <p:nvPr/>
        </p:nvSpPr>
        <p:spPr>
          <a:xfrm>
            <a:off x="931145" y="2332407"/>
            <a:ext cx="10339367" cy="3249686"/>
          </a:xfrm>
          <a:prstGeom prst="round2DiagRect">
            <a:avLst>
              <a:gd name="adj1" fmla="val 0"/>
              <a:gd name="adj2" fmla="val 12403"/>
            </a:avLst>
          </a:prstGeom>
          <a:solidFill>
            <a:schemeClr val="bg1"/>
          </a:solidFill>
          <a:ln>
            <a:noFill/>
          </a:ln>
          <a:effectLst>
            <a:outerShdw blurRad="571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ru-RU" sz="2500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Вам необходимо представить своё любимое блюдо гостю из другого региона. Подумайте, как бы вы это сделали, что бы вы рассказали, какие прилагательные подобрали.</a:t>
            </a:r>
          </a:p>
          <a:p>
            <a:endParaRPr lang="ru-RU" sz="2500" b="1" dirty="0" smtClean="0">
              <a:solidFill>
                <a:srgbClr val="0070C0"/>
              </a:solidFill>
              <a:latin typeface="Montserrat Light" panose="000004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Узнайте, есть ли у этого блюда какая-то история.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Запишите рецепт приготовления.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Нарисуйте, как бы вы сервировали подачу этого блюда своему гостю.</a:t>
            </a:r>
            <a:endParaRPr lang="ru-RU" b="1" dirty="0">
              <a:solidFill>
                <a:srgbClr val="0070C0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417715"/>
            <a:ext cx="10994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tserrat ExtraBold" panose="00000900000000000000" pitchFamily="2" charset="-52"/>
                <a:cs typeface="DIN Pro Black" panose="020B0A04020101010102" pitchFamily="34" charset="0"/>
              </a:rPr>
              <a:t>Кулинарное путешествие по России</a:t>
            </a:r>
            <a:endParaRPr lang="ru-RU" sz="3600" b="1" dirty="0">
              <a:solidFill>
                <a:schemeClr val="bg1"/>
              </a:solidFill>
              <a:latin typeface="Montserrat Light" panose="00000400000000000000" pitchFamily="2" charset="-52"/>
              <a:cs typeface="DIN Pro Black" panose="020B0A04020101010102" pitchFamily="34" charset="0"/>
            </a:endParaRPr>
          </a:p>
        </p:txBody>
      </p:sp>
      <p:sp>
        <p:nvSpPr>
          <p:cNvPr id="16" name="Прямоугольник: скругленные противолежащие углы 16">
            <a:extLst>
              <a:ext uri="{FF2B5EF4-FFF2-40B4-BE49-F238E27FC236}">
                <a16:creationId xmlns:a16="http://schemas.microsoft.com/office/drawing/2014/main" id="{1EC67041-CD14-4F33-B6EE-E9467C3E6451}"/>
              </a:ext>
            </a:extLst>
          </p:cNvPr>
          <p:cNvSpPr/>
          <p:nvPr/>
        </p:nvSpPr>
        <p:spPr>
          <a:xfrm>
            <a:off x="931145" y="1568403"/>
            <a:ext cx="10234666" cy="597376"/>
          </a:xfrm>
          <a:prstGeom prst="round2DiagRect">
            <a:avLst>
              <a:gd name="adj1" fmla="val 0"/>
              <a:gd name="adj2" fmla="val 12403"/>
            </a:avLst>
          </a:prstGeom>
          <a:solidFill>
            <a:schemeClr val="bg1"/>
          </a:solidFill>
          <a:ln>
            <a:noFill/>
          </a:ln>
          <a:effectLst>
            <a:outerShdw blurRad="571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ru-RU" sz="2500" b="1" dirty="0">
                <a:solidFill>
                  <a:srgbClr val="0070C0"/>
                </a:solidFill>
                <a:latin typeface="Montserrat Light" panose="00000400000000000000" pitchFamily="2" charset="-52"/>
              </a:rPr>
              <a:t>Выполните </a:t>
            </a:r>
            <a:r>
              <a:rPr lang="ru-RU" sz="2500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задание.</a:t>
            </a:r>
            <a:endParaRPr lang="ru-RU" sz="2500" b="1" dirty="0">
              <a:solidFill>
                <a:srgbClr val="0070C0"/>
              </a:solidFill>
              <a:latin typeface="Montserrat Light" panose="00000400000000000000" pitchFamily="2" charset="-52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684611" y="1591503"/>
            <a:ext cx="468000" cy="468000"/>
            <a:chOff x="713266" y="1810111"/>
            <a:chExt cx="468000" cy="468000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BBDC1AFB-63D1-4BF7-80E8-D9A608BC4A50}"/>
                </a:ext>
              </a:extLst>
            </p:cNvPr>
            <p:cNvSpPr/>
            <p:nvPr/>
          </p:nvSpPr>
          <p:spPr>
            <a:xfrm>
              <a:off x="713266" y="1810111"/>
              <a:ext cx="468000" cy="46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8D712499-0A67-427A-9FCD-D19A60030276}"/>
                </a:ext>
              </a:extLst>
            </p:cNvPr>
            <p:cNvSpPr/>
            <p:nvPr/>
          </p:nvSpPr>
          <p:spPr>
            <a:xfrm flipH="1">
              <a:off x="751439" y="1848284"/>
              <a:ext cx="391655" cy="391655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D5CF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876294" y="1913863"/>
              <a:ext cx="167013" cy="260495"/>
            </a:xfrm>
            <a:custGeom>
              <a:avLst/>
              <a:gdLst>
                <a:gd name="T0" fmla="*/ 116 w 226"/>
                <a:gd name="T1" fmla="*/ 176 h 353"/>
                <a:gd name="T2" fmla="*/ 24 w 226"/>
                <a:gd name="T3" fmla="*/ 84 h 353"/>
                <a:gd name="T4" fmla="*/ 18 w 226"/>
                <a:gd name="T5" fmla="*/ 19 h 353"/>
                <a:gd name="T6" fmla="*/ 85 w 226"/>
                <a:gd name="T7" fmla="*/ 24 h 353"/>
                <a:gd name="T8" fmla="*/ 202 w 226"/>
                <a:gd name="T9" fmla="*/ 141 h 353"/>
                <a:gd name="T10" fmla="*/ 201 w 226"/>
                <a:gd name="T11" fmla="*/ 212 h 353"/>
                <a:gd name="T12" fmla="*/ 84 w 226"/>
                <a:gd name="T13" fmla="*/ 330 h 353"/>
                <a:gd name="T14" fmla="*/ 19 w 226"/>
                <a:gd name="T15" fmla="*/ 335 h 353"/>
                <a:gd name="T16" fmla="*/ 23 w 226"/>
                <a:gd name="T17" fmla="*/ 270 h 353"/>
                <a:gd name="T18" fmla="*/ 116 w 226"/>
                <a:gd name="T19" fmla="*/ 176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6" h="353">
                  <a:moveTo>
                    <a:pt x="116" y="176"/>
                  </a:moveTo>
                  <a:cubicBezTo>
                    <a:pt x="84" y="145"/>
                    <a:pt x="54" y="115"/>
                    <a:pt x="24" y="84"/>
                  </a:cubicBezTo>
                  <a:cubicBezTo>
                    <a:pt x="3" y="63"/>
                    <a:pt x="0" y="38"/>
                    <a:pt x="18" y="19"/>
                  </a:cubicBezTo>
                  <a:cubicBezTo>
                    <a:pt x="37" y="0"/>
                    <a:pt x="62" y="1"/>
                    <a:pt x="85" y="24"/>
                  </a:cubicBezTo>
                  <a:cubicBezTo>
                    <a:pt x="124" y="63"/>
                    <a:pt x="163" y="102"/>
                    <a:pt x="202" y="141"/>
                  </a:cubicBezTo>
                  <a:cubicBezTo>
                    <a:pt x="226" y="166"/>
                    <a:pt x="226" y="188"/>
                    <a:pt x="201" y="212"/>
                  </a:cubicBezTo>
                  <a:cubicBezTo>
                    <a:pt x="163" y="252"/>
                    <a:pt x="123" y="291"/>
                    <a:pt x="84" y="330"/>
                  </a:cubicBezTo>
                  <a:cubicBezTo>
                    <a:pt x="62" y="351"/>
                    <a:pt x="37" y="353"/>
                    <a:pt x="19" y="335"/>
                  </a:cubicBezTo>
                  <a:cubicBezTo>
                    <a:pt x="1" y="317"/>
                    <a:pt x="2" y="291"/>
                    <a:pt x="23" y="270"/>
                  </a:cubicBezTo>
                  <a:cubicBezTo>
                    <a:pt x="54" y="239"/>
                    <a:pt x="84" y="208"/>
                    <a:pt x="116" y="176"/>
                  </a:cubicBezTo>
                  <a:close/>
                </a:path>
              </a:pathLst>
            </a:custGeom>
            <a:solidFill>
              <a:srgbClr val="C3BC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-5797"/>
            <a:ext cx="12192000" cy="11964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14900" y="4982065"/>
            <a:ext cx="6838951" cy="1577914"/>
          </a:xfrm>
          <a:prstGeom prst="rect">
            <a:avLst/>
          </a:prstGeom>
          <a:blipFill dpi="0" rotWithShape="1">
            <a:blip r:embed="rId3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350480" y="1917638"/>
            <a:ext cx="9688871" cy="27265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3000" dirty="0" smtClean="0">
                <a:solidFill>
                  <a:srgbClr val="0070C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УДАЧИ ВАМ, </a:t>
            </a:r>
          </a:p>
          <a:p>
            <a:pPr algn="ctr">
              <a:lnSpc>
                <a:spcPct val="200000"/>
              </a:lnSpc>
            </a:pPr>
            <a:r>
              <a:rPr lang="ru-RU" sz="3000" dirty="0" smtClean="0">
                <a:solidFill>
                  <a:srgbClr val="0070C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НАШИ ДОРОГИЕ ГОСТЕПРИИМНЫЕ ДРУЗЬЯ!</a:t>
            </a:r>
          </a:p>
          <a:p>
            <a:pPr algn="ctr">
              <a:lnSpc>
                <a:spcPct val="200000"/>
              </a:lnSpc>
            </a:pPr>
            <a:r>
              <a:rPr lang="ru-RU" sz="3000" dirty="0" smtClean="0">
                <a:solidFill>
                  <a:srgbClr val="0070C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СПАСИБО ЗА ИНТЕРЕСНУЮ РАБОТУ!</a:t>
            </a:r>
            <a:endParaRPr lang="ru-RU" sz="3000" dirty="0">
              <a:solidFill>
                <a:srgbClr val="0070C0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 ExtraBold" panose="00000900000000000000" pitchFamily="2" charset="-52"/>
              <a:cs typeface="DIN Pro Black" panose="020B0A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3400" y="1737533"/>
            <a:ext cx="10934700" cy="536027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979031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51A135"/>
                </a:solidFill>
                <a:latin typeface="Montserrat ExtraBold" panose="00000900000000000000" pitchFamily="2" charset="-52"/>
                <a:cs typeface="DIN Pro Black" panose="020B0A04020101010102" pitchFamily="34" charset="0"/>
              </a:rPr>
              <a:t>Участвуйте в акции!</a:t>
            </a:r>
            <a:endParaRPr lang="en-US" sz="4800" b="1" dirty="0">
              <a:solidFill>
                <a:srgbClr val="51A135"/>
              </a:solidFill>
              <a:latin typeface="Montserrat ExtraBold" panose="00000900000000000000" pitchFamily="2" charset="-52"/>
              <a:cs typeface="DIN Pro Black" panose="020B0A04020101010102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-5797"/>
            <a:ext cx="12192000" cy="83789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88436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600" dirty="0" smtClean="0">
                <a:solidFill>
                  <a:srgbClr val="765C5C"/>
                </a:solidFill>
                <a:latin typeface="Montserrat Light" panose="00000400000000000000" pitchFamily="2" charset="-52"/>
                <a:cs typeface="DIN Pro Black" panose="020B0A04020101010102" pitchFamily="34" charset="0"/>
              </a:rPr>
              <a:t>ВСЕРОССИЙСКАЯ АКЦИЯ</a:t>
            </a:r>
            <a:endParaRPr lang="ru-RU" sz="3200" b="1" spc="600" dirty="0">
              <a:solidFill>
                <a:srgbClr val="765C5C"/>
              </a:solidFill>
              <a:latin typeface="Montserrat Light" panose="00000400000000000000" pitchFamily="2" charset="-52"/>
              <a:cs typeface="DIN Pro Black" panose="020B0A04020101010102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92279" y="134225"/>
            <a:ext cx="11929145" cy="12415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В соответствии с Приказом Министерства просвещения Российской Федерации от 19.12.2025 г. № 973 </a:t>
            </a:r>
            <a:b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</a:b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«О внесении изменений в приложение № 1 к приказу Министерства просвещения Российской Федерации от 26.06.2025 г. № 495» УМК «Здоровьесбережение. 5—9 классы» включён в Приложение № 1 федерального перечня.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5469622"/>
            <a:ext cx="12192000" cy="1388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712" y="1435557"/>
            <a:ext cx="2100847" cy="2779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01" y="1435557"/>
            <a:ext cx="2100847" cy="2779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90" y="1426694"/>
            <a:ext cx="2100847" cy="2779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82" y="4275053"/>
            <a:ext cx="10570435" cy="25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42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49001" y="663900"/>
            <a:ext cx="9745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«</a:t>
            </a:r>
            <a:r>
              <a:rPr lang="ru-RU" sz="28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ПРАВИЛЬНО БЫТЬ ЗДОРОВЫМ</a:t>
            </a:r>
            <a:r>
              <a:rPr lang="ru-RU" sz="48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SemiBold" panose="00000700000000000000" pitchFamily="2" charset="-52"/>
                <a:cs typeface="DIN Pro Black" panose="020B0A04020101010102" pitchFamily="34" charset="0"/>
              </a:rPr>
              <a:t>» </a:t>
            </a:r>
            <a:endParaRPr lang="en-US" sz="4800" b="1" dirty="0" smtClean="0">
              <a:solidFill>
                <a:srgbClr val="51A135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 SemiBold" panose="00000700000000000000" pitchFamily="2" charset="-52"/>
              <a:cs typeface="DIN Pro Black" panose="020B0A04020101010102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049" y="-5797"/>
            <a:ext cx="12192000" cy="83789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9554" y="133578"/>
            <a:ext cx="11511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600" dirty="0" smtClean="0">
                <a:solidFill>
                  <a:srgbClr val="765C5C"/>
                </a:solidFill>
                <a:latin typeface="Montserrat Light" panose="00000400000000000000" pitchFamily="2" charset="-52"/>
                <a:cs typeface="DIN Pro Black" panose="020B0A04020101010102" pitchFamily="34" charset="0"/>
              </a:rPr>
              <a:t>ВСЕРОССИЙСКАЯ АКЦИЯ</a:t>
            </a:r>
            <a:endParaRPr lang="ru-RU" sz="3200" b="1" spc="600" dirty="0">
              <a:solidFill>
                <a:srgbClr val="765C5C"/>
              </a:solidFill>
              <a:latin typeface="Montserrat Light" panose="00000400000000000000" pitchFamily="2" charset="-52"/>
              <a:cs typeface="DIN Pro Black" panose="020B0A04020101010102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39012" y="2968668"/>
            <a:ext cx="6664037" cy="3889332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75128" y="1706784"/>
            <a:ext cx="104638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Montserrat SemiBold" panose="00000700000000000000" pitchFamily="2" charset="-52"/>
              </a:rPr>
              <a:t>Тема урока </a:t>
            </a:r>
            <a:endParaRPr lang="en-US" sz="2800" b="1" dirty="0" smtClean="0">
              <a:solidFill>
                <a:srgbClr val="0070C0"/>
              </a:solidFill>
              <a:latin typeface="Montserrat SemiBold" panose="00000700000000000000" pitchFamily="2" charset="-52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«ПУТЕШЕСТВИЕ </a:t>
            </a:r>
            <a:r>
              <a:rPr lang="ru-RU" sz="2800" b="1" dirty="0">
                <a:solidFill>
                  <a:srgbClr val="0070C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ПО РОССИИ. </a:t>
            </a:r>
            <a:endParaRPr lang="ru-RU" sz="2800" b="1" dirty="0" smtClean="0">
              <a:solidFill>
                <a:srgbClr val="0070C0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 ExtraBold" panose="00000900000000000000" pitchFamily="2" charset="-52"/>
              <a:cs typeface="DIN Pro Black" panose="020B0A04020101010102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ТРАДИЦИИ </a:t>
            </a:r>
            <a:r>
              <a:rPr lang="ru-RU" sz="2800" b="1" dirty="0">
                <a:solidFill>
                  <a:srgbClr val="0070C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ЗДОРОВОГО ПИТАНИЯ РАЗНЫХ </a:t>
            </a:r>
            <a:r>
              <a:rPr lang="ru-RU" sz="2800" b="1" dirty="0" smtClean="0">
                <a:solidFill>
                  <a:srgbClr val="0070C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РЕГИОНОВ»</a:t>
            </a:r>
          </a:p>
          <a:p>
            <a:pPr algn="ctr"/>
            <a:endParaRPr lang="ru-RU" sz="2800" b="1" dirty="0" smtClean="0">
              <a:solidFill>
                <a:srgbClr val="0070C0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 ExtraBold" panose="00000900000000000000" pitchFamily="2" charset="-52"/>
              <a:cs typeface="DIN Pro Black" panose="020B0A04020101010102" pitchFamily="34" charset="0"/>
            </a:endParaRPr>
          </a:p>
          <a:p>
            <a:pPr algn="ctr"/>
            <a:r>
              <a:rPr lang="ru-RU" sz="2800" dirty="0" smtClean="0">
                <a:solidFill>
                  <a:srgbClr val="0070C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(для учащихся 1—4 классов)</a:t>
            </a:r>
            <a:endParaRPr lang="ru-RU" sz="2800" dirty="0">
              <a:solidFill>
                <a:srgbClr val="0070C0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 ExtraBold" panose="00000900000000000000" pitchFamily="2" charset="-52"/>
              <a:cs typeface="DIN Pro Black" panose="020B0A04020101010102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-5797"/>
            <a:ext cx="12192000" cy="11964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-159488" y="47347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П</a:t>
            </a:r>
            <a:r>
              <a:rPr lang="ru-RU" sz="28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равильное </a:t>
            </a:r>
            <a:r>
              <a:rPr lang="ru-RU" sz="28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питание — залог </a:t>
            </a:r>
            <a:r>
              <a:rPr lang="ru-RU" sz="28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вашего </a:t>
            </a:r>
            <a:r>
              <a:rPr lang="ru-RU" sz="28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здоровья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97925" y="2237578"/>
            <a:ext cx="4555254" cy="1367301"/>
            <a:chOff x="282985" y="2610264"/>
            <a:chExt cx="4555254" cy="1367301"/>
          </a:xfrm>
        </p:grpSpPr>
        <p:sp>
          <p:nvSpPr>
            <p:cNvPr id="50" name="Прямоугольник: скругленные противолежащие углы 16">
              <a:extLst>
                <a:ext uri="{FF2B5EF4-FFF2-40B4-BE49-F238E27FC236}">
                  <a16:creationId xmlns:a16="http://schemas.microsoft.com/office/drawing/2014/main" id="{1EC67041-CD14-4F33-B6EE-E9467C3E6451}"/>
                </a:ext>
              </a:extLst>
            </p:cNvPr>
            <p:cNvSpPr/>
            <p:nvPr/>
          </p:nvSpPr>
          <p:spPr>
            <a:xfrm>
              <a:off x="877811" y="2879207"/>
              <a:ext cx="3960428" cy="1098358"/>
            </a:xfrm>
            <a:prstGeom prst="round2DiagRect">
              <a:avLst>
                <a:gd name="adj1" fmla="val 0"/>
                <a:gd name="adj2" fmla="val 1240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tlCol="0" anchor="ctr"/>
            <a:lstStyle/>
            <a:p>
              <a:r>
                <a:rPr lang="ru-RU" b="1" dirty="0" smtClean="0">
                  <a:solidFill>
                    <a:srgbClr val="0070C0"/>
                  </a:solidFill>
                  <a:latin typeface="Montserrat SemiBold" panose="00000700000000000000" pitchFamily="2" charset="-52"/>
                </a:rPr>
                <a:t>МНОГО </a:t>
              </a:r>
              <a:r>
                <a:rPr lang="ru-RU" b="1" dirty="0">
                  <a:solidFill>
                    <a:srgbClr val="0070C0"/>
                  </a:solidFill>
                  <a:latin typeface="Montserrat SemiBold" panose="00000700000000000000" pitchFamily="2" charset="-52"/>
                </a:rPr>
                <a:t>ДВИГАТЬСЯ, ВЕСТИ АКТИВНЫЙ И ПОДВИЖНЫЙ ОБРАЗ ЖИЗНИ</a:t>
              </a:r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BBDC1AFB-63D1-4BF7-80E8-D9A608BC4A50}"/>
                </a:ext>
              </a:extLst>
            </p:cNvPr>
            <p:cNvSpPr/>
            <p:nvPr/>
          </p:nvSpPr>
          <p:spPr>
            <a:xfrm>
              <a:off x="282985" y="2610264"/>
              <a:ext cx="647866" cy="647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426420" y="2631459"/>
              <a:ext cx="3609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b="1" dirty="0" smtClean="0">
                  <a:solidFill>
                    <a:srgbClr val="51A135"/>
                  </a:solidFill>
                  <a:latin typeface="Montserrat SemiBold" panose="00000700000000000000" pitchFamily="2" charset="-52"/>
                </a:rPr>
                <a:t>1</a:t>
              </a:r>
              <a:endParaRPr lang="ru-RU" sz="3600" dirty="0">
                <a:solidFill>
                  <a:srgbClr val="51A135"/>
                </a:solidFill>
                <a:latin typeface="Montserrat SemiBold" panose="00000700000000000000" pitchFamily="2" charset="-52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35564" y="3915828"/>
            <a:ext cx="4519553" cy="778510"/>
            <a:chOff x="320624" y="4288514"/>
            <a:chExt cx="4519553" cy="778510"/>
          </a:xfrm>
        </p:grpSpPr>
        <p:sp>
          <p:nvSpPr>
            <p:cNvPr id="53" name="Прямоугольник: скругленные противолежащие углы 16">
              <a:extLst>
                <a:ext uri="{FF2B5EF4-FFF2-40B4-BE49-F238E27FC236}">
                  <a16:creationId xmlns:a16="http://schemas.microsoft.com/office/drawing/2014/main" id="{1EC67041-CD14-4F33-B6EE-E9467C3E6451}"/>
                </a:ext>
              </a:extLst>
            </p:cNvPr>
            <p:cNvSpPr/>
            <p:nvPr/>
          </p:nvSpPr>
          <p:spPr>
            <a:xfrm>
              <a:off x="880125" y="4288514"/>
              <a:ext cx="3960052" cy="778510"/>
            </a:xfrm>
            <a:prstGeom prst="round2DiagRect">
              <a:avLst>
                <a:gd name="adj1" fmla="val 0"/>
                <a:gd name="adj2" fmla="val 1240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tlCol="0" anchor="ctr"/>
            <a:lstStyle/>
            <a:p>
              <a:r>
                <a:rPr lang="ru-RU" b="1" dirty="0">
                  <a:solidFill>
                    <a:srgbClr val="0070C0"/>
                  </a:solidFill>
                  <a:latin typeface="Montserrat SemiBold" panose="00000700000000000000" pitchFamily="2" charset="-52"/>
                </a:rPr>
                <a:t>ГУЛЯТЬ НА СВЕЖЕМ ВОЗДУХЕ</a:t>
              </a:r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BDC1AFB-63D1-4BF7-80E8-D9A608BC4A50}"/>
                </a:ext>
              </a:extLst>
            </p:cNvPr>
            <p:cNvSpPr/>
            <p:nvPr/>
          </p:nvSpPr>
          <p:spPr>
            <a:xfrm>
              <a:off x="320624" y="4353836"/>
              <a:ext cx="647866" cy="647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476454" y="4342297"/>
              <a:ext cx="45397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b="1" dirty="0" smtClean="0">
                  <a:solidFill>
                    <a:srgbClr val="51A135"/>
                  </a:solidFill>
                  <a:latin typeface="Montserrat SemiBold" panose="00000700000000000000" pitchFamily="2" charset="-52"/>
                </a:rPr>
                <a:t>2</a:t>
              </a:r>
              <a:endParaRPr lang="ru-RU" sz="3600" dirty="0">
                <a:solidFill>
                  <a:srgbClr val="51A135"/>
                </a:solidFill>
                <a:latin typeface="Montserrat SemiBold" panose="00000700000000000000" pitchFamily="2" charset="-52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331490" y="2362636"/>
            <a:ext cx="5505450" cy="1266683"/>
            <a:chOff x="5416550" y="2735322"/>
            <a:chExt cx="5505450" cy="1266683"/>
          </a:xfrm>
        </p:grpSpPr>
        <p:sp>
          <p:nvSpPr>
            <p:cNvPr id="56" name="Прямоугольник: скругленные противолежащие углы 16">
              <a:extLst>
                <a:ext uri="{FF2B5EF4-FFF2-40B4-BE49-F238E27FC236}">
                  <a16:creationId xmlns:a16="http://schemas.microsoft.com/office/drawing/2014/main" id="{1EC67041-CD14-4F33-B6EE-E9467C3E6451}"/>
                </a:ext>
              </a:extLst>
            </p:cNvPr>
            <p:cNvSpPr/>
            <p:nvPr/>
          </p:nvSpPr>
          <p:spPr>
            <a:xfrm>
              <a:off x="5910196" y="2883115"/>
              <a:ext cx="5011804" cy="1118890"/>
            </a:xfrm>
            <a:prstGeom prst="round2DiagRect">
              <a:avLst>
                <a:gd name="adj1" fmla="val 0"/>
                <a:gd name="adj2" fmla="val 1240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tlCol="0" anchor="ctr"/>
            <a:lstStyle/>
            <a:p>
              <a:r>
                <a:rPr lang="ru-RU" b="1" dirty="0">
                  <a:solidFill>
                    <a:srgbClr val="0070C0"/>
                  </a:solidFill>
                  <a:latin typeface="Montserrat SemiBold" panose="00000700000000000000" pitchFamily="2" charset="-52"/>
                </a:rPr>
                <a:t>СОБЛЮДАТЬ РЕЖИМ ДНЯ</a:t>
              </a:r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BBDC1AFB-63D1-4BF7-80E8-D9A608BC4A50}"/>
                </a:ext>
              </a:extLst>
            </p:cNvPr>
            <p:cNvSpPr/>
            <p:nvPr/>
          </p:nvSpPr>
          <p:spPr>
            <a:xfrm>
              <a:off x="5416550" y="2735322"/>
              <a:ext cx="647866" cy="647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5513498" y="2752179"/>
              <a:ext cx="45397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51A135"/>
                  </a:solidFill>
                  <a:latin typeface="Montserrat SemiBold" panose="00000700000000000000" pitchFamily="2" charset="-52"/>
                </a:rPr>
                <a:t>3</a:t>
              </a:r>
              <a:endParaRPr lang="ru-RU" sz="3600" dirty="0">
                <a:solidFill>
                  <a:srgbClr val="51A135"/>
                </a:solidFill>
                <a:latin typeface="Montserrat SemiBold" panose="00000700000000000000" pitchFamily="2" charset="-52"/>
              </a:endParaRPr>
            </a:p>
          </p:txBody>
        </p:sp>
      </p:grpSp>
      <p:sp>
        <p:nvSpPr>
          <p:cNvPr id="62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 smtClean="0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5060" y="142457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Как </a:t>
            </a:r>
            <a:r>
              <a:rPr lang="ru-RU" sz="2800" b="1" dirty="0" smtClean="0">
                <a:solidFill>
                  <a:srgbClr val="0070C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вы думаете, </a:t>
            </a:r>
            <a:r>
              <a:rPr lang="ru-RU" sz="2800" b="1" dirty="0">
                <a:solidFill>
                  <a:srgbClr val="0070C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что нужно делать, </a:t>
            </a:r>
            <a:r>
              <a:rPr lang="ru-RU" sz="2800" b="1" dirty="0" smtClean="0">
                <a:solidFill>
                  <a:srgbClr val="0070C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чтобы </a:t>
            </a:r>
            <a:r>
              <a:rPr lang="ru-RU" sz="2800" b="1" dirty="0">
                <a:solidFill>
                  <a:srgbClr val="0070C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быть здоровым? 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5428438" y="3838832"/>
            <a:ext cx="3808952" cy="1155659"/>
            <a:chOff x="5513498" y="4211518"/>
            <a:chExt cx="3808952" cy="1155659"/>
          </a:xfrm>
        </p:grpSpPr>
        <p:sp>
          <p:nvSpPr>
            <p:cNvPr id="20" name="Прямоугольник: скругленные противолежащие углы 16">
              <a:extLst>
                <a:ext uri="{FF2B5EF4-FFF2-40B4-BE49-F238E27FC236}">
                  <a16:creationId xmlns:a16="http://schemas.microsoft.com/office/drawing/2014/main" id="{1EC67041-CD14-4F33-B6EE-E9467C3E6451}"/>
                </a:ext>
              </a:extLst>
            </p:cNvPr>
            <p:cNvSpPr/>
            <p:nvPr/>
          </p:nvSpPr>
          <p:spPr>
            <a:xfrm>
              <a:off x="5967468" y="4248287"/>
              <a:ext cx="3354982" cy="1118890"/>
            </a:xfrm>
            <a:prstGeom prst="round2DiagRect">
              <a:avLst>
                <a:gd name="adj1" fmla="val 0"/>
                <a:gd name="adj2" fmla="val 1240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tlCol="0" anchor="ctr"/>
            <a:lstStyle/>
            <a:p>
              <a:r>
                <a:rPr lang="ru-RU" b="1" dirty="0">
                  <a:solidFill>
                    <a:srgbClr val="0070C0"/>
                  </a:solidFill>
                  <a:latin typeface="Montserrat SemiBold" panose="00000700000000000000" pitchFamily="2" charset="-52"/>
                </a:rPr>
                <a:t>ПРАВИЛЬНО ПИТАТЬСЯ</a:t>
              </a: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BBDC1AFB-63D1-4BF7-80E8-D9A608BC4A50}"/>
                </a:ext>
              </a:extLst>
            </p:cNvPr>
            <p:cNvSpPr/>
            <p:nvPr/>
          </p:nvSpPr>
          <p:spPr>
            <a:xfrm>
              <a:off x="5513498" y="4211518"/>
              <a:ext cx="587912" cy="647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569653" y="4231209"/>
              <a:ext cx="30389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solidFill>
                    <a:srgbClr val="51A135"/>
                  </a:solidFill>
                  <a:latin typeface="Montserrat SemiBold" panose="00000700000000000000" pitchFamily="2" charset="-52"/>
                </a:rPr>
                <a:t>4</a:t>
              </a:r>
              <a:endParaRPr lang="ru-RU" sz="3600" dirty="0">
                <a:solidFill>
                  <a:srgbClr val="51A135"/>
                </a:solidFill>
                <a:latin typeface="Montserrat SemiBold" panose="00000700000000000000" pitchFamily="2" charset="-52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441" y="4162765"/>
            <a:ext cx="3316342" cy="2399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5797"/>
            <a:ext cx="12192000" cy="11964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7835" y="1251040"/>
            <a:ext cx="6300677" cy="4408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500" b="1" dirty="0" smtClean="0">
                <a:solidFill>
                  <a:srgbClr val="51A135"/>
                </a:solidFill>
                <a:latin typeface="Montserrat SemiBold" panose="00000700000000000000" pitchFamily="2" charset="-52"/>
              </a:rPr>
              <a:t>      </a:t>
            </a:r>
            <a:r>
              <a:rPr lang="ru-RU" sz="2500" b="1" dirty="0">
                <a:solidFill>
                  <a:srgbClr val="0070C0"/>
                </a:solidFill>
                <a:latin typeface="Montserrat SemiBold" panose="00000700000000000000" pitchFamily="2" charset="-52"/>
              </a:rPr>
              <a:t>ПИТАНИЕ</a:t>
            </a:r>
            <a:r>
              <a:rPr lang="ru-RU" b="1" dirty="0">
                <a:solidFill>
                  <a:srgbClr val="0070C0"/>
                </a:solidFill>
                <a:latin typeface="Montserrat SemiBold" panose="00000700000000000000" pitchFamily="2" charset="-52"/>
              </a:rPr>
              <a:t> — основа здоровья: оно должно быть правильным, чтобы обеспечить организм всеми необходимыми питательными веществами. </a:t>
            </a:r>
            <a:endParaRPr lang="ru-RU" b="1" dirty="0" smtClean="0">
              <a:solidFill>
                <a:srgbClr val="0070C0"/>
              </a:solidFill>
              <a:latin typeface="Montserrat SemiBold" panose="00000700000000000000" pitchFamily="2" charset="-52"/>
            </a:endParaRP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0070C0"/>
                </a:solidFill>
                <a:latin typeface="Montserrat SemiBold" panose="00000700000000000000" pitchFamily="2" charset="-52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Montserrat SemiBold" panose="00000700000000000000" pitchFamily="2" charset="-52"/>
              </a:rPr>
              <a:t>       Все </a:t>
            </a:r>
            <a:r>
              <a:rPr lang="ru-RU" b="1" dirty="0">
                <a:solidFill>
                  <a:srgbClr val="0070C0"/>
                </a:solidFill>
                <a:latin typeface="Montserrat SemiBold" panose="00000700000000000000" pitchFamily="2" charset="-52"/>
              </a:rPr>
              <a:t>мы — разные, нам нравится разная еда. Предпочтения в еде зависят от возраста, состояния здоровья, загруженности в учёбе, занятий спортом. Здоровое питание поможет правильно расти и развиваться, быть бодрыми, активными и жизнерадостными.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00" y="1418692"/>
            <a:ext cx="4800600" cy="4257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-159488" y="47347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П</a:t>
            </a:r>
            <a:r>
              <a:rPr lang="ru-RU" sz="28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равильное </a:t>
            </a:r>
            <a:r>
              <a:rPr lang="ru-RU" sz="28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питание — залог </a:t>
            </a:r>
            <a:r>
              <a:rPr lang="ru-RU" sz="28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вашего </a:t>
            </a:r>
            <a:r>
              <a:rPr lang="ru-RU" sz="28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здоровья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1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>
            <a:spLocks/>
          </p:cNvSpPr>
          <p:nvPr/>
        </p:nvSpPr>
        <p:spPr>
          <a:xfrm>
            <a:off x="2875943" y="1030903"/>
            <a:ext cx="5555676" cy="510154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-5797"/>
            <a:ext cx="12192000" cy="11964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-159488" y="47347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П</a:t>
            </a:r>
            <a:r>
              <a:rPr lang="ru-RU" sz="28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равильное </a:t>
            </a:r>
            <a:r>
              <a:rPr lang="ru-RU" sz="28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питание — залог </a:t>
            </a:r>
            <a:r>
              <a:rPr lang="ru-RU" sz="28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вашего </a:t>
            </a:r>
            <a:r>
              <a:rPr lang="ru-RU" sz="28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здоровья</a:t>
            </a:r>
          </a:p>
        </p:txBody>
      </p:sp>
      <p:sp>
        <p:nvSpPr>
          <p:cNvPr id="62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 smtClean="0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9331" y="1417442"/>
            <a:ext cx="10954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Рассмотрим правильный режим питания</a:t>
            </a:r>
            <a:endParaRPr lang="ru-RU" sz="2800" b="1" dirty="0">
              <a:solidFill>
                <a:srgbClr val="0070C0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 ExtraBold" panose="00000900000000000000" pitchFamily="2" charset="-52"/>
              <a:cs typeface="DIN Pro Black" panose="020B0A04020101010102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8161" y="5743888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-5797"/>
            <a:ext cx="12192000" cy="11964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-159488" y="473479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П</a:t>
            </a:r>
            <a:r>
              <a:rPr lang="ru-RU" sz="28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равильное </a:t>
            </a:r>
            <a:r>
              <a:rPr lang="ru-RU" sz="28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питание — залог </a:t>
            </a:r>
            <a:r>
              <a:rPr lang="ru-RU" sz="28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вашего </a:t>
            </a:r>
            <a:r>
              <a:rPr lang="ru-RU" sz="2800" b="1" dirty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здоровья</a:t>
            </a:r>
          </a:p>
        </p:txBody>
      </p:sp>
      <p:sp>
        <p:nvSpPr>
          <p:cNvPr id="62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 smtClean="0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887" y="1249158"/>
            <a:ext cx="9420225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0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-5797"/>
            <a:ext cx="12192000" cy="1552592"/>
          </a:xfrm>
          <a:prstGeom prst="rect">
            <a:avLst/>
          </a:prstGeom>
          <a:solidFill>
            <a:srgbClr val="C3BC33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417715"/>
            <a:ext cx="10994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tserrat ExtraBold" panose="00000900000000000000" pitchFamily="2" charset="-52"/>
                <a:cs typeface="DIN Pro Black" panose="020B0A04020101010102" pitchFamily="34" charset="0"/>
              </a:rPr>
              <a:t>Кулинарное путешествие по России</a:t>
            </a:r>
            <a:endParaRPr lang="ru-RU" sz="3600" b="1" dirty="0">
              <a:solidFill>
                <a:schemeClr val="bg1"/>
              </a:solidFill>
              <a:latin typeface="Montserrat Light" panose="00000400000000000000" pitchFamily="2" charset="-52"/>
              <a:cs typeface="DIN Pro Black" panose="020B0A04020101010102" pitchFamily="34" charset="0"/>
            </a:endParaRPr>
          </a:p>
        </p:txBody>
      </p:sp>
      <p:sp>
        <p:nvSpPr>
          <p:cNvPr id="10" name="Прямоугольник: скругленные противолежащие углы 16">
            <a:extLst>
              <a:ext uri="{FF2B5EF4-FFF2-40B4-BE49-F238E27FC236}">
                <a16:creationId xmlns:a16="http://schemas.microsoft.com/office/drawing/2014/main" id="{1EC67041-CD14-4F33-B6EE-E9467C3E6451}"/>
              </a:ext>
            </a:extLst>
          </p:cNvPr>
          <p:cNvSpPr/>
          <p:nvPr/>
        </p:nvSpPr>
        <p:spPr>
          <a:xfrm>
            <a:off x="931145" y="1591503"/>
            <a:ext cx="10649017" cy="1014546"/>
          </a:xfrm>
          <a:prstGeom prst="round2DiagRect">
            <a:avLst>
              <a:gd name="adj1" fmla="val 0"/>
              <a:gd name="adj2" fmla="val 12403"/>
            </a:avLst>
          </a:prstGeom>
          <a:solidFill>
            <a:schemeClr val="bg1"/>
          </a:solidFill>
          <a:ln>
            <a:noFill/>
          </a:ln>
          <a:effectLst>
            <a:outerShdw blurRad="571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Ребята, сейчас мы с вами отправимся в необычное  кулинарное путешествие.</a:t>
            </a:r>
            <a:endParaRPr lang="ru-RU" sz="2500" b="1" dirty="0">
              <a:solidFill>
                <a:schemeClr val="bg2">
                  <a:lumMod val="50000"/>
                </a:schemeClr>
              </a:solidFill>
              <a:latin typeface="Montserrat Light" panose="00000400000000000000" pitchFamily="2" charset="-52"/>
            </a:endParaRPr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684611" y="1591503"/>
            <a:ext cx="468000" cy="468000"/>
            <a:chOff x="713266" y="1810111"/>
            <a:chExt cx="468000" cy="468000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BBDC1AFB-63D1-4BF7-80E8-D9A608BC4A50}"/>
                </a:ext>
              </a:extLst>
            </p:cNvPr>
            <p:cNvSpPr/>
            <p:nvPr/>
          </p:nvSpPr>
          <p:spPr>
            <a:xfrm>
              <a:off x="713266" y="1810111"/>
              <a:ext cx="468000" cy="46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8D712499-0A67-427A-9FCD-D19A60030276}"/>
                </a:ext>
              </a:extLst>
            </p:cNvPr>
            <p:cNvSpPr/>
            <p:nvPr/>
          </p:nvSpPr>
          <p:spPr>
            <a:xfrm flipH="1">
              <a:off x="751439" y="1848284"/>
              <a:ext cx="391655" cy="391655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D5CF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876294" y="1913863"/>
              <a:ext cx="167013" cy="260495"/>
            </a:xfrm>
            <a:custGeom>
              <a:avLst/>
              <a:gdLst>
                <a:gd name="T0" fmla="*/ 116 w 226"/>
                <a:gd name="T1" fmla="*/ 176 h 353"/>
                <a:gd name="T2" fmla="*/ 24 w 226"/>
                <a:gd name="T3" fmla="*/ 84 h 353"/>
                <a:gd name="T4" fmla="*/ 18 w 226"/>
                <a:gd name="T5" fmla="*/ 19 h 353"/>
                <a:gd name="T6" fmla="*/ 85 w 226"/>
                <a:gd name="T7" fmla="*/ 24 h 353"/>
                <a:gd name="T8" fmla="*/ 202 w 226"/>
                <a:gd name="T9" fmla="*/ 141 h 353"/>
                <a:gd name="T10" fmla="*/ 201 w 226"/>
                <a:gd name="T11" fmla="*/ 212 h 353"/>
                <a:gd name="T12" fmla="*/ 84 w 226"/>
                <a:gd name="T13" fmla="*/ 330 h 353"/>
                <a:gd name="T14" fmla="*/ 19 w 226"/>
                <a:gd name="T15" fmla="*/ 335 h 353"/>
                <a:gd name="T16" fmla="*/ 23 w 226"/>
                <a:gd name="T17" fmla="*/ 270 h 353"/>
                <a:gd name="T18" fmla="*/ 116 w 226"/>
                <a:gd name="T19" fmla="*/ 176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6" h="353">
                  <a:moveTo>
                    <a:pt x="116" y="176"/>
                  </a:moveTo>
                  <a:cubicBezTo>
                    <a:pt x="84" y="145"/>
                    <a:pt x="54" y="115"/>
                    <a:pt x="24" y="84"/>
                  </a:cubicBezTo>
                  <a:cubicBezTo>
                    <a:pt x="3" y="63"/>
                    <a:pt x="0" y="38"/>
                    <a:pt x="18" y="19"/>
                  </a:cubicBezTo>
                  <a:cubicBezTo>
                    <a:pt x="37" y="0"/>
                    <a:pt x="62" y="1"/>
                    <a:pt x="85" y="24"/>
                  </a:cubicBezTo>
                  <a:cubicBezTo>
                    <a:pt x="124" y="63"/>
                    <a:pt x="163" y="102"/>
                    <a:pt x="202" y="141"/>
                  </a:cubicBezTo>
                  <a:cubicBezTo>
                    <a:pt x="226" y="166"/>
                    <a:pt x="226" y="188"/>
                    <a:pt x="201" y="212"/>
                  </a:cubicBezTo>
                  <a:cubicBezTo>
                    <a:pt x="163" y="252"/>
                    <a:pt x="123" y="291"/>
                    <a:pt x="84" y="330"/>
                  </a:cubicBezTo>
                  <a:cubicBezTo>
                    <a:pt x="62" y="351"/>
                    <a:pt x="37" y="353"/>
                    <a:pt x="19" y="335"/>
                  </a:cubicBezTo>
                  <a:cubicBezTo>
                    <a:pt x="1" y="317"/>
                    <a:pt x="2" y="291"/>
                    <a:pt x="23" y="270"/>
                  </a:cubicBezTo>
                  <a:cubicBezTo>
                    <a:pt x="54" y="239"/>
                    <a:pt x="84" y="208"/>
                    <a:pt x="116" y="176"/>
                  </a:cubicBezTo>
                  <a:close/>
                </a:path>
              </a:pathLst>
            </a:custGeom>
            <a:solidFill>
              <a:srgbClr val="C3BC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6" name="Прямоугольник: скругленные противолежащие углы 16">
            <a:extLst>
              <a:ext uri="{FF2B5EF4-FFF2-40B4-BE49-F238E27FC236}">
                <a16:creationId xmlns:a16="http://schemas.microsoft.com/office/drawing/2014/main" id="{1EC67041-CD14-4F33-B6EE-E9467C3E6451}"/>
              </a:ext>
            </a:extLst>
          </p:cNvPr>
          <p:cNvSpPr/>
          <p:nvPr/>
        </p:nvSpPr>
        <p:spPr>
          <a:xfrm>
            <a:off x="931145" y="2798146"/>
            <a:ext cx="6597942" cy="2502415"/>
          </a:xfrm>
          <a:prstGeom prst="round2DiagRect">
            <a:avLst>
              <a:gd name="adj1" fmla="val 0"/>
              <a:gd name="adj2" fmla="val 12403"/>
            </a:avLst>
          </a:prstGeom>
          <a:solidFill>
            <a:schemeClr val="bg1"/>
          </a:solidFill>
          <a:ln>
            <a:noFill/>
          </a:ln>
          <a:effectLst>
            <a:outerShdw blurRad="571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На севере в лесах растёт много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ягод и грибов. 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Одну из них — морошку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—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 Light" panose="00000400000000000000" pitchFamily="2" charset="-52"/>
              </a:rPr>
              <a:t>даже называют царской, так как раньше её специально собирали для царского стола.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995" y="2798146"/>
            <a:ext cx="3863167" cy="27543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4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-5797"/>
            <a:ext cx="12192000" cy="1552592"/>
          </a:xfrm>
          <a:prstGeom prst="rect">
            <a:avLst/>
          </a:prstGeom>
          <a:solidFill>
            <a:srgbClr val="80C8DC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: скругленные противолежащие углы 16">
            <a:extLst>
              <a:ext uri="{FF2B5EF4-FFF2-40B4-BE49-F238E27FC236}">
                <a16:creationId xmlns:a16="http://schemas.microsoft.com/office/drawing/2014/main" id="{1EC67041-CD14-4F33-B6EE-E9467C3E6451}"/>
              </a:ext>
            </a:extLst>
          </p:cNvPr>
          <p:cNvSpPr/>
          <p:nvPr/>
        </p:nvSpPr>
        <p:spPr>
          <a:xfrm>
            <a:off x="813836" y="1768527"/>
            <a:ext cx="10746049" cy="3035420"/>
          </a:xfrm>
          <a:prstGeom prst="round2DiagRect">
            <a:avLst>
              <a:gd name="adj1" fmla="val 0"/>
              <a:gd name="adj2" fmla="val 12403"/>
            </a:avLst>
          </a:prstGeom>
          <a:solidFill>
            <a:schemeClr val="bg1"/>
          </a:solidFill>
          <a:ln>
            <a:noFill/>
          </a:ln>
          <a:effectLst>
            <a:outerShdw blurRad="571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ru-RU" sz="2500" b="1" dirty="0">
                <a:solidFill>
                  <a:srgbClr val="0070C0"/>
                </a:solidFill>
                <a:latin typeface="Montserrat Light" panose="00000400000000000000" pitchFamily="2" charset="-52"/>
              </a:rPr>
              <a:t>Знаете ли вы, что</a:t>
            </a:r>
          </a:p>
          <a:p>
            <a:endParaRPr lang="ru-RU" b="1" dirty="0">
              <a:solidFill>
                <a:srgbClr val="0070C0"/>
              </a:solidFill>
              <a:latin typeface="Montserrat Light" panose="00000400000000000000" pitchFamily="2" charset="-52"/>
            </a:endParaRPr>
          </a:p>
          <a:p>
            <a:endParaRPr lang="ru-RU" b="1" dirty="0" smtClean="0">
              <a:solidFill>
                <a:srgbClr val="0070C0"/>
              </a:solidFill>
              <a:latin typeface="Montserrat Light" panose="00000400000000000000" pitchFamily="2" charset="-52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На </a:t>
            </a:r>
            <a:r>
              <a:rPr lang="ru-RU" b="1" dirty="0">
                <a:solidFill>
                  <a:srgbClr val="0070C0"/>
                </a:solidFill>
                <a:latin typeface="Montserrat Light" panose="00000400000000000000" pitchFamily="2" charset="-52"/>
              </a:rPr>
              <a:t>Чёрном море ловят много разной рыбы — ставриду, кефаль, скумбрию. Из неё можно и уху варить, и жарить, и заливное делать. </a:t>
            </a:r>
            <a:endParaRPr lang="ru-RU" b="1" dirty="0" smtClean="0">
              <a:solidFill>
                <a:srgbClr val="0070C0"/>
              </a:solidFill>
              <a:latin typeface="Montserrat Light" panose="00000400000000000000" pitchFamily="2" charset="-52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Рыбные </a:t>
            </a:r>
            <a:r>
              <a:rPr lang="ru-RU" b="1" dirty="0">
                <a:solidFill>
                  <a:srgbClr val="0070C0"/>
                </a:solidFill>
                <a:latin typeface="Montserrat Light" panose="00000400000000000000" pitchFamily="2" charset="-52"/>
              </a:rPr>
              <a:t>блюда содержат много белка, необходимого нашему организму. </a:t>
            </a:r>
            <a:r>
              <a:rPr lang="ru-RU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Рыбные </a:t>
            </a:r>
            <a:r>
              <a:rPr lang="ru-RU" b="1" dirty="0">
                <a:solidFill>
                  <a:srgbClr val="0070C0"/>
                </a:solidFill>
                <a:latin typeface="Montserrat Light" panose="00000400000000000000" pitchFamily="2" charset="-52"/>
              </a:rPr>
              <a:t>блюда очень хорошо усваиваются. А ещё в них много минеральных веществ, которые делают наши кости и зубы крепкими.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543836" y="1745907"/>
            <a:ext cx="540000" cy="543751"/>
            <a:chOff x="724018" y="1791761"/>
            <a:chExt cx="540000" cy="543751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BBDC1AFB-63D1-4BF7-80E8-D9A608BC4A50}"/>
                </a:ext>
              </a:extLst>
            </p:cNvPr>
            <p:cNvSpPr/>
            <p:nvPr/>
          </p:nvSpPr>
          <p:spPr>
            <a:xfrm>
              <a:off x="724018" y="1795512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8" name="Группа 67"/>
            <p:cNvGrpSpPr/>
            <p:nvPr/>
          </p:nvGrpSpPr>
          <p:grpSpPr>
            <a:xfrm>
              <a:off x="768593" y="1791761"/>
              <a:ext cx="398462" cy="504825"/>
              <a:chOff x="5786438" y="5811838"/>
              <a:chExt cx="398462" cy="504825"/>
            </a:xfrm>
          </p:grpSpPr>
          <p:sp>
            <p:nvSpPr>
              <p:cNvPr id="6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5786438" y="5822950"/>
                <a:ext cx="395287" cy="485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" name="Freeform 5"/>
              <p:cNvSpPr>
                <a:spLocks noEditPoints="1"/>
              </p:cNvSpPr>
              <p:nvPr/>
            </p:nvSpPr>
            <p:spPr bwMode="auto">
              <a:xfrm>
                <a:off x="5791200" y="5811838"/>
                <a:ext cx="223837" cy="122238"/>
              </a:xfrm>
              <a:custGeom>
                <a:avLst/>
                <a:gdLst>
                  <a:gd name="T0" fmla="*/ 58 w 58"/>
                  <a:gd name="T1" fmla="*/ 32 h 32"/>
                  <a:gd name="T2" fmla="*/ 58 w 58"/>
                  <a:gd name="T3" fmla="*/ 32 h 32"/>
                  <a:gd name="T4" fmla="*/ 58 w 58"/>
                  <a:gd name="T5" fmla="*/ 32 h 32"/>
                  <a:gd name="T6" fmla="*/ 58 w 58"/>
                  <a:gd name="T7" fmla="*/ 32 h 32"/>
                  <a:gd name="T8" fmla="*/ 58 w 58"/>
                  <a:gd name="T9" fmla="*/ 32 h 32"/>
                  <a:gd name="T10" fmla="*/ 58 w 58"/>
                  <a:gd name="T11" fmla="*/ 32 h 32"/>
                  <a:gd name="T12" fmla="*/ 58 w 58"/>
                  <a:gd name="T13" fmla="*/ 32 h 32"/>
                  <a:gd name="T14" fmla="*/ 58 w 58"/>
                  <a:gd name="T15" fmla="*/ 31 h 32"/>
                  <a:gd name="T16" fmla="*/ 52 w 58"/>
                  <a:gd name="T17" fmla="*/ 24 h 32"/>
                  <a:gd name="T18" fmla="*/ 42 w 58"/>
                  <a:gd name="T19" fmla="*/ 9 h 32"/>
                  <a:gd name="T20" fmla="*/ 1 w 58"/>
                  <a:gd name="T21" fmla="*/ 13 h 32"/>
                  <a:gd name="T22" fmla="*/ 0 w 58"/>
                  <a:gd name="T23" fmla="*/ 13 h 32"/>
                  <a:gd name="T24" fmla="*/ 0 w 58"/>
                  <a:gd name="T25" fmla="*/ 13 h 32"/>
                  <a:gd name="T26" fmla="*/ 0 w 58"/>
                  <a:gd name="T27" fmla="*/ 14 h 32"/>
                  <a:gd name="T28" fmla="*/ 33 w 58"/>
                  <a:gd name="T29" fmla="*/ 25 h 32"/>
                  <a:gd name="T30" fmla="*/ 52 w 58"/>
                  <a:gd name="T31" fmla="*/ 25 h 32"/>
                  <a:gd name="T32" fmla="*/ 58 w 58"/>
                  <a:gd name="T33" fmla="*/ 31 h 32"/>
                  <a:gd name="T34" fmla="*/ 58 w 58"/>
                  <a:gd name="T35" fmla="*/ 32 h 32"/>
                  <a:gd name="T36" fmla="*/ 58 w 58"/>
                  <a:gd name="T3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8" h="32">
                    <a:moveTo>
                      <a:pt x="58" y="32"/>
                    </a:moveTo>
                    <a:cubicBezTo>
                      <a:pt x="58" y="32"/>
                      <a:pt x="58" y="32"/>
                      <a:pt x="58" y="32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8" y="32"/>
                      <a:pt x="58" y="32"/>
                      <a:pt x="58" y="32"/>
                    </a:cubicBezTo>
                    <a:moveTo>
                      <a:pt x="58" y="32"/>
                    </a:moveTo>
                    <a:cubicBezTo>
                      <a:pt x="58" y="32"/>
                      <a:pt x="58" y="32"/>
                      <a:pt x="58" y="32"/>
                    </a:cubicBezTo>
                    <a:cubicBezTo>
                      <a:pt x="58" y="32"/>
                      <a:pt x="58" y="32"/>
                      <a:pt x="58" y="32"/>
                    </a:cubicBezTo>
                    <a:moveTo>
                      <a:pt x="58" y="31"/>
                    </a:moveTo>
                    <a:cubicBezTo>
                      <a:pt x="58" y="30"/>
                      <a:pt x="56" y="28"/>
                      <a:pt x="52" y="24"/>
                    </a:cubicBezTo>
                    <a:cubicBezTo>
                      <a:pt x="51" y="22"/>
                      <a:pt x="49" y="16"/>
                      <a:pt x="42" y="9"/>
                    </a:cubicBezTo>
                    <a:cubicBezTo>
                      <a:pt x="32" y="0"/>
                      <a:pt x="12" y="3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6"/>
                      <a:pt x="11" y="24"/>
                      <a:pt x="33" y="25"/>
                    </a:cubicBezTo>
                    <a:cubicBezTo>
                      <a:pt x="43" y="26"/>
                      <a:pt x="50" y="25"/>
                      <a:pt x="52" y="25"/>
                    </a:cubicBezTo>
                    <a:cubicBezTo>
                      <a:pt x="56" y="28"/>
                      <a:pt x="58" y="31"/>
                      <a:pt x="58" y="31"/>
                    </a:cubicBezTo>
                    <a:cubicBezTo>
                      <a:pt x="58" y="31"/>
                      <a:pt x="58" y="31"/>
                      <a:pt x="58" y="32"/>
                    </a:cubicBezTo>
                    <a:cubicBezTo>
                      <a:pt x="58" y="32"/>
                      <a:pt x="58" y="31"/>
                      <a:pt x="58" y="31"/>
                    </a:cubicBezTo>
                  </a:path>
                </a:pathLst>
              </a:custGeom>
              <a:solidFill>
                <a:srgbClr val="008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Freeform 6"/>
              <p:cNvSpPr>
                <a:spLocks/>
              </p:cNvSpPr>
              <p:nvPr/>
            </p:nvSpPr>
            <p:spPr bwMode="auto">
              <a:xfrm>
                <a:off x="6011863" y="5888038"/>
                <a:ext cx="26987" cy="73025"/>
              </a:xfrm>
              <a:custGeom>
                <a:avLst/>
                <a:gdLst>
                  <a:gd name="T0" fmla="*/ 1 w 7"/>
                  <a:gd name="T1" fmla="*/ 18 h 19"/>
                  <a:gd name="T2" fmla="*/ 4 w 7"/>
                  <a:gd name="T3" fmla="*/ 2 h 19"/>
                  <a:gd name="T4" fmla="*/ 6 w 7"/>
                  <a:gd name="T5" fmla="*/ 2 h 19"/>
                  <a:gd name="T6" fmla="*/ 2 w 7"/>
                  <a:gd name="T7" fmla="*/ 15 h 19"/>
                  <a:gd name="T8" fmla="*/ 1 w 7"/>
                  <a:gd name="T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9">
                    <a:moveTo>
                      <a:pt x="1" y="18"/>
                    </a:moveTo>
                    <a:cubicBezTo>
                      <a:pt x="0" y="13"/>
                      <a:pt x="3" y="3"/>
                      <a:pt x="4" y="2"/>
                    </a:cubicBezTo>
                    <a:cubicBezTo>
                      <a:pt x="4" y="0"/>
                      <a:pt x="7" y="0"/>
                      <a:pt x="6" y="2"/>
                    </a:cubicBezTo>
                    <a:cubicBezTo>
                      <a:pt x="5" y="4"/>
                      <a:pt x="2" y="10"/>
                      <a:pt x="2" y="15"/>
                    </a:cubicBezTo>
                    <a:cubicBezTo>
                      <a:pt x="1" y="19"/>
                      <a:pt x="1" y="18"/>
                      <a:pt x="1" y="18"/>
                    </a:cubicBezTo>
                  </a:path>
                </a:pathLst>
              </a:custGeom>
              <a:solidFill>
                <a:srgbClr val="0089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Freeform 7"/>
              <p:cNvSpPr>
                <a:spLocks/>
              </p:cNvSpPr>
              <p:nvPr/>
            </p:nvSpPr>
            <p:spPr bwMode="auto">
              <a:xfrm>
                <a:off x="5791200" y="5915025"/>
                <a:ext cx="393700" cy="401638"/>
              </a:xfrm>
              <a:custGeom>
                <a:avLst/>
                <a:gdLst>
                  <a:gd name="T0" fmla="*/ 48 w 102"/>
                  <a:gd name="T1" fmla="*/ 102 h 104"/>
                  <a:gd name="T2" fmla="*/ 99 w 102"/>
                  <a:gd name="T3" fmla="*/ 59 h 104"/>
                  <a:gd name="T4" fmla="*/ 58 w 102"/>
                  <a:gd name="T5" fmla="*/ 10 h 104"/>
                  <a:gd name="T6" fmla="*/ 2 w 102"/>
                  <a:gd name="T7" fmla="*/ 49 h 104"/>
                  <a:gd name="T8" fmla="*/ 28 w 102"/>
                  <a:gd name="T9" fmla="*/ 96 h 104"/>
                  <a:gd name="T10" fmla="*/ 38 w 102"/>
                  <a:gd name="T11" fmla="*/ 99 h 104"/>
                  <a:gd name="T12" fmla="*/ 48 w 102"/>
                  <a:gd name="T13" fmla="*/ 10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04">
                    <a:moveTo>
                      <a:pt x="48" y="102"/>
                    </a:moveTo>
                    <a:cubicBezTo>
                      <a:pt x="74" y="104"/>
                      <a:pt x="96" y="85"/>
                      <a:pt x="99" y="59"/>
                    </a:cubicBezTo>
                    <a:cubicBezTo>
                      <a:pt x="102" y="38"/>
                      <a:pt x="94" y="11"/>
                      <a:pt x="58" y="10"/>
                    </a:cubicBezTo>
                    <a:cubicBezTo>
                      <a:pt x="28" y="0"/>
                      <a:pt x="4" y="19"/>
                      <a:pt x="2" y="49"/>
                    </a:cubicBezTo>
                    <a:cubicBezTo>
                      <a:pt x="0" y="71"/>
                      <a:pt x="12" y="87"/>
                      <a:pt x="28" y="96"/>
                    </a:cubicBezTo>
                    <a:cubicBezTo>
                      <a:pt x="30" y="98"/>
                      <a:pt x="36" y="99"/>
                      <a:pt x="38" y="99"/>
                    </a:cubicBezTo>
                    <a:cubicBezTo>
                      <a:pt x="42" y="100"/>
                      <a:pt x="42" y="102"/>
                      <a:pt x="48" y="10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Freeform 8"/>
              <p:cNvSpPr>
                <a:spLocks/>
              </p:cNvSpPr>
              <p:nvPr/>
            </p:nvSpPr>
            <p:spPr bwMode="auto">
              <a:xfrm>
                <a:off x="5888038" y="5957888"/>
                <a:ext cx="92075" cy="30163"/>
              </a:xfrm>
              <a:custGeom>
                <a:avLst/>
                <a:gdLst>
                  <a:gd name="T0" fmla="*/ 1 w 24"/>
                  <a:gd name="T1" fmla="*/ 7 h 8"/>
                  <a:gd name="T2" fmla="*/ 20 w 24"/>
                  <a:gd name="T3" fmla="*/ 1 h 8"/>
                  <a:gd name="T4" fmla="*/ 18 w 24"/>
                  <a:gd name="T5" fmla="*/ 2 h 8"/>
                  <a:gd name="T6" fmla="*/ 6 w 24"/>
                  <a:gd name="T7" fmla="*/ 5 h 8"/>
                  <a:gd name="T8" fmla="*/ 1 w 24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1" y="7"/>
                    </a:moveTo>
                    <a:cubicBezTo>
                      <a:pt x="4" y="1"/>
                      <a:pt x="12" y="0"/>
                      <a:pt x="20" y="1"/>
                    </a:cubicBezTo>
                    <a:cubicBezTo>
                      <a:pt x="24" y="2"/>
                      <a:pt x="20" y="2"/>
                      <a:pt x="18" y="2"/>
                    </a:cubicBezTo>
                    <a:cubicBezTo>
                      <a:pt x="16" y="2"/>
                      <a:pt x="11" y="3"/>
                      <a:pt x="6" y="5"/>
                    </a:cubicBezTo>
                    <a:cubicBezTo>
                      <a:pt x="3" y="7"/>
                      <a:pt x="0" y="8"/>
                      <a:pt x="1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33" name="Прямоугольник 32"/>
          <p:cNvSpPr/>
          <p:nvPr/>
        </p:nvSpPr>
        <p:spPr>
          <a:xfrm>
            <a:off x="0" y="417715"/>
            <a:ext cx="10994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tserrat ExtraBold" panose="00000900000000000000" pitchFamily="2" charset="-52"/>
                <a:cs typeface="DIN Pro Black" panose="020B0A04020101010102" pitchFamily="34" charset="0"/>
              </a:rPr>
              <a:t>Кулинарное путешествие по России</a:t>
            </a:r>
            <a:endParaRPr lang="ru-RU" sz="3600" b="1" dirty="0">
              <a:solidFill>
                <a:schemeClr val="bg1"/>
              </a:solidFill>
              <a:latin typeface="Montserrat Light" panose="00000400000000000000" pitchFamily="2" charset="-52"/>
              <a:cs typeface="DIN Pro Black" panose="020B0A04020101010102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-5797"/>
            <a:ext cx="12192000" cy="1552592"/>
          </a:xfrm>
          <a:prstGeom prst="rect">
            <a:avLst/>
          </a:prstGeom>
          <a:solidFill>
            <a:srgbClr val="80C8DC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417715"/>
            <a:ext cx="10994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tserrat ExtraBold" panose="00000900000000000000" pitchFamily="2" charset="-52"/>
                <a:cs typeface="DIN Pro Black" panose="020B0A04020101010102" pitchFamily="34" charset="0"/>
              </a:rPr>
              <a:t>Кулинарное путешествие по России</a:t>
            </a:r>
            <a:endParaRPr lang="ru-RU" sz="3600" b="1" dirty="0">
              <a:solidFill>
                <a:schemeClr val="bg1"/>
              </a:solidFill>
              <a:latin typeface="Montserrat Light" panose="00000400000000000000" pitchFamily="2" charset="-52"/>
              <a:cs typeface="DIN Pro Black" panose="020B0A04020101010102" pitchFamily="34" charset="0"/>
            </a:endParaRPr>
          </a:p>
        </p:txBody>
      </p:sp>
      <p:sp>
        <p:nvSpPr>
          <p:cNvPr id="36" name="Прямоугольник: скругленные противолежащие углы 16">
            <a:extLst>
              <a:ext uri="{FF2B5EF4-FFF2-40B4-BE49-F238E27FC236}">
                <a16:creationId xmlns:a16="http://schemas.microsoft.com/office/drawing/2014/main" id="{1EC67041-CD14-4F33-B6EE-E9467C3E6451}"/>
              </a:ext>
            </a:extLst>
          </p:cNvPr>
          <p:cNvSpPr/>
          <p:nvPr/>
        </p:nvSpPr>
        <p:spPr>
          <a:xfrm>
            <a:off x="914400" y="1585009"/>
            <a:ext cx="10181560" cy="1324138"/>
          </a:xfrm>
          <a:prstGeom prst="round2DiagRect">
            <a:avLst>
              <a:gd name="adj1" fmla="val 0"/>
              <a:gd name="adj2" fmla="val 1240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ru-RU" b="1" dirty="0">
                <a:solidFill>
                  <a:srgbClr val="0070C0"/>
                </a:solidFill>
                <a:latin typeface="Montserrat Light" panose="00000400000000000000" pitchFamily="2" charset="-52"/>
              </a:rPr>
              <a:t>Перед вами на </a:t>
            </a:r>
            <a:r>
              <a:rPr lang="ru-RU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клеёнке </a:t>
            </a:r>
            <a:r>
              <a:rPr lang="ru-RU" b="1" dirty="0">
                <a:solidFill>
                  <a:srgbClr val="0070C0"/>
                </a:solidFill>
                <a:latin typeface="Montserrat Light" panose="00000400000000000000" pitchFamily="2" charset="-52"/>
              </a:rPr>
              <a:t>продукты. </a:t>
            </a:r>
            <a:r>
              <a:rPr lang="ru-RU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Необходимо оставить только те продукты, которые понадобятся </a:t>
            </a:r>
            <a:r>
              <a:rPr lang="ru-RU" b="1" dirty="0">
                <a:solidFill>
                  <a:srgbClr val="0070C0"/>
                </a:solidFill>
                <a:latin typeface="Montserrat Light" panose="00000400000000000000" pitchFamily="2" charset="-52"/>
              </a:rPr>
              <a:t>для приготовления ухи, и </a:t>
            </a:r>
            <a:r>
              <a:rPr lang="ru-RU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зачеркнуть ненужные.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Montserrat Light" panose="00000400000000000000" pitchFamily="2" charset="-52"/>
              </a:rPr>
              <a:t>Самый быстрый, кто правильно выполнит задание, будет </a:t>
            </a:r>
            <a:r>
              <a:rPr lang="ru-RU" b="1" dirty="0">
                <a:solidFill>
                  <a:srgbClr val="0070C0"/>
                </a:solidFill>
                <a:latin typeface="Montserrat Light" panose="00000400000000000000" pitchFamily="2" charset="-52"/>
              </a:rPr>
              <a:t>победителем.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070" y="2729827"/>
            <a:ext cx="5989890" cy="37424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56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32821</TotalTime>
  <Words>1047</Words>
  <Application>Microsoft Office PowerPoint</Application>
  <PresentationFormat>Широкоэкранный</PresentationFormat>
  <Paragraphs>101</Paragraphs>
  <Slides>15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DIN Pro Black</vt:lpstr>
      <vt:lpstr>Montserrat Light</vt:lpstr>
      <vt:lpstr>Calibri</vt:lpstr>
      <vt:lpstr>Montserrat SemiBold</vt:lpstr>
      <vt:lpstr>Calibri Light</vt:lpstr>
      <vt:lpstr>Montserrat ExtraBold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Белякова</dc:creator>
  <cp:lastModifiedBy>Завалишина Дарья Алексеевна</cp:lastModifiedBy>
  <cp:revision>417</cp:revision>
  <cp:lastPrinted>2023-11-08T11:28:42Z</cp:lastPrinted>
  <dcterms:modified xsi:type="dcterms:W3CDTF">2026-02-17T10:28:28Z</dcterms:modified>
</cp:coreProperties>
</file>