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17"/>
  </p:notesMasterIdLst>
  <p:handoutMasterIdLst>
    <p:handoutMasterId r:id="rId18"/>
  </p:handoutMasterIdLst>
  <p:sldIdLst>
    <p:sldId id="256" r:id="rId2"/>
    <p:sldId id="257" r:id="rId3"/>
    <p:sldId id="383" r:id="rId4"/>
    <p:sldId id="384" r:id="rId5"/>
    <p:sldId id="385" r:id="rId6"/>
    <p:sldId id="361" r:id="rId7"/>
    <p:sldId id="374" r:id="rId8"/>
    <p:sldId id="386" r:id="rId9"/>
    <p:sldId id="388" r:id="rId10"/>
    <p:sldId id="389" r:id="rId11"/>
    <p:sldId id="390" r:id="rId12"/>
    <p:sldId id="391" r:id="rId13"/>
    <p:sldId id="392" r:id="rId14"/>
    <p:sldId id="376" r:id="rId15"/>
    <p:sldId id="259" r:id="rId16"/>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афронова Ирина Александровна" initials="СИА"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7" autoAdjust="0"/>
    <p:restoredTop sz="76477" autoAdjust="0"/>
  </p:normalViewPr>
  <p:slideViewPr>
    <p:cSldViewPr snapToGrid="0">
      <p:cViewPr varScale="1">
        <p:scale>
          <a:sx n="67" d="100"/>
          <a:sy n="67" d="100"/>
        </p:scale>
        <p:origin x="109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890" y="-8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4T10:26:34.101" idx="1">
    <p:pos x="10" y="10"/>
    <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4T10:26:34.101" idx="1">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14T10:26:34.101" idx="1">
    <p:pos x="10" y="10"/>
    <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2-14T10:26:34.101" idx="2">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0"/>
            <a:ext cx="2949575" cy="498475"/>
          </a:xfrm>
          <a:prstGeom prst="rect">
            <a:avLst/>
          </a:prstGeom>
        </p:spPr>
        <p:txBody>
          <a:bodyPr vert="horz" lIns="91440" tIns="45720" rIns="91440" bIns="45720" rtlCol="0"/>
          <a:lstStyle>
            <a:lvl1pPr algn="r">
              <a:defRPr sz="1200"/>
            </a:lvl1pPr>
          </a:lstStyle>
          <a:p>
            <a:fld id="{E2A27E2C-F848-4310-B175-E7CC34425244}" type="datetimeFigureOut">
              <a:rPr lang="ru-RU" smtClean="0"/>
              <a:t>17.02.2026</a:t>
            </a:fld>
            <a:endParaRPr lang="ru-RU"/>
          </a:p>
        </p:txBody>
      </p:sp>
      <p:sp>
        <p:nvSpPr>
          <p:cNvPr id="4" name="Нижний колонтитул 3"/>
          <p:cNvSpPr>
            <a:spLocks noGrp="1"/>
          </p:cNvSpPr>
          <p:nvPr>
            <p:ph type="ftr" sz="quarter" idx="2"/>
          </p:nvPr>
        </p:nvSpPr>
        <p:spPr>
          <a:xfrm>
            <a:off x="1" y="9445625"/>
            <a:ext cx="2949575"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5625"/>
            <a:ext cx="2949575" cy="498475"/>
          </a:xfrm>
          <a:prstGeom prst="rect">
            <a:avLst/>
          </a:prstGeom>
        </p:spPr>
        <p:txBody>
          <a:bodyPr vert="horz" lIns="91440" tIns="45720" rIns="91440" bIns="45720" rtlCol="0" anchor="b"/>
          <a:lstStyle>
            <a:lvl1pPr algn="r">
              <a:defRPr sz="1200"/>
            </a:lvl1pPr>
          </a:lstStyle>
          <a:p>
            <a:fld id="{8742808B-D14E-403C-BB33-ED5C75FD2A32}" type="slidenum">
              <a:rPr lang="ru-RU" smtClean="0"/>
              <a:t>‹#›</a:t>
            </a:fld>
            <a:endParaRPr lang="ru-RU"/>
          </a:p>
        </p:txBody>
      </p:sp>
    </p:spTree>
    <p:extLst>
      <p:ext uri="{BB962C8B-B14F-4D97-AF65-F5344CB8AC3E}">
        <p14:creationId xmlns:p14="http://schemas.microsoft.com/office/powerpoint/2010/main" val="184996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939" y="1"/>
            <a:ext cx="2949099" cy="498933"/>
          </a:xfrm>
          <a:prstGeom prst="rect">
            <a:avLst/>
          </a:prstGeom>
        </p:spPr>
        <p:txBody>
          <a:bodyPr vert="horz" lIns="91440" tIns="45720" rIns="91440" bIns="45720" rtlCol="0"/>
          <a:lstStyle>
            <a:lvl1pPr algn="r">
              <a:defRPr sz="1200"/>
            </a:lvl1pPr>
          </a:lstStyle>
          <a:p>
            <a:fld id="{BA4D1B3C-A49E-4384-A263-73CA1D98719E}" type="datetimeFigureOut">
              <a:rPr lang="ru-RU" smtClean="0"/>
              <a:t>17.02.2026</a:t>
            </a:fld>
            <a:endParaRPr lang="ru-RU"/>
          </a:p>
        </p:txBody>
      </p:sp>
      <p:sp>
        <p:nvSpPr>
          <p:cNvPr id="4" name="Образ слайда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B95F80E-B560-49EA-9206-AA14273EF368}" type="slidenum">
              <a:rPr lang="ru-RU" smtClean="0"/>
              <a:t>‹#›</a:t>
            </a:fld>
            <a:endParaRPr lang="ru-RU"/>
          </a:p>
        </p:txBody>
      </p:sp>
    </p:spTree>
    <p:extLst>
      <p:ext uri="{BB962C8B-B14F-4D97-AF65-F5344CB8AC3E}">
        <p14:creationId xmlns:p14="http://schemas.microsoft.com/office/powerpoint/2010/main" val="210602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ВЕДУЩИЙ: Здравствуйте, ребята! Сегодня мы с вами примем участие в акции «Здоровый образ жизни </a:t>
            </a:r>
            <a:r>
              <a:rPr lang="ru-RU" sz="1200" b="0" dirty="0" smtClean="0">
                <a:solidFill>
                  <a:srgbClr val="0070C0"/>
                </a:solidFill>
              </a:rPr>
              <a:t>—</a:t>
            </a:r>
            <a:r>
              <a:rPr lang="ru-RU" sz="1200" kern="1200" dirty="0" smtClean="0">
                <a:solidFill>
                  <a:schemeClr val="tx1"/>
                </a:solidFill>
                <a:effectLst/>
                <a:latin typeface="+mn-lt"/>
                <a:ea typeface="+mn-ea"/>
                <a:cs typeface="+mn-cs"/>
              </a:rPr>
              <a:t> основа национальных целей развития»,</a:t>
            </a:r>
            <a:r>
              <a:rPr lang="ru-RU" sz="1200" kern="1200" baseline="0" dirty="0" smtClean="0">
                <a:solidFill>
                  <a:schemeClr val="tx1"/>
                </a:solidFill>
                <a:effectLst/>
                <a:latin typeface="+mn-lt"/>
                <a:ea typeface="+mn-ea"/>
                <a:cs typeface="+mn-cs"/>
              </a:rPr>
              <a:t> обсудим </a:t>
            </a:r>
            <a:r>
              <a:rPr lang="ru-RU" sz="1200" kern="1200" dirty="0" smtClean="0">
                <a:solidFill>
                  <a:schemeClr val="tx1"/>
                </a:solidFill>
                <a:effectLst/>
                <a:latin typeface="+mn-lt"/>
                <a:ea typeface="+mn-ea"/>
                <a:cs typeface="+mn-cs"/>
              </a:rPr>
              <a:t>тему «Ценности и традиции моей семьи» и поговорим о маме как о ценности. Для работы вам необходимо разделиться на шесть команд и занять места вокруг приготовленных столов.</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a:t>
            </a:fld>
            <a:endParaRPr lang="ru-RU"/>
          </a:p>
        </p:txBody>
      </p:sp>
    </p:spTree>
    <p:extLst>
      <p:ext uri="{BB962C8B-B14F-4D97-AF65-F5344CB8AC3E}">
        <p14:creationId xmlns:p14="http://schemas.microsoft.com/office/powerpoint/2010/main" val="342402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10</a:t>
            </a:fld>
            <a:endParaRPr lang="ru-RU"/>
          </a:p>
        </p:txBody>
      </p:sp>
    </p:spTree>
    <p:extLst>
      <p:ext uri="{BB962C8B-B14F-4D97-AF65-F5344CB8AC3E}">
        <p14:creationId xmlns:p14="http://schemas.microsoft.com/office/powerpoint/2010/main" val="406292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11</a:t>
            </a:fld>
            <a:endParaRPr lang="ru-RU"/>
          </a:p>
        </p:txBody>
      </p:sp>
    </p:spTree>
    <p:extLst>
      <p:ext uri="{BB962C8B-B14F-4D97-AF65-F5344CB8AC3E}">
        <p14:creationId xmlns:p14="http://schemas.microsoft.com/office/powerpoint/2010/main" val="252329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12</a:t>
            </a:fld>
            <a:endParaRPr lang="ru-RU"/>
          </a:p>
        </p:txBody>
      </p:sp>
    </p:spTree>
    <p:extLst>
      <p:ext uri="{BB962C8B-B14F-4D97-AF65-F5344CB8AC3E}">
        <p14:creationId xmlns:p14="http://schemas.microsoft.com/office/powerpoint/2010/main" val="280272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13</a:t>
            </a:fld>
            <a:endParaRPr lang="ru-RU"/>
          </a:p>
        </p:txBody>
      </p:sp>
    </p:spTree>
    <p:extLst>
      <p:ext uri="{BB962C8B-B14F-4D97-AF65-F5344CB8AC3E}">
        <p14:creationId xmlns:p14="http://schemas.microsoft.com/office/powerpoint/2010/main" val="29595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ВЕДУЩИЙ. Благодарю за предложенные варианты того, как мы можем выразить уважение и любовь к маме с помощью поступков и слов.  Какие варианты из предложенных, с вашей точки зрения, являются самыми важными? Почему? </a:t>
            </a:r>
          </a:p>
          <a:p>
            <a:r>
              <a:rPr lang="ru-RU" sz="1200" kern="1200" dirty="0" smtClean="0">
                <a:solidFill>
                  <a:schemeClr val="tx1"/>
                </a:solidFill>
                <a:effectLst/>
                <a:latin typeface="+mn-lt"/>
                <a:ea typeface="+mn-ea"/>
                <a:cs typeface="+mn-cs"/>
              </a:rPr>
              <a:t>ОТВЕТЫ ОБУЧАЮЩИХСЯ. </a:t>
            </a:r>
          </a:p>
          <a:p>
            <a:r>
              <a:rPr lang="ru-RU" sz="1200" kern="1200" dirty="0" smtClean="0">
                <a:solidFill>
                  <a:schemeClr val="tx1"/>
                </a:solidFill>
                <a:effectLst/>
                <a:latin typeface="+mn-lt"/>
                <a:ea typeface="+mn-ea"/>
                <a:cs typeface="+mn-cs"/>
              </a:rPr>
              <a:t>ВЕДУЩИЙ. Хорошие ответы у вас, ребята. Вы уловили главное: нужно быть внимательным к маме, помогать ей, не забывать её обнимать и говорить ей приятные слова. В последнем мы сейчас с вами и потренируемся. Мы проведём небольшое соревнование между группами: кто составит о маме самый длинный рассказ, в котором каждая фраза начинается словами «Моя мама </a:t>
            </a:r>
            <a:r>
              <a:rPr lang="ru-RU" sz="1200" b="0" dirty="0" smtClean="0">
                <a:solidFill>
                  <a:srgbClr val="0070C0"/>
                </a:solidFill>
              </a:rPr>
              <a:t>—</a:t>
            </a:r>
            <a:r>
              <a:rPr lang="ru-RU" sz="1200" kern="1200" dirty="0" smtClean="0">
                <a:solidFill>
                  <a:schemeClr val="tx1"/>
                </a:solidFill>
                <a:effectLst/>
                <a:latin typeface="+mn-lt"/>
                <a:ea typeface="+mn-ea"/>
                <a:cs typeface="+mn-cs"/>
              </a:rPr>
              <a:t> самая…».</a:t>
            </a:r>
          </a:p>
          <a:p>
            <a:r>
              <a:rPr lang="ru-RU" sz="1200" kern="1200" dirty="0" smtClean="0">
                <a:solidFill>
                  <a:schemeClr val="tx1"/>
                </a:solidFill>
                <a:effectLst/>
                <a:latin typeface="+mn-lt"/>
                <a:ea typeface="+mn-ea"/>
                <a:cs typeface="+mn-cs"/>
              </a:rPr>
              <a:t>РАБОТА В ГРУППАХ, ПРЕДСТАВЛЕНИЕ РЕЗУЛЬТАТОВ</a:t>
            </a:r>
          </a:p>
          <a:p>
            <a:r>
              <a:rPr lang="ru-RU" sz="1200" kern="1200" dirty="0" smtClean="0">
                <a:solidFill>
                  <a:schemeClr val="tx1"/>
                </a:solidFill>
                <a:effectLst/>
                <a:latin typeface="+mn-lt"/>
                <a:ea typeface="+mn-ea"/>
                <a:cs typeface="+mn-cs"/>
              </a:rPr>
              <a:t>ВЕДУЩИЙ. Ребята, вы </a:t>
            </a:r>
            <a:r>
              <a:rPr lang="ru-RU" sz="1200" b="0" dirty="0" smtClean="0">
                <a:solidFill>
                  <a:srgbClr val="0070C0"/>
                </a:solidFill>
              </a:rPr>
              <a:t>—</a:t>
            </a:r>
            <a:r>
              <a:rPr lang="ru-RU" sz="1200" kern="1200" dirty="0" smtClean="0">
                <a:solidFill>
                  <a:schemeClr val="tx1"/>
                </a:solidFill>
                <a:effectLst/>
                <a:latin typeface="+mn-lt"/>
                <a:ea typeface="+mn-ea"/>
                <a:cs typeface="+mn-cs"/>
              </a:rPr>
              <a:t> самые счастливые люди на земле, потому что у всех вас прекрасные мамы!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14</a:t>
            </a:fld>
            <a:endParaRPr lang="ru-RU"/>
          </a:p>
        </p:txBody>
      </p:sp>
    </p:spTree>
    <p:extLst>
      <p:ext uri="{BB962C8B-B14F-4D97-AF65-F5344CB8AC3E}">
        <p14:creationId xmlns:p14="http://schemas.microsoft.com/office/powerpoint/2010/main" val="30865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Благодарю всех за проделанную работу и за интересное обсуждение.</a:t>
            </a:r>
          </a:p>
          <a:p>
            <a:r>
              <a:rPr lang="ru-RU" sz="1200" kern="1200" dirty="0" smtClean="0">
                <a:solidFill>
                  <a:schemeClr val="tx1"/>
                </a:solidFill>
                <a:effectLst/>
                <a:latin typeface="+mn-lt"/>
                <a:ea typeface="+mn-ea"/>
                <a:cs typeface="+mn-cs"/>
              </a:rPr>
              <a:t>В качестве домашнего задания вам предлагается подумать и ответить на вопрос: какими ещё способами можно признаться в любви маме? И когда вы придумаете способ, осуществить это на деле!</a:t>
            </a:r>
          </a:p>
          <a:p>
            <a:r>
              <a:rPr lang="ru-RU" sz="1200" kern="1200" dirty="0" smtClean="0">
                <a:solidFill>
                  <a:schemeClr val="tx1"/>
                </a:solidFill>
                <a:effectLst/>
                <a:latin typeface="+mn-lt"/>
                <a:ea typeface="+mn-ea"/>
                <a:cs typeface="+mn-cs"/>
              </a:rPr>
              <a:t>Желаю нам всем любить свою маму, потому что это является условием, при котором можно жить </a:t>
            </a:r>
            <a:r>
              <a:rPr lang="ru-RU" sz="1200" kern="1200" dirty="0" err="1" smtClean="0">
                <a:solidFill>
                  <a:schemeClr val="tx1"/>
                </a:solidFill>
                <a:effectLst/>
                <a:latin typeface="+mn-lt"/>
                <a:ea typeface="+mn-ea"/>
                <a:cs typeface="+mn-cs"/>
              </a:rPr>
              <a:t>здорОвым</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здОрово</a:t>
            </a:r>
            <a:r>
              <a:rPr lang="ru-RU" sz="1200" kern="1200" dirty="0" smtClean="0">
                <a:solidFill>
                  <a:schemeClr val="tx1"/>
                </a:solidFill>
                <a:effectLst/>
                <a:latin typeface="+mn-lt"/>
                <a:ea typeface="+mn-ea"/>
                <a:cs typeface="+mn-cs"/>
              </a:rPr>
              <a:t>!</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8B95F80E-B560-49EA-9206-AA14273EF368}" type="slidenum">
              <a:rPr lang="ru-RU" smtClean="0"/>
              <a:t>15</a:t>
            </a:fld>
            <a:endParaRPr lang="ru-RU"/>
          </a:p>
        </p:txBody>
      </p:sp>
    </p:spTree>
    <p:extLst>
      <p:ext uri="{BB962C8B-B14F-4D97-AF65-F5344CB8AC3E}">
        <p14:creationId xmlns:p14="http://schemas.microsoft.com/office/powerpoint/2010/main" val="340417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ru-RU" sz="1200" kern="1200" dirty="0" smtClean="0">
              <a:solidFill>
                <a:schemeClr val="tx1"/>
              </a:solidFill>
              <a:effectLst/>
              <a:latin typeface="+mn-lt"/>
              <a:ea typeface="+mn-ea"/>
              <a:cs typeface="+mn-cs"/>
            </a:endParaRPr>
          </a:p>
          <a:p>
            <a:pPr>
              <a:lnSpc>
                <a:spcPct val="115000"/>
              </a:lnSpc>
              <a:spcAft>
                <a:spcPts val="1000"/>
              </a:spcAft>
            </a:pPr>
            <a:r>
              <a:rPr lang="ru-RU" sz="1200" dirty="0" smtClean="0">
                <a:effectLst/>
                <a:latin typeface="+mn-lt"/>
                <a:ea typeface="Calibri"/>
                <a:cs typeface="Times New Roman"/>
              </a:rPr>
              <a:t>ВЕДУЩИЙ. Скажите, ребята, какой человек является для вас в жизни самым любимым и самым ценным, то есть значимым.</a:t>
            </a:r>
          </a:p>
          <a:p>
            <a:pPr>
              <a:lnSpc>
                <a:spcPct val="115000"/>
              </a:lnSpc>
              <a:spcAft>
                <a:spcPts val="1000"/>
              </a:spcAft>
            </a:pPr>
            <a:r>
              <a:rPr lang="ru-RU" sz="1200" dirty="0" smtClean="0">
                <a:effectLst/>
                <a:latin typeface="+mn-lt"/>
                <a:ea typeface="Calibri"/>
                <a:cs typeface="Times New Roman"/>
              </a:rPr>
              <a:t>ОТВЕТЫ ОБУЧАЮЩИХСЯ.</a:t>
            </a:r>
          </a:p>
          <a:p>
            <a:pPr>
              <a:lnSpc>
                <a:spcPct val="115000"/>
              </a:lnSpc>
              <a:spcAft>
                <a:spcPts val="1000"/>
              </a:spcAft>
            </a:pPr>
            <a:r>
              <a:rPr lang="ru-RU" sz="1200" dirty="0" smtClean="0">
                <a:effectLst/>
                <a:latin typeface="+mn-lt"/>
                <a:ea typeface="Calibri"/>
                <a:cs typeface="Times New Roman"/>
              </a:rPr>
              <a:t>ВЕДУЩИЙ. Ребята, все вы ответили единодушно. Да, это мама. И все люди, живущие на земле, </a:t>
            </a:r>
            <a:r>
              <a:rPr lang="ru-RU" sz="1200" b="0" dirty="0" smtClean="0">
                <a:solidFill>
                  <a:srgbClr val="0070C0"/>
                </a:solidFill>
              </a:rPr>
              <a:t>—</a:t>
            </a:r>
            <a:r>
              <a:rPr lang="ru-RU" sz="1200" kern="1200" dirty="0" smtClean="0">
                <a:solidFill>
                  <a:schemeClr val="tx1"/>
                </a:solidFill>
                <a:effectLst/>
                <a:latin typeface="+mn-lt"/>
                <a:ea typeface="+mn-ea"/>
                <a:cs typeface="+mn-cs"/>
              </a:rPr>
              <a:t> </a:t>
            </a:r>
            <a:r>
              <a:rPr lang="ru-RU" sz="1200" dirty="0" smtClean="0">
                <a:effectLst/>
                <a:latin typeface="+mn-lt"/>
                <a:ea typeface="Calibri"/>
                <a:cs typeface="Times New Roman"/>
              </a:rPr>
              <a:t> сыны, дочери своих мам </a:t>
            </a:r>
            <a:r>
              <a:rPr lang="ru-RU" sz="1200" b="0" dirty="0" smtClean="0">
                <a:solidFill>
                  <a:srgbClr val="0070C0"/>
                </a:solidFill>
              </a:rPr>
              <a:t>—</a:t>
            </a:r>
            <a:r>
              <a:rPr lang="ru-RU" sz="1200" kern="1200" dirty="0" smtClean="0">
                <a:solidFill>
                  <a:schemeClr val="tx1"/>
                </a:solidFill>
                <a:effectLst/>
                <a:latin typeface="+mn-lt"/>
                <a:ea typeface="+mn-ea"/>
                <a:cs typeface="+mn-cs"/>
              </a:rPr>
              <a:t> </a:t>
            </a:r>
            <a:r>
              <a:rPr lang="ru-RU" sz="1200" dirty="0" smtClean="0">
                <a:effectLst/>
                <a:latin typeface="+mn-lt"/>
                <a:ea typeface="Calibri"/>
                <a:cs typeface="Times New Roman"/>
              </a:rPr>
              <a:t> дают такой же ответ. Недаром в конце XX века в самых разных странах мира учредили особый праздник </a:t>
            </a:r>
            <a:r>
              <a:rPr lang="ru-RU" sz="1200" b="0" dirty="0" smtClean="0">
                <a:solidFill>
                  <a:srgbClr val="0070C0"/>
                </a:solidFill>
              </a:rPr>
              <a:t>—</a:t>
            </a:r>
            <a:r>
              <a:rPr lang="ru-RU" sz="1200" kern="1200" dirty="0" smtClean="0">
                <a:solidFill>
                  <a:schemeClr val="tx1"/>
                </a:solidFill>
                <a:effectLst/>
                <a:latin typeface="+mn-lt"/>
                <a:ea typeface="+mn-ea"/>
                <a:cs typeface="+mn-cs"/>
              </a:rPr>
              <a:t> </a:t>
            </a:r>
            <a:r>
              <a:rPr lang="ru-RU" sz="1200" dirty="0" smtClean="0">
                <a:effectLst/>
                <a:latin typeface="+mn-lt"/>
                <a:ea typeface="Calibri"/>
                <a:cs typeface="Times New Roman"/>
              </a:rPr>
              <a:t> День матери. В России, Великобритании, Германии, Турции, Италии, Бельгии, Армении, Японии, Бразилии, Азербайджане, Дании, Гонконге, Индии, Мексике, Франции, Аргентине, Венгрии и многих других странах его отмечают в разное время года. Кто помнит, когда День матери празднуют в нашей стране?</a:t>
            </a:r>
          </a:p>
          <a:p>
            <a:pPr>
              <a:lnSpc>
                <a:spcPct val="115000"/>
              </a:lnSpc>
              <a:spcAft>
                <a:spcPts val="1000"/>
              </a:spcAft>
            </a:pPr>
            <a:r>
              <a:rPr lang="ru-RU" sz="1200" dirty="0" smtClean="0">
                <a:effectLst/>
                <a:latin typeface="+mn-lt"/>
                <a:ea typeface="Calibri"/>
                <a:cs typeface="Times New Roman"/>
              </a:rPr>
              <a:t>ОТВЕТЫ ОБУЧАЮЩИХСЯ.</a:t>
            </a:r>
          </a:p>
          <a:p>
            <a:pPr>
              <a:lnSpc>
                <a:spcPct val="115000"/>
              </a:lnSpc>
              <a:spcAft>
                <a:spcPts val="1000"/>
              </a:spcAft>
            </a:pPr>
            <a:r>
              <a:rPr lang="ru-RU" sz="1200" dirty="0" smtClean="0">
                <a:effectLst/>
                <a:latin typeface="+mn-lt"/>
                <a:ea typeface="Calibri"/>
                <a:cs typeface="Times New Roman"/>
              </a:rPr>
              <a:t>ВЕДУЩИЙ. Правильно, в последнее воскресенье ноября в России с недавнего времени отмечается нежный и трогательный праздник </a:t>
            </a:r>
            <a:r>
              <a:rPr lang="ru-RU" sz="1200" b="0" dirty="0" smtClean="0">
                <a:solidFill>
                  <a:srgbClr val="0070C0"/>
                </a:solidFill>
              </a:rPr>
              <a:t>—</a:t>
            </a:r>
            <a:r>
              <a:rPr lang="ru-RU" sz="1200" kern="1200" dirty="0" smtClean="0">
                <a:solidFill>
                  <a:schemeClr val="tx1"/>
                </a:solidFill>
                <a:effectLst/>
                <a:latin typeface="+mn-lt"/>
                <a:ea typeface="+mn-ea"/>
                <a:cs typeface="+mn-cs"/>
              </a:rPr>
              <a:t> </a:t>
            </a:r>
            <a:r>
              <a:rPr lang="ru-RU" sz="1200" dirty="0" smtClean="0">
                <a:effectLst/>
                <a:latin typeface="+mn-lt"/>
                <a:ea typeface="Calibri"/>
                <a:cs typeface="Times New Roman"/>
              </a:rPr>
              <a:t> День матери. Вы поздравляли своих мам в этот день, старались сделать им приятное?</a:t>
            </a:r>
          </a:p>
          <a:p>
            <a:pPr>
              <a:lnSpc>
                <a:spcPct val="115000"/>
              </a:lnSpc>
              <a:spcAft>
                <a:spcPts val="1000"/>
              </a:spcAft>
            </a:pPr>
            <a:r>
              <a:rPr lang="ru-RU" sz="1200" dirty="0" smtClean="0">
                <a:effectLst/>
                <a:latin typeface="+mn-lt"/>
                <a:ea typeface="Calibri"/>
                <a:cs typeface="Times New Roman"/>
              </a:rPr>
              <a:t>ОТВЕТЫ ОБУЧАЮЩИХСЯ.</a:t>
            </a:r>
          </a:p>
          <a:p>
            <a:pPr>
              <a:lnSpc>
                <a:spcPct val="115000"/>
              </a:lnSpc>
              <a:spcAft>
                <a:spcPts val="1000"/>
              </a:spcAft>
            </a:pPr>
            <a:r>
              <a:rPr lang="ru-RU" sz="1200" dirty="0" smtClean="0">
                <a:effectLst/>
                <a:latin typeface="+mn-lt"/>
                <a:ea typeface="Calibri"/>
                <a:cs typeface="Times New Roman"/>
              </a:rPr>
              <a:t>ВЕДУЩИЙ. Как вы полагаете, ребята, нужно оказывать особое внимание своей маме один раз в год, в День матери? Или сколько раз в течение года?</a:t>
            </a:r>
          </a:p>
          <a:p>
            <a:pPr>
              <a:lnSpc>
                <a:spcPct val="115000"/>
              </a:lnSpc>
              <a:spcAft>
                <a:spcPts val="1000"/>
              </a:spcAft>
            </a:pPr>
            <a:r>
              <a:rPr lang="ru-RU" sz="1200" dirty="0" smtClean="0">
                <a:effectLst/>
                <a:latin typeface="+mn-lt"/>
                <a:ea typeface="Calibri"/>
                <a:cs typeface="Times New Roman"/>
              </a:rPr>
              <a:t>ОТВЕТЫ ОБУЧАЮЩИХСЯ.</a:t>
            </a:r>
          </a:p>
          <a:p>
            <a:pPr>
              <a:lnSpc>
                <a:spcPct val="115000"/>
              </a:lnSpc>
              <a:spcAft>
                <a:spcPts val="1000"/>
              </a:spcAft>
            </a:pPr>
            <a:r>
              <a:rPr lang="ru-RU" sz="1200" dirty="0" smtClean="0">
                <a:effectLst/>
                <a:latin typeface="+mn-lt"/>
                <a:ea typeface="Calibri"/>
                <a:cs typeface="Times New Roman"/>
              </a:rPr>
              <a:t>ВЕДУЩИЙ. Правильно, не однажды в год, а в каждый день года нам следует выражать свою любовь к маме. Сегодня на занятии мы будем размышлять вместе о том, кем является для нас мама, что сделала она для нас и какого почтения заслуживает.</a:t>
            </a:r>
          </a:p>
        </p:txBody>
      </p:sp>
      <p:sp>
        <p:nvSpPr>
          <p:cNvPr id="4" name="Номер слайда 3"/>
          <p:cNvSpPr>
            <a:spLocks noGrp="1"/>
          </p:cNvSpPr>
          <p:nvPr>
            <p:ph type="sldNum" sz="quarter" idx="10"/>
          </p:nvPr>
        </p:nvSpPr>
        <p:spPr/>
        <p:txBody>
          <a:bodyPr/>
          <a:lstStyle/>
          <a:p>
            <a:fld id="{8B95F80E-B560-49EA-9206-AA14273EF368}" type="slidenum">
              <a:rPr lang="ru-RU" smtClean="0"/>
              <a:t>2</a:t>
            </a:fld>
            <a:endParaRPr lang="ru-RU"/>
          </a:p>
        </p:txBody>
      </p:sp>
    </p:spTree>
    <p:extLst>
      <p:ext uri="{BB962C8B-B14F-4D97-AF65-F5344CB8AC3E}">
        <p14:creationId xmlns:p14="http://schemas.microsoft.com/office/powerpoint/2010/main" val="159373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ru-RU" sz="1200" kern="1200" dirty="0" smtClean="0">
              <a:solidFill>
                <a:schemeClr val="tx1"/>
              </a:solidFill>
              <a:effectLst/>
              <a:latin typeface="+mn-lt"/>
              <a:ea typeface="+mn-ea"/>
              <a:cs typeface="+mn-cs"/>
            </a:endParaRPr>
          </a:p>
          <a:p>
            <a:pPr>
              <a:lnSpc>
                <a:spcPct val="115000"/>
              </a:lnSpc>
              <a:spcAft>
                <a:spcPts val="1000"/>
              </a:spcAft>
            </a:pPr>
            <a:r>
              <a:rPr lang="ru-RU" sz="1200" dirty="0" smtClean="0">
                <a:effectLst/>
                <a:latin typeface="+mn-lt"/>
                <a:ea typeface="Calibri"/>
                <a:cs typeface="Times New Roman"/>
              </a:rPr>
              <a:t>Во все времена почти во всех культурах отмечали особое значение матери в семье. Вы слышали такие слова: «Мама – хранительница домашнего очага». Что они означают?</a:t>
            </a:r>
          </a:p>
          <a:p>
            <a:pPr>
              <a:lnSpc>
                <a:spcPct val="115000"/>
              </a:lnSpc>
              <a:spcAft>
                <a:spcPts val="1000"/>
              </a:spcAft>
            </a:pPr>
            <a:endParaRPr lang="ru-RU" sz="12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3</a:t>
            </a:fld>
            <a:endParaRPr lang="ru-RU"/>
          </a:p>
        </p:txBody>
      </p:sp>
    </p:spTree>
    <p:extLst>
      <p:ext uri="{BB962C8B-B14F-4D97-AF65-F5344CB8AC3E}">
        <p14:creationId xmlns:p14="http://schemas.microsoft.com/office/powerpoint/2010/main" val="36323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ru-RU" sz="1200" kern="1200" dirty="0" smtClean="0">
              <a:solidFill>
                <a:schemeClr val="tx1"/>
              </a:solidFill>
              <a:effectLst/>
              <a:latin typeface="+mn-lt"/>
              <a:ea typeface="+mn-ea"/>
              <a:cs typeface="+mn-cs"/>
            </a:endParaRPr>
          </a:p>
          <a:p>
            <a:pPr>
              <a:lnSpc>
                <a:spcPct val="115000"/>
              </a:lnSpc>
              <a:spcAft>
                <a:spcPts val="1000"/>
              </a:spcAft>
            </a:pPr>
            <a:r>
              <a:rPr lang="ru-RU" sz="1200" dirty="0" smtClean="0">
                <a:effectLst/>
                <a:latin typeface="+mn-lt"/>
                <a:ea typeface="Calibri"/>
                <a:cs typeface="Times New Roman"/>
              </a:rPr>
              <a:t>ВЕДУЩИЙ. Верно, ещё в глубокой древности средоточием каждого дома был очаг. Вам знакомо это слово?  Давайте вместе посмотрим на слайд и прочитаем определение слова «очаг».</a:t>
            </a:r>
          </a:p>
          <a:p>
            <a:pPr>
              <a:lnSpc>
                <a:spcPct val="115000"/>
              </a:lnSpc>
              <a:spcAft>
                <a:spcPts val="1000"/>
              </a:spcAft>
            </a:pPr>
            <a:r>
              <a:rPr lang="ru-RU" sz="1200" dirty="0" smtClean="0">
                <a:effectLst/>
                <a:latin typeface="+mn-lt"/>
                <a:ea typeface="Calibri"/>
                <a:cs typeface="Times New Roman"/>
              </a:rPr>
              <a:t>ВЕДУЩИЙ.  Как вы думаете, почему очаг считался центром дома?</a:t>
            </a:r>
          </a:p>
          <a:p>
            <a:pPr>
              <a:lnSpc>
                <a:spcPct val="115000"/>
              </a:lnSpc>
              <a:spcAft>
                <a:spcPts val="1000"/>
              </a:spcAft>
            </a:pPr>
            <a:r>
              <a:rPr lang="ru-RU" sz="1200" dirty="0" smtClean="0">
                <a:effectLst/>
                <a:latin typeface="+mn-lt"/>
                <a:ea typeface="Calibri"/>
                <a:cs typeface="Times New Roman"/>
              </a:rPr>
              <a:t>ОТВЕТЫ ОБУЧАЮЩИХСЯ. </a:t>
            </a:r>
          </a:p>
          <a:p>
            <a:pPr>
              <a:lnSpc>
                <a:spcPct val="115000"/>
              </a:lnSpc>
              <a:spcAft>
                <a:spcPts val="1000"/>
              </a:spcAft>
            </a:pPr>
            <a:r>
              <a:rPr lang="ru-RU" sz="1200" dirty="0" smtClean="0">
                <a:effectLst/>
                <a:latin typeface="+mn-lt"/>
                <a:ea typeface="Calibri"/>
                <a:cs typeface="Times New Roman"/>
              </a:rPr>
              <a:t>ВЕДУЩИЙ. На огне, разведённом в очаге, приготовляли пищу, при его помощи обогревались в холодные дни – от очага зависела жизнь семьи. Ведь если огонь погаснет, то может прийти беда.  Поэтому за очагом следили, поддерживали в нём огонь. И именно мать семейства выполняла это важное дело, за что её называли хранительницей очага. </a:t>
            </a:r>
          </a:p>
          <a:p>
            <a:pPr>
              <a:lnSpc>
                <a:spcPct val="115000"/>
              </a:lnSpc>
              <a:spcAft>
                <a:spcPts val="1000"/>
              </a:spcAft>
            </a:pPr>
            <a:r>
              <a:rPr lang="ru-RU" sz="1200" dirty="0" smtClean="0">
                <a:effectLst/>
                <a:latin typeface="+mn-lt"/>
                <a:ea typeface="Calibri"/>
                <a:cs typeface="Times New Roman"/>
              </a:rPr>
              <a:t>Позже в русской традиции значение очага в доме стали понимать в переносном смысле. Сейчас очаг символизирует крепкую нерушимую семью, домашний уют и тепло отношений между людьми, свет радости и жизни в семье и доме. Домашний очаг берегут и сохраняют наши мамы. </a:t>
            </a:r>
          </a:p>
          <a:p>
            <a:pPr>
              <a:lnSpc>
                <a:spcPct val="115000"/>
              </a:lnSpc>
              <a:spcAft>
                <a:spcPts val="1000"/>
              </a:spcAft>
            </a:pPr>
            <a:endParaRPr lang="ru-RU" sz="12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4</a:t>
            </a:fld>
            <a:endParaRPr lang="ru-RU"/>
          </a:p>
        </p:txBody>
      </p:sp>
    </p:spTree>
    <p:extLst>
      <p:ext uri="{BB962C8B-B14F-4D97-AF65-F5344CB8AC3E}">
        <p14:creationId xmlns:p14="http://schemas.microsoft.com/office/powerpoint/2010/main" val="212181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ru-RU" sz="1200" kern="1200" dirty="0" smtClean="0">
              <a:solidFill>
                <a:schemeClr val="tx1"/>
              </a:solidFill>
              <a:effectLst/>
              <a:latin typeface="+mn-lt"/>
              <a:ea typeface="+mn-ea"/>
              <a:cs typeface="+mn-cs"/>
            </a:endParaRPr>
          </a:p>
          <a:p>
            <a:pPr>
              <a:lnSpc>
                <a:spcPct val="115000"/>
              </a:lnSpc>
              <a:spcAft>
                <a:spcPts val="1000"/>
              </a:spcAft>
            </a:pPr>
            <a:r>
              <a:rPr lang="ru-RU" sz="1200" dirty="0" smtClean="0">
                <a:effectLst/>
                <a:latin typeface="+mn-lt"/>
                <a:ea typeface="Calibri"/>
                <a:cs typeface="Times New Roman"/>
              </a:rPr>
              <a:t>Подумаем, какими качествами, которые позволяют ей быть хранительницей домашнего очага, обладает мама. Для этого сейчас вам будет предложено поработать в группах. Каждая группа получит листок с русскими пословицами и поговорками про маму. После обсуждения внутри группы вам необходимо будет выбрать те пословицы, в которых обозначены качества мамы </a:t>
            </a:r>
            <a:r>
              <a:rPr lang="ru-RU" sz="1200" b="0" dirty="0" smtClean="0">
                <a:solidFill>
                  <a:srgbClr val="0070C0"/>
                </a:solidFill>
              </a:rPr>
              <a:t>—</a:t>
            </a:r>
            <a:r>
              <a:rPr lang="ru-RU" sz="1200" dirty="0" smtClean="0">
                <a:effectLst/>
                <a:latin typeface="+mn-lt"/>
                <a:ea typeface="Calibri"/>
                <a:cs typeface="Times New Roman"/>
              </a:rPr>
              <a:t> хранительницы домашнего очага.</a:t>
            </a:r>
          </a:p>
          <a:p>
            <a:pPr>
              <a:lnSpc>
                <a:spcPct val="115000"/>
              </a:lnSpc>
              <a:spcAft>
                <a:spcPts val="1000"/>
              </a:spcAft>
            </a:pPr>
            <a:r>
              <a:rPr lang="ru-RU" sz="1200" dirty="0" smtClean="0">
                <a:effectLst/>
                <a:latin typeface="+mn-lt"/>
                <a:ea typeface="Calibri"/>
                <a:cs typeface="Times New Roman"/>
              </a:rPr>
              <a:t>РАБОТА В ГРУППАХ. ПРЕДСТАВЛЕНИЕ РЕЗУЛЬТАТОВ.</a:t>
            </a:r>
          </a:p>
          <a:p>
            <a:pPr>
              <a:lnSpc>
                <a:spcPct val="115000"/>
              </a:lnSpc>
              <a:spcAft>
                <a:spcPts val="1000"/>
              </a:spcAft>
            </a:pPr>
            <a:r>
              <a:rPr lang="ru-RU" sz="1200" dirty="0" smtClean="0">
                <a:effectLst/>
                <a:latin typeface="+mn-lt"/>
                <a:ea typeface="Calibri"/>
                <a:cs typeface="Times New Roman"/>
              </a:rPr>
              <a:t>ВЕДУЩИЙ. Спасибо за работу. Итак, вот о каких качествах наших мам мы узнали из пословиц и поговорок: мамы всегда обогреют, приласкают, пожалеют, они не могут долго носить обиду в сердце на нас, мамы очень переживают за своих деток и отдают им всё лучшее. </a:t>
            </a:r>
          </a:p>
          <a:p>
            <a:pPr>
              <a:lnSpc>
                <a:spcPct val="115000"/>
              </a:lnSpc>
              <a:spcAft>
                <a:spcPts val="1000"/>
              </a:spcAft>
            </a:pPr>
            <a:endParaRPr lang="ru-RU" sz="12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5</a:t>
            </a:fld>
            <a:endParaRPr lang="ru-RU"/>
          </a:p>
        </p:txBody>
      </p:sp>
    </p:spTree>
    <p:extLst>
      <p:ext uri="{BB962C8B-B14F-4D97-AF65-F5344CB8AC3E}">
        <p14:creationId xmlns:p14="http://schemas.microsoft.com/office/powerpoint/2010/main" val="228104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Сейчас вас ждёт следующее задание, которое вы выполните в группе. Обсудите между собой и на ватмане нарисуйте, что для вас значит слово «мама». </a:t>
            </a:r>
          </a:p>
          <a:p>
            <a:r>
              <a:rPr lang="ru-RU" sz="1200" kern="1200" dirty="0" smtClean="0">
                <a:solidFill>
                  <a:schemeClr val="tx1"/>
                </a:solidFill>
                <a:effectLst/>
                <a:latin typeface="+mn-lt"/>
                <a:ea typeface="+mn-ea"/>
                <a:cs typeface="+mn-cs"/>
              </a:rPr>
              <a:t>РАБОТА В ГРУППАХ, ПРЕДСТАВЛЕНИЕ РЕЗУЛЬТАТОВ</a:t>
            </a:r>
          </a:p>
          <a:p>
            <a:r>
              <a:rPr lang="ru-RU" sz="1200" kern="1200" dirty="0" smtClean="0">
                <a:solidFill>
                  <a:schemeClr val="tx1"/>
                </a:solidFill>
                <a:effectLst/>
                <a:latin typeface="+mn-lt"/>
                <a:ea typeface="+mn-ea"/>
                <a:cs typeface="+mn-cs"/>
              </a:rPr>
              <a:t>ВЕДУЩИЙ. Посмотрите, насколько разнообразны ваши работы! Сколько значений слова «мама» вы изобразили: и солнышко, и красивый цветок, и белая голубка (возможны варианты). Всё это показывает, как много значит мама в вашей жизни.</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У многих народов считается, что из родителей большего внимания заслуживает мать, так как она выносила, родила, вскормила ребёнка, вынесла все бессонные ночи. Один кавказский народ, проживающий на территории России, хранит такую историю. Однажды к мудрецу пришёл человек и спросил: «Кому в первую очередь нужно делать добро?» Мудрец ответил: «Матери». «Потом кому?» </a:t>
            </a:r>
            <a:r>
              <a:rPr lang="ru-RU" sz="1200" b="0" dirty="0" smtClean="0">
                <a:solidFill>
                  <a:srgbClr val="0070C0"/>
                </a:solidFill>
              </a:rPr>
              <a:t>—</a:t>
            </a:r>
            <a:r>
              <a:rPr lang="ru-RU" sz="1200" kern="1200" dirty="0" smtClean="0">
                <a:solidFill>
                  <a:schemeClr val="tx1"/>
                </a:solidFill>
                <a:effectLst/>
                <a:latin typeface="+mn-lt"/>
                <a:ea typeface="+mn-ea"/>
                <a:cs typeface="+mn-cs"/>
              </a:rPr>
              <a:t> «Матери». «Потом кому?» </a:t>
            </a:r>
            <a:r>
              <a:rPr lang="ru-RU" sz="1200" b="0" dirty="0" smtClean="0">
                <a:solidFill>
                  <a:srgbClr val="0070C0"/>
                </a:solidFill>
              </a:rPr>
              <a:t>—</a:t>
            </a:r>
            <a:r>
              <a:rPr lang="ru-RU" sz="1200" kern="1200" dirty="0" smtClean="0">
                <a:solidFill>
                  <a:schemeClr val="tx1"/>
                </a:solidFill>
                <a:effectLst/>
                <a:latin typeface="+mn-lt"/>
                <a:ea typeface="+mn-ea"/>
                <a:cs typeface="+mn-cs"/>
              </a:rPr>
              <a:t> «Матери». «Потом кому?» </a:t>
            </a:r>
            <a:r>
              <a:rPr lang="ru-RU" sz="1200" b="0" dirty="0" smtClean="0">
                <a:solidFill>
                  <a:srgbClr val="0070C0"/>
                </a:solidFill>
              </a:rPr>
              <a:t>—</a:t>
            </a:r>
            <a:r>
              <a:rPr lang="ru-RU" sz="1200" kern="1200" dirty="0" smtClean="0">
                <a:solidFill>
                  <a:schemeClr val="tx1"/>
                </a:solidFill>
                <a:effectLst/>
                <a:latin typeface="+mn-lt"/>
                <a:ea typeface="+mn-ea"/>
                <a:cs typeface="+mn-cs"/>
              </a:rPr>
              <a:t> «Отцу, потом близким родственникам...» </a:t>
            </a:r>
            <a:r>
              <a:rPr lang="ru-RU" sz="1200" b="0" dirty="0" smtClean="0">
                <a:solidFill>
                  <a:srgbClr val="0070C0"/>
                </a:solidFill>
              </a:rPr>
              <a:t>—</a:t>
            </a:r>
            <a:r>
              <a:rPr lang="ru-RU" sz="1200" kern="1200" dirty="0" smtClean="0">
                <a:solidFill>
                  <a:schemeClr val="tx1"/>
                </a:solidFill>
                <a:effectLst/>
                <a:latin typeface="+mn-lt"/>
                <a:ea typeface="+mn-ea"/>
                <a:cs typeface="+mn-cs"/>
              </a:rPr>
              <a:t> был ответ. </a:t>
            </a:r>
          </a:p>
          <a:p>
            <a:r>
              <a:rPr lang="ru-RU" sz="1200" kern="1200" dirty="0" smtClean="0">
                <a:solidFill>
                  <a:schemeClr val="tx1"/>
                </a:solidFill>
                <a:effectLst/>
                <a:latin typeface="+mn-lt"/>
                <a:ea typeface="+mn-ea"/>
                <a:cs typeface="+mn-cs"/>
              </a:rPr>
              <a:t>Вот поэтому этот народ до сих пор бережно хранит следующие правила этикета: детям в присутствии матери считается неприличным ссориться и браниться </a:t>
            </a:r>
            <a:r>
              <a:rPr lang="ru-RU" sz="1200" b="0" dirty="0" smtClean="0">
                <a:solidFill>
                  <a:srgbClr val="0070C0"/>
                </a:solidFill>
              </a:rPr>
              <a:t>—</a:t>
            </a:r>
            <a:r>
              <a:rPr lang="ru-RU" sz="1200" kern="1200" dirty="0" smtClean="0">
                <a:solidFill>
                  <a:schemeClr val="tx1"/>
                </a:solidFill>
                <a:effectLst/>
                <a:latin typeface="+mn-lt"/>
                <a:ea typeface="+mn-ea"/>
                <a:cs typeface="+mn-cs"/>
              </a:rPr>
              <a:t> ведь полагается щадить её чувства; завидев свою мать, дети, даже сами находящиеся в возрасте, встают. А в древности большим позором считалось обнажить в присутствии матери оружие или же, наоборот, не вложить его тотчас в ножны при её появлении. </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6</a:t>
            </a:fld>
            <a:endParaRPr lang="ru-RU"/>
          </a:p>
        </p:txBody>
      </p:sp>
    </p:spTree>
    <p:extLst>
      <p:ext uri="{BB962C8B-B14F-4D97-AF65-F5344CB8AC3E}">
        <p14:creationId xmlns:p14="http://schemas.microsoft.com/office/powerpoint/2010/main" val="159373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Давайте и мы подумаем, каким образом мы, живя в XXI веке, можем внешне выразить особое уважение и любовь к маме в разных житейских ситуациях. Каждая группа вытянет листок с обозначением одной из ситуаций. После недолгого обсуждения вам необходимо будет ответить на следующий вопрос и подготовиться к выступлению участников группы: какими действиями в этой ситуации я могу проявить уважение и любовь к своей маме?</a:t>
            </a:r>
          </a:p>
          <a:p>
            <a:r>
              <a:rPr lang="ru-RU" sz="1200" kern="1200" dirty="0" smtClean="0">
                <a:solidFill>
                  <a:schemeClr val="tx1"/>
                </a:solidFill>
                <a:effectLst/>
                <a:latin typeface="+mn-lt"/>
                <a:ea typeface="+mn-ea"/>
                <a:cs typeface="+mn-cs"/>
              </a:rPr>
              <a:t>Для обсуждения в группах предлагаются следующие темы:</a:t>
            </a:r>
          </a:p>
          <a:p>
            <a:r>
              <a:rPr lang="ru-RU" sz="1200" kern="1200" dirty="0" smtClean="0">
                <a:solidFill>
                  <a:schemeClr val="tx1"/>
                </a:solidFill>
                <a:effectLst/>
                <a:latin typeface="+mn-lt"/>
                <a:ea typeface="+mn-ea"/>
                <a:cs typeface="+mn-cs"/>
              </a:rPr>
              <a:t>1) Совместная семейная трапеза.</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7</a:t>
            </a:fld>
            <a:endParaRPr lang="ru-RU"/>
          </a:p>
        </p:txBody>
      </p:sp>
    </p:spTree>
    <p:extLst>
      <p:ext uri="{BB962C8B-B14F-4D97-AF65-F5344CB8AC3E}">
        <p14:creationId xmlns:p14="http://schemas.microsoft.com/office/powerpoint/2010/main" val="271134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8</a:t>
            </a:fld>
            <a:endParaRPr lang="ru-RU"/>
          </a:p>
        </p:txBody>
      </p:sp>
    </p:spTree>
    <p:extLst>
      <p:ext uri="{BB962C8B-B14F-4D97-AF65-F5344CB8AC3E}">
        <p14:creationId xmlns:p14="http://schemas.microsoft.com/office/powerpoint/2010/main" val="48480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8B95F80E-B560-49EA-9206-AA14273EF368}" type="slidenum">
              <a:rPr lang="ru-RU" smtClean="0"/>
              <a:t>9</a:t>
            </a:fld>
            <a:endParaRPr lang="ru-RU"/>
          </a:p>
        </p:txBody>
      </p:sp>
    </p:spTree>
    <p:extLst>
      <p:ext uri="{BB962C8B-B14F-4D97-AF65-F5344CB8AC3E}">
        <p14:creationId xmlns:p14="http://schemas.microsoft.com/office/powerpoint/2010/main" val="379433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E50B6BB3-98B8-47B8-9B9C-0749C02CD4B3}" type="datetimeFigureOut">
              <a:rPr lang="ru-RU" smtClean="0"/>
              <a:t>17.02.2026</a:t>
            </a:fld>
            <a:endParaRPr lang="ru-RU"/>
          </a:p>
        </p:txBody>
      </p:sp>
      <p:sp>
        <p:nvSpPr>
          <p:cNvPr id="8" name="Slide Number Placeholder 7"/>
          <p:cNvSpPr>
            <a:spLocks noGrp="1"/>
          </p:cNvSpPr>
          <p:nvPr>
            <p:ph type="sldNum" sz="quarter" idx="11"/>
          </p:nvPr>
        </p:nvSpPr>
        <p:spPr/>
        <p:txBody>
          <a:bodyPr/>
          <a:lstStyle/>
          <a:p>
            <a:fld id="{31043810-F82D-4373-AAA2-16223EB81E6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E50B6BB3-98B8-47B8-9B9C-0749C02CD4B3}" type="datetimeFigureOut">
              <a:rPr lang="ru-RU" smtClean="0"/>
              <a:t>17.02.2026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E50B6BB3-98B8-47B8-9B9C-0749C02CD4B3}" type="datetimeFigureOut">
              <a:rPr lang="ru-RU" smtClean="0"/>
              <a:t>17.02.2026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0B6BB3-98B8-47B8-9B9C-0749C02CD4B3}" type="datetimeFigureOut">
              <a:rPr lang="ru-RU" smtClean="0"/>
              <a:t>17.02.2026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0B6BB3-98B8-47B8-9B9C-0749C02CD4B3}" type="datetimeFigureOut">
              <a:rPr lang="ru-RU" smtClean="0"/>
              <a:t>17.02.2026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43810-F82D-4373-AAA2-16223EB81E61}" type="slidenum">
              <a:rPr lang="ru-RU" smtClean="0"/>
              <a:t>‹#›</a:t>
            </a:fld>
            <a:endParaRPr lang="ru-RU"/>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0B6BB3-98B8-47B8-9B9C-0749C02CD4B3}" type="datetimeFigureOut">
              <a:rPr lang="ru-RU" smtClean="0"/>
              <a:t>17.02.2026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043810-F82D-4373-AAA2-16223EB81E61}" type="slidenum">
              <a:rPr lang="ru-RU" smtClean="0"/>
              <a:t>‹#›</a:t>
            </a:fld>
            <a:endParaRPr lang="ru-RU"/>
          </a:p>
        </p:txBody>
      </p:sp>
      <p:sp>
        <p:nvSpPr>
          <p:cNvPr id="9" name="Content Placeholder 8"/>
          <p:cNvSpPr>
            <a:spLocks noGrp="1"/>
          </p:cNvSpPr>
          <p:nvPr>
            <p:ph sz="quarter" idx="13"/>
          </p:nvPr>
        </p:nvSpPr>
        <p:spPr>
          <a:xfrm>
            <a:off x="487680" y="1600200"/>
            <a:ext cx="5388864"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E50B6BB3-98B8-47B8-9B9C-0749C02CD4B3}" type="datetimeFigureOut">
              <a:rPr lang="ru-RU" smtClean="0"/>
              <a:t>17.02.2026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043810-F82D-4373-AAA2-16223EB81E61}" type="slidenum">
              <a:rPr lang="ru-RU" smtClean="0"/>
              <a:t>‹#›</a:t>
            </a:fld>
            <a:endParaRPr lang="ru-RU"/>
          </a:p>
        </p:txBody>
      </p:sp>
      <p:sp>
        <p:nvSpPr>
          <p:cNvPr id="11" name="Content Placeholder 10"/>
          <p:cNvSpPr>
            <a:spLocks noGrp="1"/>
          </p:cNvSpPr>
          <p:nvPr>
            <p:ph sz="quarter" idx="13"/>
          </p:nvPr>
        </p:nvSpPr>
        <p:spPr>
          <a:xfrm>
            <a:off x="609600" y="2212848"/>
            <a:ext cx="5388864"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50B6BB3-98B8-47B8-9B9C-0749C02CD4B3}" type="datetimeFigureOut">
              <a:rPr lang="ru-RU" smtClean="0"/>
              <a:t>17.02.2026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6BB3-98B8-47B8-9B9C-0749C02CD4B3}" type="datetimeFigureOut">
              <a:rPr lang="ru-RU" smtClean="0"/>
              <a:t>17.02.2026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50B6BB3-98B8-47B8-9B9C-0749C02CD4B3}" type="datetimeFigureOut">
              <a:rPr lang="ru-RU" smtClean="0"/>
              <a:t>17.02.2026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50B6BB3-98B8-47B8-9B9C-0749C02CD4B3}" type="datetimeFigureOut">
              <a:rPr lang="ru-RU" smtClean="0"/>
              <a:t>17.02.2026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043810-F82D-4373-AAA2-16223EB81E6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0B6BB3-98B8-47B8-9B9C-0749C02CD4B3}" type="datetimeFigureOut">
              <a:rPr lang="ru-RU" smtClean="0"/>
              <a:t>17.02.2026</a:t>
            </a:fld>
            <a:endParaRPr lang="ru-RU"/>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1043810-F82D-4373-AAA2-16223EB81E61}" type="slidenum">
              <a:rPr lang="ru-RU" smtClean="0"/>
              <a:t>‹#›</a:t>
            </a:fld>
            <a:endParaRPr lang="ru-RU"/>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omments" Target="../comments/comment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omments" Target="../comments/comment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image" Target="../media/image11.png"/><Relationship Id="rId9"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0"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706" y="296862"/>
            <a:ext cx="14335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468" y="266700"/>
            <a:ext cx="115252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a:blip r:embed="rId5"/>
          <a:stretch>
            <a:fillRect/>
          </a:stretch>
        </p:blipFill>
        <p:spPr>
          <a:xfrm>
            <a:off x="6831709" y="1384482"/>
            <a:ext cx="5360291" cy="4808497"/>
          </a:xfrm>
          <a:prstGeom prst="rect">
            <a:avLst/>
          </a:prstGeom>
        </p:spPr>
      </p:pic>
      <p:sp>
        <p:nvSpPr>
          <p:cNvPr id="11" name="Заголовок 1">
            <a:extLst>
              <a:ext uri="{FF2B5EF4-FFF2-40B4-BE49-F238E27FC236}">
                <a16:creationId xmlns:a16="http://schemas.microsoft.com/office/drawing/2014/main" id="{F950371E-B90E-416A-94DE-EC3927C53B3A}"/>
              </a:ext>
            </a:extLst>
          </p:cNvPr>
          <p:cNvSpPr>
            <a:spLocks noGrp="1"/>
          </p:cNvSpPr>
          <p:nvPr>
            <p:ph type="ctrTitle"/>
          </p:nvPr>
        </p:nvSpPr>
        <p:spPr>
          <a:xfrm>
            <a:off x="-342900" y="2102397"/>
            <a:ext cx="8298873" cy="4087089"/>
          </a:xfrm>
        </p:spPr>
        <p:txBody>
          <a:bodyPr>
            <a:normAutofit fontScale="90000"/>
          </a:bodyPr>
          <a:lstStyle/>
          <a:p>
            <a:r>
              <a:rPr lang="ru-RU" b="1" dirty="0"/>
              <a:t/>
            </a:r>
            <a:br>
              <a:rPr lang="ru-RU" b="1" dirty="0"/>
            </a:br>
            <a:r>
              <a:rPr lang="ru-RU" b="1" dirty="0"/>
              <a:t/>
            </a:r>
            <a:br>
              <a:rPr lang="ru-RU" b="1" dirty="0"/>
            </a:br>
            <a:r>
              <a:rPr lang="ru-RU" b="1" dirty="0"/>
              <a:t/>
            </a:r>
            <a:br>
              <a:rPr lang="ru-RU" b="1" dirty="0"/>
            </a:br>
            <a:r>
              <a:rPr lang="ru-RU" sz="3600" b="1" dirty="0" smtClean="0">
                <a:solidFill>
                  <a:srgbClr val="0070C0"/>
                </a:solidFill>
              </a:rPr>
              <a:t>ПРЕЗЕНТАЦИЯ </a:t>
            </a:r>
            <a:br>
              <a:rPr lang="ru-RU" sz="3600" b="1" dirty="0" smtClean="0">
                <a:solidFill>
                  <a:srgbClr val="0070C0"/>
                </a:solidFill>
              </a:rPr>
            </a:br>
            <a:r>
              <a:rPr lang="ru-RU" sz="3600" b="1" dirty="0" smtClean="0">
                <a:solidFill>
                  <a:srgbClr val="0070C0"/>
                </a:solidFill>
              </a:rPr>
              <a:t>К </a:t>
            </a:r>
            <a:r>
              <a:rPr lang="ru-RU" sz="3600" b="1" dirty="0">
                <a:solidFill>
                  <a:srgbClr val="0070C0"/>
                </a:solidFill>
              </a:rPr>
              <a:t>ИНТЕРАКТИВНОМУ </a:t>
            </a:r>
            <a:r>
              <a:rPr lang="ru-RU" sz="3600" b="1" dirty="0" smtClean="0">
                <a:solidFill>
                  <a:srgbClr val="0070C0"/>
                </a:solidFill>
              </a:rPr>
              <a:t/>
            </a:r>
            <a:br>
              <a:rPr lang="ru-RU" sz="3600" b="1" dirty="0" smtClean="0">
                <a:solidFill>
                  <a:srgbClr val="0070C0"/>
                </a:solidFill>
              </a:rPr>
            </a:br>
            <a:r>
              <a:rPr lang="ru-RU" sz="3600" b="1" dirty="0" smtClean="0">
                <a:solidFill>
                  <a:srgbClr val="0070C0"/>
                </a:solidFill>
              </a:rPr>
              <a:t>ЗАНЯТИЮ для учащихся </a:t>
            </a:r>
            <a:br>
              <a:rPr lang="ru-RU" sz="3600" b="1" dirty="0" smtClean="0">
                <a:solidFill>
                  <a:srgbClr val="0070C0"/>
                </a:solidFill>
              </a:rPr>
            </a:br>
            <a:r>
              <a:rPr lang="ru-RU" sz="3600" b="1" dirty="0" smtClean="0">
                <a:solidFill>
                  <a:srgbClr val="0070C0"/>
                </a:solidFill>
              </a:rPr>
              <a:t>1—4 классов</a:t>
            </a:r>
            <a:br>
              <a:rPr lang="ru-RU" sz="3600" b="1" dirty="0" smtClean="0">
                <a:solidFill>
                  <a:srgbClr val="0070C0"/>
                </a:solidFill>
              </a:rPr>
            </a:br>
            <a:r>
              <a:rPr lang="ru-RU" sz="3600" b="1" dirty="0">
                <a:solidFill>
                  <a:srgbClr val="0070C0"/>
                </a:solidFill>
              </a:rPr>
              <a:t/>
            </a:r>
            <a:br>
              <a:rPr lang="ru-RU" sz="3600" b="1" dirty="0">
                <a:solidFill>
                  <a:srgbClr val="0070C0"/>
                </a:solidFill>
              </a:rPr>
            </a:br>
            <a:r>
              <a:rPr lang="ru-RU" sz="4900" b="1" dirty="0" smtClean="0">
                <a:solidFill>
                  <a:srgbClr val="0070C0"/>
                </a:solidFill>
              </a:rPr>
              <a:t>«</a:t>
            </a:r>
            <a:r>
              <a:rPr lang="ru-RU" sz="4000" b="1" dirty="0" smtClean="0">
                <a:solidFill>
                  <a:srgbClr val="0070C0"/>
                </a:solidFill>
              </a:rPr>
              <a:t>Ценности и традиции</a:t>
            </a:r>
            <a:br>
              <a:rPr lang="ru-RU" sz="4000" b="1" dirty="0" smtClean="0">
                <a:solidFill>
                  <a:srgbClr val="0070C0"/>
                </a:solidFill>
              </a:rPr>
            </a:br>
            <a:r>
              <a:rPr lang="ru-RU" sz="4000" b="1" dirty="0" smtClean="0">
                <a:solidFill>
                  <a:srgbClr val="0070C0"/>
                </a:solidFill>
              </a:rPr>
              <a:t>моей семьи» </a:t>
            </a:r>
            <a:br>
              <a:rPr lang="ru-RU" sz="4000" b="1" dirty="0" smtClean="0">
                <a:solidFill>
                  <a:srgbClr val="0070C0"/>
                </a:solidFill>
              </a:rPr>
            </a:br>
            <a:r>
              <a:rPr lang="ru-RU" sz="4000" b="1" dirty="0" smtClean="0">
                <a:solidFill>
                  <a:srgbClr val="0070C0"/>
                </a:solidFill>
              </a:rPr>
              <a:t>в рамках акции </a:t>
            </a:r>
            <a:br>
              <a:rPr lang="ru-RU" sz="4000" b="1" dirty="0" smtClean="0">
                <a:solidFill>
                  <a:srgbClr val="0070C0"/>
                </a:solidFill>
              </a:rPr>
            </a:br>
            <a:r>
              <a:rPr lang="ru-RU" sz="4000" b="1" dirty="0" smtClean="0">
                <a:solidFill>
                  <a:srgbClr val="0070C0"/>
                </a:solidFill>
              </a:rPr>
              <a:t>«Правильно быть здоровым»</a:t>
            </a:r>
            <a:endParaRPr lang="ru-RU" sz="4000" dirty="0">
              <a:solidFill>
                <a:srgbClr val="0070C0"/>
              </a:solidFill>
            </a:endParaRPr>
          </a:p>
        </p:txBody>
      </p:sp>
      <p:pic>
        <p:nvPicPr>
          <p:cNvPr id="9" name="Рисунок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37252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26401" y="757527"/>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3200" b="1" dirty="0" smtClean="0">
                <a:solidFill>
                  <a:srgbClr val="FF0000"/>
                </a:solidFill>
              </a:rPr>
              <a:t>3. </a:t>
            </a:r>
            <a:r>
              <a:rPr lang="ru-RU" sz="3200" b="1" dirty="0">
                <a:solidFill>
                  <a:srgbClr val="FF0000"/>
                </a:solidFill>
              </a:rPr>
              <a:t>День рождения мамы</a:t>
            </a:r>
            <a:endParaRPr lang="ru-RU" sz="4000" b="1" dirty="0">
              <a:solidFill>
                <a:srgbClr val="FF0000"/>
              </a:solidFill>
            </a:endParaRPr>
          </a:p>
        </p:txBody>
      </p:sp>
      <p:pic>
        <p:nvPicPr>
          <p:cNvPr id="3" name="Рисунок 2"/>
          <p:cNvPicPr>
            <a:picLocks noChangeAspect="1"/>
          </p:cNvPicPr>
          <p:nvPr/>
        </p:nvPicPr>
        <p:blipFill>
          <a:blip r:embed="rId3"/>
          <a:stretch>
            <a:fillRect/>
          </a:stretch>
        </p:blipFill>
        <p:spPr>
          <a:xfrm>
            <a:off x="2297671" y="2078037"/>
            <a:ext cx="8045492" cy="4568051"/>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3688479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26401" y="757527"/>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4000" b="1" dirty="0" smtClean="0">
                <a:solidFill>
                  <a:srgbClr val="FF0000"/>
                </a:solidFill>
              </a:rPr>
              <a:t>4. </a:t>
            </a:r>
            <a:r>
              <a:rPr lang="ru-RU" sz="4000" b="1" dirty="0">
                <a:solidFill>
                  <a:srgbClr val="FF0000"/>
                </a:solidFill>
              </a:rPr>
              <a:t>Совместное путешествие</a:t>
            </a:r>
          </a:p>
        </p:txBody>
      </p:sp>
      <p:pic>
        <p:nvPicPr>
          <p:cNvPr id="3" name="Рисунок 2"/>
          <p:cNvPicPr>
            <a:picLocks noChangeAspect="1"/>
          </p:cNvPicPr>
          <p:nvPr/>
        </p:nvPicPr>
        <p:blipFill>
          <a:blip r:embed="rId3"/>
          <a:stretch>
            <a:fillRect/>
          </a:stretch>
        </p:blipFill>
        <p:spPr>
          <a:xfrm>
            <a:off x="3498629" y="1838170"/>
            <a:ext cx="5656835" cy="4827283"/>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966280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26400" y="585083"/>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4000" b="1" dirty="0" smtClean="0">
                <a:solidFill>
                  <a:srgbClr val="FF0000"/>
                </a:solidFill>
              </a:rPr>
              <a:t>5. </a:t>
            </a:r>
            <a:r>
              <a:rPr lang="ru-RU" sz="4000" b="1" dirty="0">
                <a:solidFill>
                  <a:srgbClr val="FF0000"/>
                </a:solidFill>
              </a:rPr>
              <a:t>Чтение вслух в кругу семьи</a:t>
            </a:r>
          </a:p>
        </p:txBody>
      </p:sp>
      <p:pic>
        <p:nvPicPr>
          <p:cNvPr id="3" name="Рисунок 2"/>
          <p:cNvPicPr>
            <a:picLocks noChangeAspect="1"/>
          </p:cNvPicPr>
          <p:nvPr/>
        </p:nvPicPr>
        <p:blipFill>
          <a:blip r:embed="rId3"/>
          <a:stretch>
            <a:fillRect/>
          </a:stretch>
        </p:blipFill>
        <p:spPr>
          <a:xfrm>
            <a:off x="4440990" y="1437281"/>
            <a:ext cx="3995644" cy="5309767"/>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182276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26401" y="757527"/>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4000" b="1" dirty="0" smtClean="0">
                <a:solidFill>
                  <a:srgbClr val="FF0000"/>
                </a:solidFill>
              </a:rPr>
              <a:t>6. </a:t>
            </a:r>
            <a:r>
              <a:rPr lang="ru-RU" sz="4000" b="1" dirty="0">
                <a:solidFill>
                  <a:srgbClr val="FF0000"/>
                </a:solidFill>
              </a:rPr>
              <a:t>Моя учёба в школе</a:t>
            </a:r>
          </a:p>
        </p:txBody>
      </p:sp>
      <p:pic>
        <p:nvPicPr>
          <p:cNvPr id="3" name="Рисунок 2"/>
          <p:cNvPicPr>
            <a:picLocks noChangeAspect="1"/>
          </p:cNvPicPr>
          <p:nvPr/>
        </p:nvPicPr>
        <p:blipFill>
          <a:blip r:embed="rId3"/>
          <a:stretch>
            <a:fillRect/>
          </a:stretch>
        </p:blipFill>
        <p:spPr>
          <a:xfrm>
            <a:off x="2798662" y="2078037"/>
            <a:ext cx="6775683" cy="4390032"/>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73668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343273" y="757527"/>
            <a:ext cx="10972800" cy="1600200"/>
          </a:xfrm>
        </p:spPr>
        <p:txBody>
          <a:bodyPr>
            <a:normAutofit/>
          </a:bodyPr>
          <a:lstStyle/>
          <a:p>
            <a:r>
              <a:rPr lang="ru-RU" sz="4400" b="1" dirty="0" smtClean="0">
                <a:solidFill>
                  <a:srgbClr val="FF0000"/>
                </a:solidFill>
              </a:rPr>
              <a:t>«Кто скажет больше доброго о маме»</a:t>
            </a:r>
            <a:endParaRPr lang="ru-RU" sz="4400" b="1" dirty="0">
              <a:solidFill>
                <a:srgbClr val="FF0000"/>
              </a:solidFill>
            </a:endParaRPr>
          </a:p>
        </p:txBody>
      </p:sp>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689661" y="2883189"/>
            <a:ext cx="11211160" cy="3390636"/>
          </a:xfrm>
        </p:spPr>
        <p:txBody>
          <a:bodyPr>
            <a:normAutofit/>
          </a:bodyPr>
          <a:lstStyle/>
          <a:p>
            <a:pPr marL="0" indent="0">
              <a:buNone/>
            </a:pPr>
            <a:r>
              <a:rPr lang="ru-RU" sz="3600" b="1" dirty="0" smtClean="0">
                <a:solidFill>
                  <a:srgbClr val="0070C0"/>
                </a:solidFill>
                <a:latin typeface="+mn-lt"/>
                <a:ea typeface="+mj-ea"/>
                <a:cs typeface="+mj-cs"/>
              </a:rPr>
              <a:t>Задание: составьте рассказ</a:t>
            </a:r>
            <a:r>
              <a:rPr lang="ru-RU" sz="3600" b="1" dirty="0">
                <a:solidFill>
                  <a:srgbClr val="0070C0"/>
                </a:solidFill>
                <a:latin typeface="+mn-lt"/>
                <a:ea typeface="+mj-ea"/>
                <a:cs typeface="+mj-cs"/>
              </a:rPr>
              <a:t>, в котором каждая фраза начинается словами «Моя мама </a:t>
            </a:r>
            <a:r>
              <a:rPr lang="ru-RU" sz="3600" b="1" dirty="0" smtClean="0">
                <a:solidFill>
                  <a:srgbClr val="0070C0"/>
                </a:solidFill>
                <a:latin typeface="+mn-lt"/>
                <a:ea typeface="+mj-ea"/>
                <a:cs typeface="+mj-cs"/>
              </a:rPr>
              <a:t>— </a:t>
            </a:r>
            <a:br>
              <a:rPr lang="ru-RU" sz="3600" b="1" dirty="0" smtClean="0">
                <a:solidFill>
                  <a:srgbClr val="0070C0"/>
                </a:solidFill>
                <a:latin typeface="+mn-lt"/>
                <a:ea typeface="+mj-ea"/>
                <a:cs typeface="+mj-cs"/>
              </a:rPr>
            </a:br>
            <a:r>
              <a:rPr lang="ru-RU" sz="3600" b="1" dirty="0" smtClean="0">
                <a:solidFill>
                  <a:srgbClr val="0070C0"/>
                </a:solidFill>
                <a:latin typeface="+mn-lt"/>
                <a:ea typeface="+mj-ea"/>
                <a:cs typeface="+mj-cs"/>
              </a:rPr>
              <a:t>самая …».</a:t>
            </a:r>
            <a:endParaRPr lang="ru-RU" sz="3600" b="1" dirty="0">
              <a:solidFill>
                <a:srgbClr val="0070C0"/>
              </a:solidFill>
              <a:latin typeface="+mn-lt"/>
              <a:ea typeface="+mj-ea"/>
              <a:cs typeface="+mj-cs"/>
            </a:endParaRPr>
          </a:p>
        </p:txBody>
      </p:sp>
      <p:sp>
        <p:nvSpPr>
          <p:cNvPr id="4" name="Прямоугольник 3"/>
          <p:cNvSpPr/>
          <p:nvPr/>
        </p:nvSpPr>
        <p:spPr>
          <a:xfrm>
            <a:off x="3788889" y="782699"/>
            <a:ext cx="4647426" cy="830997"/>
          </a:xfrm>
          <a:prstGeom prst="rect">
            <a:avLst/>
          </a:prstGeom>
        </p:spPr>
        <p:txBody>
          <a:bodyPr wrap="none">
            <a:spAutoFit/>
          </a:bodyPr>
          <a:lstStyle/>
          <a:p>
            <a:r>
              <a:rPr lang="ru-RU" sz="4800" b="1" dirty="0" smtClean="0">
                <a:solidFill>
                  <a:srgbClr val="FF0000"/>
                </a:solidFill>
              </a:rPr>
              <a:t>Соревнование</a:t>
            </a:r>
            <a:endParaRPr lang="ru-RU" sz="4800" dirty="0"/>
          </a:p>
        </p:txBody>
      </p:sp>
      <p:pic>
        <p:nvPicPr>
          <p:cNvPr id="9" name="Рисунок 28"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a:stretch>
            <a:fillRect/>
          </a:stretch>
        </p:blipFill>
        <p:spPr>
          <a:xfrm>
            <a:off x="11263392" y="186205"/>
            <a:ext cx="649209" cy="582379"/>
          </a:xfrm>
          <a:prstGeom prst="rect">
            <a:avLst/>
          </a:prstGeom>
        </p:spPr>
      </p:pic>
      <p:pic>
        <p:nvPicPr>
          <p:cNvPr id="13" name="Рисунок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1845841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stretch>
            <a:fillRect/>
          </a:stretch>
        </p:blipFill>
        <p:spPr>
          <a:xfrm>
            <a:off x="8389620" y="3447040"/>
            <a:ext cx="3802380" cy="3410959"/>
          </a:xfrm>
          <a:prstGeom prst="rect">
            <a:avLst/>
          </a:prstGeom>
        </p:spPr>
      </p:pic>
      <p:sp>
        <p:nvSpPr>
          <p:cNvPr id="3" name="Объект 2"/>
          <p:cNvSpPr>
            <a:spLocks noGrp="1"/>
          </p:cNvSpPr>
          <p:nvPr>
            <p:ph idx="1"/>
          </p:nvPr>
        </p:nvSpPr>
        <p:spPr>
          <a:xfrm>
            <a:off x="368060" y="1127320"/>
            <a:ext cx="10972800" cy="4525963"/>
          </a:xfrm>
        </p:spPr>
        <p:txBody>
          <a:bodyPr>
            <a:normAutofit/>
          </a:bodyPr>
          <a:lstStyle/>
          <a:p>
            <a:pPr marL="0" indent="0" algn="ctr">
              <a:buNone/>
            </a:pPr>
            <a:r>
              <a:rPr lang="ru-RU" sz="2800" b="1" dirty="0">
                <a:solidFill>
                  <a:srgbClr val="0070C0"/>
                </a:solidFill>
                <a:effectLst>
                  <a:outerShdw blurRad="63500" dist="38100" dir="5400000" algn="t" rotWithShape="0">
                    <a:prstClr val="black">
                      <a:alpha val="25000"/>
                    </a:prstClr>
                  </a:outerShdw>
                </a:effectLst>
                <a:latin typeface="+mn-lt"/>
                <a:ea typeface="+mj-ea"/>
                <a:cs typeface="+mj-cs"/>
              </a:rPr>
              <a:t>Желаю нам всем любить свою маму, </a:t>
            </a:r>
            <a:endParaRPr lang="ru-RU" sz="2800" b="1" dirty="0" smtClean="0">
              <a:solidFill>
                <a:srgbClr val="0070C0"/>
              </a:solidFill>
              <a:effectLst>
                <a:outerShdw blurRad="63500" dist="38100" dir="5400000" algn="t" rotWithShape="0">
                  <a:prstClr val="black">
                    <a:alpha val="25000"/>
                  </a:prstClr>
                </a:outerShdw>
              </a:effectLst>
              <a:latin typeface="+mn-lt"/>
              <a:ea typeface="+mj-ea"/>
              <a:cs typeface="+mj-cs"/>
            </a:endParaRPr>
          </a:p>
          <a:p>
            <a:pPr marL="0" indent="0" algn="ctr">
              <a:buNone/>
            </a:pPr>
            <a:r>
              <a:rPr lang="ru-RU" sz="2800" b="1" dirty="0" smtClean="0">
                <a:solidFill>
                  <a:srgbClr val="0070C0"/>
                </a:solidFill>
                <a:effectLst>
                  <a:outerShdw blurRad="63500" dist="38100" dir="5400000" algn="t" rotWithShape="0">
                    <a:prstClr val="black">
                      <a:alpha val="25000"/>
                    </a:prstClr>
                  </a:outerShdw>
                </a:effectLst>
                <a:latin typeface="+mn-lt"/>
                <a:ea typeface="+mj-ea"/>
                <a:cs typeface="+mj-cs"/>
              </a:rPr>
              <a:t>потому </a:t>
            </a:r>
            <a:r>
              <a:rPr lang="ru-RU" sz="2800" b="1" dirty="0">
                <a:solidFill>
                  <a:srgbClr val="0070C0"/>
                </a:solidFill>
                <a:effectLst>
                  <a:outerShdw blurRad="63500" dist="38100" dir="5400000" algn="t" rotWithShape="0">
                    <a:prstClr val="black">
                      <a:alpha val="25000"/>
                    </a:prstClr>
                  </a:outerShdw>
                </a:effectLst>
                <a:latin typeface="+mn-lt"/>
                <a:ea typeface="+mj-ea"/>
                <a:cs typeface="+mj-cs"/>
              </a:rPr>
              <a:t>что это является условием, </a:t>
            </a:r>
            <a:endParaRPr lang="ru-RU" sz="2800" b="1" dirty="0" smtClean="0">
              <a:solidFill>
                <a:srgbClr val="0070C0"/>
              </a:solidFill>
              <a:effectLst>
                <a:outerShdw blurRad="63500" dist="38100" dir="5400000" algn="t" rotWithShape="0">
                  <a:prstClr val="black">
                    <a:alpha val="25000"/>
                  </a:prstClr>
                </a:outerShdw>
              </a:effectLst>
              <a:latin typeface="+mn-lt"/>
              <a:ea typeface="+mj-ea"/>
              <a:cs typeface="+mj-cs"/>
            </a:endParaRPr>
          </a:p>
          <a:p>
            <a:pPr marL="0" indent="0" algn="ctr">
              <a:buNone/>
            </a:pPr>
            <a:r>
              <a:rPr lang="ru-RU" sz="2800" b="1" dirty="0" smtClean="0">
                <a:solidFill>
                  <a:srgbClr val="0070C0"/>
                </a:solidFill>
                <a:effectLst>
                  <a:outerShdw blurRad="63500" dist="38100" dir="5400000" algn="t" rotWithShape="0">
                    <a:prstClr val="black">
                      <a:alpha val="25000"/>
                    </a:prstClr>
                  </a:outerShdw>
                </a:effectLst>
                <a:latin typeface="+mn-lt"/>
                <a:ea typeface="+mj-ea"/>
                <a:cs typeface="+mj-cs"/>
              </a:rPr>
              <a:t>при </a:t>
            </a:r>
            <a:r>
              <a:rPr lang="ru-RU" sz="2800" b="1" dirty="0">
                <a:solidFill>
                  <a:srgbClr val="0070C0"/>
                </a:solidFill>
                <a:effectLst>
                  <a:outerShdw blurRad="63500" dist="38100" dir="5400000" algn="t" rotWithShape="0">
                    <a:prstClr val="black">
                      <a:alpha val="25000"/>
                    </a:prstClr>
                  </a:outerShdw>
                </a:effectLst>
                <a:latin typeface="+mn-lt"/>
                <a:ea typeface="+mj-ea"/>
                <a:cs typeface="+mj-cs"/>
              </a:rPr>
              <a:t>котором можно жить </a:t>
            </a:r>
            <a:r>
              <a:rPr lang="ru-RU" sz="2800" b="1" dirty="0" err="1">
                <a:solidFill>
                  <a:srgbClr val="0070C0"/>
                </a:solidFill>
                <a:effectLst>
                  <a:outerShdw blurRad="63500" dist="38100" dir="5400000" algn="t" rotWithShape="0">
                    <a:prstClr val="black">
                      <a:alpha val="25000"/>
                    </a:prstClr>
                  </a:outerShdw>
                </a:effectLst>
                <a:latin typeface="+mn-lt"/>
                <a:ea typeface="+mj-ea"/>
                <a:cs typeface="+mj-cs"/>
              </a:rPr>
              <a:t>здорОвым</a:t>
            </a:r>
            <a:r>
              <a:rPr lang="ru-RU" sz="2800" b="1" dirty="0">
                <a:solidFill>
                  <a:srgbClr val="0070C0"/>
                </a:solidFill>
                <a:effectLst>
                  <a:outerShdw blurRad="63500" dist="38100" dir="5400000" algn="t" rotWithShape="0">
                    <a:prstClr val="black">
                      <a:alpha val="25000"/>
                    </a:prstClr>
                  </a:outerShdw>
                </a:effectLst>
                <a:latin typeface="+mn-lt"/>
                <a:ea typeface="+mj-ea"/>
                <a:cs typeface="+mj-cs"/>
              </a:rPr>
              <a:t> и </a:t>
            </a:r>
            <a:r>
              <a:rPr lang="ru-RU" sz="2800" b="1" dirty="0" err="1">
                <a:solidFill>
                  <a:srgbClr val="0070C0"/>
                </a:solidFill>
                <a:effectLst>
                  <a:outerShdw blurRad="63500" dist="38100" dir="5400000" algn="t" rotWithShape="0">
                    <a:prstClr val="black">
                      <a:alpha val="25000"/>
                    </a:prstClr>
                  </a:outerShdw>
                </a:effectLst>
                <a:latin typeface="+mn-lt"/>
                <a:ea typeface="+mj-ea"/>
                <a:cs typeface="+mj-cs"/>
              </a:rPr>
              <a:t>здОрово</a:t>
            </a:r>
            <a:r>
              <a:rPr lang="ru-RU" sz="2800" b="1" dirty="0" smtClean="0">
                <a:solidFill>
                  <a:srgbClr val="0070C0"/>
                </a:solidFill>
                <a:effectLst>
                  <a:outerShdw blurRad="63500" dist="38100" dir="5400000" algn="t" rotWithShape="0">
                    <a:prstClr val="black">
                      <a:alpha val="25000"/>
                    </a:prstClr>
                  </a:outerShdw>
                </a:effectLst>
                <a:latin typeface="+mn-lt"/>
                <a:ea typeface="+mj-ea"/>
                <a:cs typeface="+mj-cs"/>
              </a:rPr>
              <a:t>! </a:t>
            </a:r>
          </a:p>
          <a:p>
            <a:pPr marL="0" indent="0" algn="ctr">
              <a:buNone/>
            </a:pPr>
            <a:r>
              <a:rPr lang="ru-RU" sz="6000" b="1" dirty="0" smtClean="0">
                <a:solidFill>
                  <a:srgbClr val="0070C0"/>
                </a:solidFill>
                <a:effectLst>
                  <a:outerShdw blurRad="63500" dist="38100" dir="5400000" algn="t" rotWithShape="0">
                    <a:prstClr val="black">
                      <a:alpha val="25000"/>
                    </a:prstClr>
                  </a:outerShdw>
                </a:effectLst>
              </a:rPr>
              <a:t>Спасибо за работу!</a:t>
            </a:r>
            <a:endParaRPr lang="ru-RU" sz="6000" b="1" dirty="0">
              <a:solidFill>
                <a:srgbClr val="0070C0"/>
              </a:solidFill>
              <a:effectLst>
                <a:outerShdw blurRad="63500" dist="38100" dir="5400000" algn="t" rotWithShape="0">
                  <a:prstClr val="black">
                    <a:alpha val="25000"/>
                  </a:prstClr>
                </a:outerShdw>
              </a:effectLst>
            </a:endParaRPr>
          </a:p>
        </p:txBody>
      </p:sp>
      <p:pic>
        <p:nvPicPr>
          <p:cNvPr id="11"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p:cNvPicPr>
            <a:picLocks noChangeAspect="1"/>
          </p:cNvPicPr>
          <p:nvPr/>
        </p:nvPicPr>
        <p:blipFill>
          <a:blip r:embed="rId3"/>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53764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579334" y="457001"/>
            <a:ext cx="10972800" cy="1600200"/>
          </a:xfrm>
        </p:spPr>
        <p:txBody>
          <a:bodyPr>
            <a:normAutofit/>
          </a:bodyPr>
          <a:lstStyle/>
          <a:p>
            <a:pPr algn="ctr">
              <a:lnSpc>
                <a:spcPct val="100000"/>
              </a:lnSpc>
            </a:pPr>
            <a:r>
              <a:rPr lang="ru-RU" sz="6000" b="1" dirty="0" smtClean="0">
                <a:solidFill>
                  <a:srgbClr val="FF0000"/>
                </a:solidFill>
              </a:rPr>
              <a:t>Обсуждение</a:t>
            </a:r>
            <a:endParaRPr lang="ru-RU" sz="6000" b="1" dirty="0">
              <a:solidFill>
                <a:srgbClr val="FF0000"/>
              </a:solidFill>
            </a:endParaRPr>
          </a:p>
        </p:txBody>
      </p:sp>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579334" y="982463"/>
            <a:ext cx="11270804" cy="5464217"/>
          </a:xfrm>
        </p:spPr>
        <p:txBody>
          <a:bodyPr>
            <a:normAutofit/>
          </a:bodyPr>
          <a:lstStyle/>
          <a:p>
            <a:pPr marL="0" indent="0" algn="ctr">
              <a:buNone/>
            </a:pPr>
            <a:endParaRPr lang="ru-RU" sz="8000" dirty="0"/>
          </a:p>
          <a:p>
            <a:pPr marL="0" indent="0" algn="ctr">
              <a:buNone/>
            </a:pPr>
            <a:r>
              <a:rPr lang="ru-RU" sz="3500" dirty="0" smtClean="0">
                <a:solidFill>
                  <a:srgbClr val="0070C0"/>
                </a:solidFill>
              </a:rPr>
              <a:t>Какой </a:t>
            </a:r>
            <a:r>
              <a:rPr lang="ru-RU" sz="3500" dirty="0">
                <a:solidFill>
                  <a:srgbClr val="0070C0"/>
                </a:solidFill>
              </a:rPr>
              <a:t>человек является для вас в жизни самым любимым и самым ценным</a:t>
            </a:r>
            <a:r>
              <a:rPr lang="ru-RU" sz="3500" dirty="0" smtClean="0">
                <a:solidFill>
                  <a:srgbClr val="0070C0"/>
                </a:solidFill>
              </a:rPr>
              <a:t>, </a:t>
            </a:r>
            <a:r>
              <a:rPr lang="ru-RU" sz="3500" dirty="0">
                <a:solidFill>
                  <a:srgbClr val="0070C0"/>
                </a:solidFill>
              </a:rPr>
              <a:t>значимым</a:t>
            </a:r>
            <a:r>
              <a:rPr lang="ru-RU" sz="3500" dirty="0" smtClean="0">
                <a:solidFill>
                  <a:srgbClr val="0070C0"/>
                </a:solidFill>
              </a:rPr>
              <a:t>?</a:t>
            </a:r>
          </a:p>
          <a:p>
            <a:pPr marL="0" indent="0" algn="ctr">
              <a:buNone/>
            </a:pPr>
            <a:r>
              <a:rPr lang="ru-RU" sz="3500" dirty="0" smtClean="0">
                <a:solidFill>
                  <a:srgbClr val="0070C0"/>
                </a:solidFill>
              </a:rPr>
              <a:t>Когда </a:t>
            </a:r>
            <a:r>
              <a:rPr lang="ru-RU" sz="3500" dirty="0">
                <a:solidFill>
                  <a:srgbClr val="0070C0"/>
                </a:solidFill>
              </a:rPr>
              <a:t>День матери празднуют в нашей стране</a:t>
            </a:r>
            <a:r>
              <a:rPr lang="ru-RU" sz="3500" dirty="0" smtClean="0">
                <a:solidFill>
                  <a:srgbClr val="0070C0"/>
                </a:solidFill>
              </a:rPr>
              <a:t>?</a:t>
            </a:r>
          </a:p>
          <a:p>
            <a:pPr marL="0" indent="0" algn="ctr">
              <a:buNone/>
            </a:pPr>
            <a:r>
              <a:rPr lang="ru-RU" sz="3500" dirty="0">
                <a:solidFill>
                  <a:srgbClr val="0070C0"/>
                </a:solidFill>
              </a:rPr>
              <a:t>Как вы </a:t>
            </a:r>
            <a:r>
              <a:rPr lang="ru-RU" sz="3500" dirty="0" smtClean="0">
                <a:solidFill>
                  <a:srgbClr val="0070C0"/>
                </a:solidFill>
              </a:rPr>
              <a:t>полагаете, нужно </a:t>
            </a:r>
            <a:r>
              <a:rPr lang="ru-RU" sz="3500" dirty="0">
                <a:solidFill>
                  <a:srgbClr val="0070C0"/>
                </a:solidFill>
              </a:rPr>
              <a:t>оказывать особое внимание своей маме один раз в год, в День матери? </a:t>
            </a:r>
            <a:endParaRPr lang="ru-RU" sz="3500" dirty="0" smtClean="0">
              <a:solidFill>
                <a:srgbClr val="0070C0"/>
              </a:solidFill>
            </a:endParaRPr>
          </a:p>
        </p:txBody>
      </p:sp>
      <p:pic>
        <p:nvPicPr>
          <p:cNvPr id="9" name="Рисунок 28"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1225342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582965" y="598448"/>
            <a:ext cx="10972800" cy="800100"/>
          </a:xfrm>
        </p:spPr>
        <p:txBody>
          <a:bodyPr>
            <a:normAutofit fontScale="90000"/>
          </a:bodyPr>
          <a:lstStyle/>
          <a:p>
            <a:pPr algn="ctr">
              <a:lnSpc>
                <a:spcPct val="100000"/>
              </a:lnSpc>
            </a:pPr>
            <a:r>
              <a:rPr lang="ru-RU" sz="6000" b="1" dirty="0" smtClean="0">
                <a:solidFill>
                  <a:srgbClr val="FF0000"/>
                </a:solidFill>
              </a:rPr>
              <a:t>Обсуждение</a:t>
            </a:r>
            <a:endParaRPr lang="ru-RU" sz="6000" b="1" dirty="0">
              <a:solidFill>
                <a:srgbClr val="FF0000"/>
              </a:solidFill>
            </a:endParaRPr>
          </a:p>
        </p:txBody>
      </p:sp>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582965" y="1557627"/>
            <a:ext cx="11270804" cy="5464217"/>
          </a:xfrm>
        </p:spPr>
        <p:txBody>
          <a:bodyPr>
            <a:normAutofit/>
          </a:bodyPr>
          <a:lstStyle/>
          <a:p>
            <a:pPr marL="0" indent="0" algn="ctr">
              <a:buNone/>
            </a:pPr>
            <a:r>
              <a:rPr lang="ru-RU" sz="3600" dirty="0" smtClean="0">
                <a:solidFill>
                  <a:srgbClr val="002060"/>
                </a:solidFill>
              </a:rPr>
              <a:t>Вы </a:t>
            </a:r>
            <a:r>
              <a:rPr lang="ru-RU" sz="3600" dirty="0">
                <a:solidFill>
                  <a:srgbClr val="002060"/>
                </a:solidFill>
              </a:rPr>
              <a:t>слышали такие слова: «Мама </a:t>
            </a:r>
            <a:r>
              <a:rPr lang="ru-RU" sz="3600" dirty="0" smtClean="0">
                <a:solidFill>
                  <a:srgbClr val="002060"/>
                </a:solidFill>
              </a:rPr>
              <a:t>— </a:t>
            </a:r>
            <a:r>
              <a:rPr lang="ru-RU" sz="3600" dirty="0">
                <a:solidFill>
                  <a:srgbClr val="002060"/>
                </a:solidFill>
              </a:rPr>
              <a:t>хранительница домашнего очага». </a:t>
            </a:r>
            <a:endParaRPr lang="ru-RU" sz="3600" dirty="0" smtClean="0">
              <a:solidFill>
                <a:srgbClr val="002060"/>
              </a:solidFill>
            </a:endParaRPr>
          </a:p>
          <a:p>
            <a:pPr marL="0" indent="0" algn="ctr">
              <a:buNone/>
            </a:pPr>
            <a:r>
              <a:rPr lang="ru-RU" sz="3600" dirty="0" smtClean="0">
                <a:solidFill>
                  <a:srgbClr val="002060"/>
                </a:solidFill>
              </a:rPr>
              <a:t>Что </a:t>
            </a:r>
            <a:r>
              <a:rPr lang="ru-RU" sz="3600" dirty="0">
                <a:solidFill>
                  <a:srgbClr val="002060"/>
                </a:solidFill>
              </a:rPr>
              <a:t>они </a:t>
            </a:r>
            <a:r>
              <a:rPr lang="ru-RU" sz="3600" dirty="0" smtClean="0">
                <a:solidFill>
                  <a:srgbClr val="002060"/>
                </a:solidFill>
              </a:rPr>
              <a:t>означают?</a:t>
            </a:r>
            <a:endParaRPr lang="ru-RU" sz="3600" dirty="0">
              <a:solidFill>
                <a:srgbClr val="002060"/>
              </a:solidFill>
            </a:endParaRPr>
          </a:p>
        </p:txBody>
      </p:sp>
      <p:pic>
        <p:nvPicPr>
          <p:cNvPr id="5" name="Рисунок 4"/>
          <p:cNvPicPr>
            <a:picLocks noChangeAspect="1"/>
          </p:cNvPicPr>
          <p:nvPr/>
        </p:nvPicPr>
        <p:blipFill>
          <a:blip r:embed="rId3"/>
          <a:stretch>
            <a:fillRect/>
          </a:stretch>
        </p:blipFill>
        <p:spPr>
          <a:xfrm>
            <a:off x="3917219" y="3378775"/>
            <a:ext cx="4898978" cy="3261449"/>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13" name="Рисунок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34097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512883" y="740919"/>
            <a:ext cx="11270804" cy="995792"/>
          </a:xfrm>
        </p:spPr>
        <p:txBody>
          <a:bodyPr>
            <a:normAutofit/>
          </a:bodyPr>
          <a:lstStyle/>
          <a:p>
            <a:pPr marL="0" indent="0" algn="ctr">
              <a:buNone/>
            </a:pPr>
            <a:r>
              <a:rPr lang="ru-RU" sz="3600" dirty="0" smtClean="0">
                <a:solidFill>
                  <a:srgbClr val="002060"/>
                </a:solidFill>
              </a:rPr>
              <a:t>Что такое </a:t>
            </a:r>
            <a:r>
              <a:rPr lang="ru-RU" sz="3600" dirty="0" smtClean="0">
                <a:solidFill>
                  <a:srgbClr val="002060"/>
                </a:solidFill>
              </a:rPr>
              <a:t>«очаг</a:t>
            </a:r>
            <a:r>
              <a:rPr lang="ru-RU" sz="3600" dirty="0" smtClean="0">
                <a:solidFill>
                  <a:srgbClr val="002060"/>
                </a:solidFill>
              </a:rPr>
              <a:t>»?</a:t>
            </a:r>
            <a:endParaRPr lang="ru-RU" sz="3600" dirty="0">
              <a:solidFill>
                <a:srgbClr val="002060"/>
              </a:solidFill>
            </a:endParaRPr>
          </a:p>
        </p:txBody>
      </p:sp>
      <p:pic>
        <p:nvPicPr>
          <p:cNvPr id="4" name="Рисунок 3"/>
          <p:cNvPicPr>
            <a:picLocks noChangeAspect="1"/>
          </p:cNvPicPr>
          <p:nvPr/>
        </p:nvPicPr>
        <p:blipFill>
          <a:blip r:embed="rId3"/>
          <a:stretch>
            <a:fillRect/>
          </a:stretch>
        </p:blipFill>
        <p:spPr>
          <a:xfrm>
            <a:off x="3814924" y="1359825"/>
            <a:ext cx="4666722" cy="4361981"/>
          </a:xfrm>
          <a:prstGeom prst="rect">
            <a:avLst/>
          </a:prstGeom>
        </p:spPr>
      </p:pic>
      <p:sp>
        <p:nvSpPr>
          <p:cNvPr id="10" name="TextBox 9"/>
          <p:cNvSpPr txBox="1"/>
          <p:nvPr/>
        </p:nvSpPr>
        <p:spPr>
          <a:xfrm>
            <a:off x="683645" y="5657671"/>
            <a:ext cx="11622655" cy="1200329"/>
          </a:xfrm>
          <a:prstGeom prst="rect">
            <a:avLst/>
          </a:prstGeom>
          <a:noFill/>
        </p:spPr>
        <p:txBody>
          <a:bodyPr wrap="square" rtlCol="0">
            <a:spAutoFit/>
          </a:bodyPr>
          <a:lstStyle/>
          <a:p>
            <a:r>
              <a:rPr lang="ru-RU" sz="3600" b="1" dirty="0">
                <a:solidFill>
                  <a:srgbClr val="002060"/>
                </a:solidFill>
              </a:rPr>
              <a:t>Очаг</a:t>
            </a:r>
            <a:r>
              <a:rPr lang="ru-RU" sz="3600" dirty="0">
                <a:solidFill>
                  <a:srgbClr val="002060"/>
                </a:solidFill>
              </a:rPr>
              <a:t> —</a:t>
            </a:r>
            <a:r>
              <a:rPr lang="ru-RU" sz="3600" dirty="0" smtClean="0">
                <a:solidFill>
                  <a:srgbClr val="002060"/>
                </a:solidFill>
              </a:rPr>
              <a:t> </a:t>
            </a:r>
            <a:r>
              <a:rPr lang="ru-RU" sz="3600" dirty="0">
                <a:solidFill>
                  <a:srgbClr val="002060"/>
                </a:solidFill>
              </a:rPr>
              <a:t>устройство для разведения и поддержания огня.</a:t>
            </a:r>
          </a:p>
        </p:txBody>
      </p:sp>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6"/>
          <a:stretch>
            <a:fillRect/>
          </a:stretch>
        </p:blipFill>
        <p:spPr>
          <a:xfrm>
            <a:off x="11263392" y="186205"/>
            <a:ext cx="649209" cy="582379"/>
          </a:xfrm>
          <a:prstGeom prst="rect">
            <a:avLst/>
          </a:prstGeom>
        </p:spPr>
      </p:pic>
      <p:pic>
        <p:nvPicPr>
          <p:cNvPr id="14" name="Рисунок 1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877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82965" y="964561"/>
            <a:ext cx="10972800" cy="1600200"/>
          </a:xfrm>
        </p:spPr>
        <p:txBody>
          <a:bodyPr/>
          <a:lstStyle/>
          <a:p>
            <a:r>
              <a:rPr lang="ru-RU" b="1" dirty="0">
                <a:solidFill>
                  <a:srgbClr val="C00000"/>
                </a:solidFill>
                <a:effectLst/>
              </a:rPr>
              <a:t>Пословицы про маму</a:t>
            </a:r>
            <a:br>
              <a:rPr lang="ru-RU" b="1" dirty="0">
                <a:solidFill>
                  <a:srgbClr val="C00000"/>
                </a:solidFill>
                <a:effectLst/>
              </a:rPr>
            </a:br>
            <a:endParaRPr lang="ru-RU" b="1" dirty="0">
              <a:solidFill>
                <a:srgbClr val="C00000"/>
              </a:solidFill>
              <a:effectLst/>
            </a:endParaRPr>
          </a:p>
        </p:txBody>
      </p:sp>
      <p:sp>
        <p:nvSpPr>
          <p:cNvPr id="10" name="TextBox 9"/>
          <p:cNvSpPr txBox="1"/>
          <p:nvPr/>
        </p:nvSpPr>
        <p:spPr>
          <a:xfrm>
            <a:off x="914401" y="2357727"/>
            <a:ext cx="11622655" cy="3416320"/>
          </a:xfrm>
          <a:prstGeom prst="rect">
            <a:avLst/>
          </a:prstGeom>
          <a:noFill/>
        </p:spPr>
        <p:txBody>
          <a:bodyPr wrap="square" rtlCol="0">
            <a:spAutoFit/>
          </a:bodyPr>
          <a:lstStyle/>
          <a:p>
            <a:pPr marL="571500" indent="-571500">
              <a:buFont typeface="Arial" panose="020B0604020202020204" pitchFamily="34" charset="0"/>
              <a:buChar char="•"/>
            </a:pPr>
            <a:r>
              <a:rPr lang="ru-RU" sz="3600" dirty="0">
                <a:solidFill>
                  <a:srgbClr val="002060"/>
                </a:solidFill>
              </a:rPr>
              <a:t>Сердце матери лучше солнца греет.</a:t>
            </a:r>
          </a:p>
          <a:p>
            <a:pPr marL="571500" indent="-571500">
              <a:buFont typeface="Arial" panose="020B0604020202020204" pitchFamily="34" charset="0"/>
              <a:buChar char="•"/>
            </a:pPr>
            <a:r>
              <a:rPr lang="ru-RU" sz="3600" dirty="0">
                <a:solidFill>
                  <a:srgbClr val="002060"/>
                </a:solidFill>
              </a:rPr>
              <a:t>Материнская ласка конца не знает.</a:t>
            </a:r>
          </a:p>
          <a:p>
            <a:pPr marL="571500" indent="-571500">
              <a:buFont typeface="Arial" panose="020B0604020202020204" pitchFamily="34" charset="0"/>
              <a:buChar char="•"/>
            </a:pPr>
            <a:r>
              <a:rPr lang="ru-RU" sz="3600" dirty="0">
                <a:solidFill>
                  <a:srgbClr val="002060"/>
                </a:solidFill>
              </a:rPr>
              <a:t>У детины заболит пальчик, а у матери —</a:t>
            </a:r>
            <a:r>
              <a:rPr lang="ru-RU" sz="3600" dirty="0" smtClean="0">
                <a:solidFill>
                  <a:srgbClr val="002060"/>
                </a:solidFill>
              </a:rPr>
              <a:t> </a:t>
            </a:r>
            <a:r>
              <a:rPr lang="ru-RU" sz="3600" dirty="0">
                <a:solidFill>
                  <a:srgbClr val="002060"/>
                </a:solidFill>
              </a:rPr>
              <a:t>сердце.</a:t>
            </a:r>
          </a:p>
          <a:p>
            <a:pPr marL="571500" indent="-571500">
              <a:buFont typeface="Arial" panose="020B0604020202020204" pitchFamily="34" charset="0"/>
              <a:buChar char="•"/>
            </a:pPr>
            <a:r>
              <a:rPr lang="ru-RU" sz="3600" dirty="0">
                <a:solidFill>
                  <a:srgbClr val="002060"/>
                </a:solidFill>
              </a:rPr>
              <a:t>Сердце матери отходчиво.</a:t>
            </a:r>
          </a:p>
          <a:p>
            <a:pPr marL="571500" indent="-571500">
              <a:buFont typeface="Arial" panose="020B0604020202020204" pitchFamily="34" charset="0"/>
              <a:buChar char="•"/>
            </a:pPr>
            <a:r>
              <a:rPr lang="ru-RU" sz="3600" dirty="0">
                <a:solidFill>
                  <a:srgbClr val="002060"/>
                </a:solidFill>
              </a:rPr>
              <a:t>Мать ляжет на мокром, а детям постелет сухое.</a:t>
            </a:r>
          </a:p>
          <a:p>
            <a:pPr marL="571500" indent="-571500">
              <a:buFont typeface="Arial" panose="020B0604020202020204" pitchFamily="34" charset="0"/>
              <a:buChar char="•"/>
            </a:pPr>
            <a:r>
              <a:rPr lang="ru-RU" sz="3600" dirty="0">
                <a:solidFill>
                  <a:srgbClr val="002060"/>
                </a:solidFill>
              </a:rPr>
              <a:t>Жалость матери меры не знает.</a:t>
            </a:r>
          </a:p>
        </p:txBody>
      </p:sp>
      <p:pic>
        <p:nvPicPr>
          <p:cNvPr id="11" name="Рисунок 28"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p:cNvPicPr>
            <a:picLocks noChangeAspect="1"/>
          </p:cNvPicPr>
          <p:nvPr/>
        </p:nvPicPr>
        <p:blipFill>
          <a:blip r:embed="rId5"/>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2918719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700104" y="906932"/>
            <a:ext cx="10972800" cy="1600200"/>
          </a:xfrm>
        </p:spPr>
        <p:txBody>
          <a:bodyPr>
            <a:normAutofit fontScale="90000"/>
          </a:bodyPr>
          <a:lstStyle/>
          <a:p>
            <a:pPr algn="ctr"/>
            <a:r>
              <a:rPr lang="ru-RU" sz="6000" b="1" dirty="0" smtClean="0">
                <a:solidFill>
                  <a:srgbClr val="FF0000"/>
                </a:solidFill>
              </a:rPr>
              <a:t/>
            </a:r>
            <a:br>
              <a:rPr lang="ru-RU" sz="6000" b="1" dirty="0" smtClean="0">
                <a:solidFill>
                  <a:srgbClr val="FF0000"/>
                </a:solidFill>
              </a:rPr>
            </a:br>
            <a:r>
              <a:rPr lang="ru-RU" sz="6000" b="1" dirty="0">
                <a:solidFill>
                  <a:srgbClr val="FF0000"/>
                </a:solidFill>
              </a:rPr>
              <a:t/>
            </a:r>
            <a:br>
              <a:rPr lang="ru-RU" sz="6000" b="1" dirty="0">
                <a:solidFill>
                  <a:srgbClr val="FF0000"/>
                </a:solidFill>
              </a:rPr>
            </a:br>
            <a:r>
              <a:rPr lang="ru-RU" sz="6000" b="1" dirty="0" smtClean="0">
                <a:solidFill>
                  <a:srgbClr val="FF0000"/>
                </a:solidFill>
              </a:rPr>
              <a:t>Творческое задание</a:t>
            </a:r>
            <a:endParaRPr lang="ru-RU" sz="6000" b="1" dirty="0">
              <a:solidFill>
                <a:srgbClr val="FF0000"/>
              </a:solidFill>
            </a:endParaRPr>
          </a:p>
        </p:txBody>
      </p:sp>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700104" y="3231690"/>
            <a:ext cx="10972800" cy="2720537"/>
          </a:xfrm>
        </p:spPr>
        <p:txBody>
          <a:bodyPr>
            <a:normAutofit/>
          </a:bodyPr>
          <a:lstStyle/>
          <a:p>
            <a:pPr marL="0" indent="0" algn="ctr">
              <a:buNone/>
            </a:pPr>
            <a:r>
              <a:rPr lang="ru-RU" sz="4800" b="1" dirty="0" smtClean="0">
                <a:solidFill>
                  <a:srgbClr val="0070C0"/>
                </a:solidFill>
                <a:effectLst>
                  <a:outerShdw blurRad="63500" dist="38100" dir="5400000" algn="t" rotWithShape="0">
                    <a:prstClr val="black">
                      <a:alpha val="25000"/>
                    </a:prstClr>
                  </a:outerShdw>
                </a:effectLst>
                <a:latin typeface="+mn-lt"/>
                <a:ea typeface="+mj-ea"/>
                <a:cs typeface="+mj-cs"/>
              </a:rPr>
              <a:t>Нарисуйте</a:t>
            </a:r>
            <a:r>
              <a:rPr lang="ru-RU" sz="4800" b="1" dirty="0">
                <a:solidFill>
                  <a:srgbClr val="0070C0"/>
                </a:solidFill>
                <a:effectLst>
                  <a:outerShdw blurRad="63500" dist="38100" dir="5400000" algn="t" rotWithShape="0">
                    <a:prstClr val="black">
                      <a:alpha val="25000"/>
                    </a:prstClr>
                  </a:outerShdw>
                </a:effectLst>
                <a:latin typeface="+mn-lt"/>
                <a:ea typeface="+mj-ea"/>
                <a:cs typeface="+mj-cs"/>
              </a:rPr>
              <a:t>, что для вас значит слово «мама». </a:t>
            </a:r>
            <a:endParaRPr lang="ru-RU" sz="4800" b="1" dirty="0" smtClean="0">
              <a:solidFill>
                <a:srgbClr val="0070C0"/>
              </a:solidFill>
              <a:effectLst>
                <a:outerShdw blurRad="63500" dist="38100" dir="5400000" algn="t" rotWithShape="0">
                  <a:prstClr val="black">
                    <a:alpha val="25000"/>
                  </a:prstClr>
                </a:outerShdw>
              </a:effectLst>
              <a:latin typeface="+mn-lt"/>
              <a:ea typeface="+mj-ea"/>
              <a:cs typeface="+mj-cs"/>
            </a:endParaRPr>
          </a:p>
        </p:txBody>
      </p:sp>
      <p:pic>
        <p:nvPicPr>
          <p:cNvPr id="9" name="Рисунок 28"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5"/>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419503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01239B-822D-455D-A71F-027D5B70D3C5}"/>
              </a:ext>
            </a:extLst>
          </p:cNvPr>
          <p:cNvSpPr>
            <a:spLocks noGrp="1"/>
          </p:cNvSpPr>
          <p:nvPr>
            <p:ph idx="1"/>
          </p:nvPr>
        </p:nvSpPr>
        <p:spPr>
          <a:xfrm>
            <a:off x="420126" y="1333939"/>
            <a:ext cx="11467073" cy="5402500"/>
          </a:xfrm>
        </p:spPr>
        <p:txBody>
          <a:bodyPr>
            <a:normAutofit fontScale="92500"/>
          </a:bodyPr>
          <a:lstStyle/>
          <a:p>
            <a:pPr marL="0" indent="0">
              <a:buNone/>
            </a:pPr>
            <a:r>
              <a:rPr lang="ru-RU" sz="3500" b="1" dirty="0" smtClean="0">
                <a:solidFill>
                  <a:srgbClr val="0070C0"/>
                </a:solidFill>
                <a:effectLst>
                  <a:outerShdw blurRad="63500" dist="38100" dir="5400000" algn="t" rotWithShape="0">
                    <a:prstClr val="black">
                      <a:alpha val="25000"/>
                    </a:prstClr>
                  </a:outerShdw>
                </a:effectLst>
                <a:latin typeface="+mn-lt"/>
                <a:ea typeface="+mj-ea"/>
                <a:cs typeface="+mj-cs"/>
              </a:rPr>
              <a:t>С помощью каких действий я </a:t>
            </a:r>
            <a:r>
              <a:rPr lang="ru-RU" sz="3500" b="1" dirty="0">
                <a:solidFill>
                  <a:srgbClr val="0070C0"/>
                </a:solidFill>
                <a:effectLst>
                  <a:outerShdw blurRad="63500" dist="38100" dir="5400000" algn="t" rotWithShape="0">
                    <a:prstClr val="black">
                      <a:alpha val="25000"/>
                    </a:prstClr>
                  </a:outerShdw>
                </a:effectLst>
                <a:latin typeface="+mn-lt"/>
                <a:ea typeface="+mj-ea"/>
                <a:cs typeface="+mj-cs"/>
              </a:rPr>
              <a:t>могу проявить уважение и любовь к своей </a:t>
            </a:r>
            <a:r>
              <a:rPr lang="ru-RU" sz="3500" b="1" dirty="0" smtClean="0">
                <a:solidFill>
                  <a:srgbClr val="0070C0"/>
                </a:solidFill>
                <a:effectLst>
                  <a:outerShdw blurRad="63500" dist="38100" dir="5400000" algn="t" rotWithShape="0">
                    <a:prstClr val="black">
                      <a:alpha val="25000"/>
                    </a:prstClr>
                  </a:outerShdw>
                </a:effectLst>
                <a:latin typeface="+mn-lt"/>
                <a:ea typeface="+mj-ea"/>
                <a:cs typeface="+mj-cs"/>
              </a:rPr>
              <a:t>маме в следующих ситуациях?</a:t>
            </a:r>
            <a:endParaRPr lang="ru-RU" sz="3500" b="1" dirty="0">
              <a:solidFill>
                <a:srgbClr val="0070C0"/>
              </a:solidFill>
              <a:effectLst>
                <a:outerShdw blurRad="63500" dist="38100" dir="5400000" algn="t" rotWithShape="0">
                  <a:prstClr val="black">
                    <a:alpha val="25000"/>
                  </a:prstClr>
                </a:outerShdw>
              </a:effectLst>
              <a:latin typeface="+mn-lt"/>
              <a:ea typeface="+mj-ea"/>
              <a:cs typeface="+mj-cs"/>
            </a:endParaRPr>
          </a:p>
          <a:p>
            <a:pPr marL="914400" indent="-914400">
              <a:buFont typeface="+mj-lt"/>
              <a:buAutoNum type="arabicPeriod"/>
            </a:pPr>
            <a:r>
              <a:rPr lang="ru-RU" sz="3500" dirty="0" smtClean="0">
                <a:solidFill>
                  <a:srgbClr val="0070C0"/>
                </a:solidFill>
                <a:latin typeface="+mn-lt"/>
                <a:ea typeface="+mj-ea"/>
                <a:cs typeface="+mj-cs"/>
              </a:rPr>
              <a:t>Совместная </a:t>
            </a:r>
            <a:r>
              <a:rPr lang="ru-RU" sz="3500" dirty="0">
                <a:solidFill>
                  <a:srgbClr val="0070C0"/>
                </a:solidFill>
                <a:latin typeface="+mn-lt"/>
                <a:ea typeface="+mj-ea"/>
                <a:cs typeface="+mj-cs"/>
              </a:rPr>
              <a:t>семейная трапеза</a:t>
            </a:r>
            <a:r>
              <a:rPr lang="ru-RU" sz="3500" dirty="0" smtClean="0">
                <a:solidFill>
                  <a:srgbClr val="0070C0"/>
                </a:solidFill>
                <a:latin typeface="+mn-lt"/>
                <a:ea typeface="+mj-ea"/>
                <a:cs typeface="+mj-cs"/>
              </a:rPr>
              <a:t>.</a:t>
            </a:r>
          </a:p>
          <a:p>
            <a:pPr marL="914400" indent="-914400">
              <a:buAutoNum type="arabicPeriod"/>
            </a:pPr>
            <a:r>
              <a:rPr lang="ru-RU" sz="3500" dirty="0" smtClean="0">
                <a:solidFill>
                  <a:srgbClr val="0070C0"/>
                </a:solidFill>
                <a:latin typeface="+mn-lt"/>
                <a:ea typeface="+mj-ea"/>
                <a:cs typeface="+mj-cs"/>
              </a:rPr>
              <a:t> </a:t>
            </a:r>
            <a:r>
              <a:rPr lang="ru-RU" sz="3500" dirty="0">
                <a:solidFill>
                  <a:srgbClr val="0070C0"/>
                </a:solidFill>
                <a:latin typeface="+mn-lt"/>
                <a:ea typeface="+mj-ea"/>
                <a:cs typeface="+mj-cs"/>
              </a:rPr>
              <a:t>Совместное приготовление пищи, </a:t>
            </a:r>
            <a:r>
              <a:rPr lang="ru-RU" sz="3500" dirty="0" smtClean="0">
                <a:solidFill>
                  <a:srgbClr val="0070C0"/>
                </a:solidFill>
                <a:latin typeface="+mn-lt"/>
                <a:ea typeface="+mj-ea"/>
                <a:cs typeface="+mj-cs"/>
              </a:rPr>
              <a:t>семейного </a:t>
            </a:r>
            <a:r>
              <a:rPr lang="ru-RU" sz="3500" dirty="0">
                <a:solidFill>
                  <a:srgbClr val="0070C0"/>
                </a:solidFill>
                <a:latin typeface="+mn-lt"/>
                <a:ea typeface="+mj-ea"/>
                <a:cs typeface="+mj-cs"/>
              </a:rPr>
              <a:t>блюда</a:t>
            </a:r>
            <a:r>
              <a:rPr lang="ru-RU" sz="3500" dirty="0" smtClean="0">
                <a:solidFill>
                  <a:srgbClr val="0070C0"/>
                </a:solidFill>
                <a:latin typeface="+mn-lt"/>
                <a:ea typeface="+mj-ea"/>
                <a:cs typeface="+mj-cs"/>
              </a:rPr>
              <a:t>.</a:t>
            </a:r>
          </a:p>
          <a:p>
            <a:pPr marL="914400" indent="-914400">
              <a:buAutoNum type="arabicPeriod"/>
            </a:pPr>
            <a:r>
              <a:rPr lang="ru-RU" sz="3500" dirty="0">
                <a:solidFill>
                  <a:srgbClr val="0070C0"/>
                </a:solidFill>
                <a:latin typeface="+mn-lt"/>
                <a:ea typeface="+mj-ea"/>
                <a:cs typeface="+mj-cs"/>
              </a:rPr>
              <a:t>День рождения мамы</a:t>
            </a:r>
            <a:r>
              <a:rPr lang="ru-RU" sz="3500" dirty="0" smtClean="0">
                <a:solidFill>
                  <a:srgbClr val="0070C0"/>
                </a:solidFill>
                <a:latin typeface="+mn-lt"/>
                <a:ea typeface="+mj-ea"/>
                <a:cs typeface="+mj-cs"/>
              </a:rPr>
              <a:t>.</a:t>
            </a:r>
          </a:p>
          <a:p>
            <a:pPr marL="914400" indent="-914400">
              <a:buAutoNum type="arabicPeriod"/>
            </a:pPr>
            <a:r>
              <a:rPr lang="ru-RU" sz="3500" dirty="0">
                <a:solidFill>
                  <a:srgbClr val="0070C0"/>
                </a:solidFill>
                <a:latin typeface="+mn-lt"/>
                <a:ea typeface="+mj-ea"/>
                <a:cs typeface="+mj-cs"/>
              </a:rPr>
              <a:t>Совместное путешествие</a:t>
            </a:r>
            <a:r>
              <a:rPr lang="ru-RU" sz="3500" dirty="0" smtClean="0">
                <a:solidFill>
                  <a:srgbClr val="0070C0"/>
                </a:solidFill>
                <a:latin typeface="+mn-lt"/>
                <a:ea typeface="+mj-ea"/>
                <a:cs typeface="+mj-cs"/>
              </a:rPr>
              <a:t>.</a:t>
            </a:r>
          </a:p>
          <a:p>
            <a:pPr marL="914400" indent="-914400">
              <a:buAutoNum type="arabicPeriod"/>
            </a:pPr>
            <a:r>
              <a:rPr lang="ru-RU" sz="3500" dirty="0" smtClean="0">
                <a:solidFill>
                  <a:srgbClr val="0070C0"/>
                </a:solidFill>
                <a:latin typeface="+mn-lt"/>
                <a:ea typeface="+mj-ea"/>
                <a:cs typeface="+mj-cs"/>
              </a:rPr>
              <a:t>Чтение </a:t>
            </a:r>
            <a:r>
              <a:rPr lang="ru-RU" sz="3500" dirty="0">
                <a:solidFill>
                  <a:srgbClr val="0070C0"/>
                </a:solidFill>
                <a:latin typeface="+mn-lt"/>
                <a:ea typeface="+mj-ea"/>
                <a:cs typeface="+mj-cs"/>
              </a:rPr>
              <a:t>вслух в кругу семьи. </a:t>
            </a:r>
            <a:endParaRPr lang="ru-RU" sz="3500" dirty="0" smtClean="0">
              <a:solidFill>
                <a:srgbClr val="0070C0"/>
              </a:solidFill>
              <a:latin typeface="+mn-lt"/>
              <a:ea typeface="+mj-ea"/>
              <a:cs typeface="+mj-cs"/>
            </a:endParaRPr>
          </a:p>
          <a:p>
            <a:pPr marL="914400" indent="-914400">
              <a:buAutoNum type="arabicPeriod"/>
            </a:pPr>
            <a:r>
              <a:rPr lang="ru-RU" sz="3500" dirty="0" smtClean="0">
                <a:solidFill>
                  <a:srgbClr val="0070C0"/>
                </a:solidFill>
                <a:latin typeface="+mn-lt"/>
                <a:ea typeface="+mj-ea"/>
                <a:cs typeface="+mj-cs"/>
              </a:rPr>
              <a:t>Моя </a:t>
            </a:r>
            <a:r>
              <a:rPr lang="ru-RU" sz="3500" dirty="0">
                <a:solidFill>
                  <a:srgbClr val="0070C0"/>
                </a:solidFill>
                <a:latin typeface="+mn-lt"/>
                <a:ea typeface="+mj-ea"/>
                <a:cs typeface="+mj-cs"/>
              </a:rPr>
              <a:t>учёба в школе. </a:t>
            </a:r>
            <a:endParaRPr lang="ru-RU" sz="3500" dirty="0" smtClean="0">
              <a:solidFill>
                <a:srgbClr val="0070C0"/>
              </a:solidFill>
              <a:latin typeface="+mn-lt"/>
              <a:ea typeface="+mj-ea"/>
              <a:cs typeface="+mj-cs"/>
            </a:endParaRPr>
          </a:p>
          <a:p>
            <a:pPr marL="914400" indent="-914400">
              <a:buAutoNum type="arabicPeriod"/>
            </a:pPr>
            <a:endParaRPr lang="ru-RU" sz="3500" dirty="0" smtClean="0">
              <a:solidFill>
                <a:srgbClr val="0070C0"/>
              </a:solidFill>
              <a:latin typeface="+mn-lt"/>
              <a:ea typeface="+mj-ea"/>
              <a:cs typeface="+mj-cs"/>
            </a:endParaRPr>
          </a:p>
          <a:p>
            <a:pPr marL="0" indent="0">
              <a:buNone/>
            </a:pPr>
            <a:endParaRPr lang="ru-RU" sz="5100" b="1" dirty="0">
              <a:solidFill>
                <a:srgbClr val="0070C0"/>
              </a:solidFill>
              <a:effectLst>
                <a:outerShdw blurRad="63500" dist="38100" dir="5400000" algn="t" rotWithShape="0">
                  <a:prstClr val="black">
                    <a:alpha val="25000"/>
                  </a:prstClr>
                </a:outerShdw>
              </a:effectLst>
              <a:latin typeface="+mn-lt"/>
              <a:ea typeface="+mj-ea"/>
              <a:cs typeface="+mj-cs"/>
            </a:endParaRPr>
          </a:p>
        </p:txBody>
      </p:sp>
      <p:sp>
        <p:nvSpPr>
          <p:cNvPr id="10"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282103" y="224846"/>
            <a:ext cx="10972800" cy="1065362"/>
          </a:xfrm>
        </p:spPr>
        <p:txBody>
          <a:bodyPr>
            <a:normAutofit fontScale="90000"/>
          </a:bodyPr>
          <a:lstStyle/>
          <a:p>
            <a:pPr algn="ctr"/>
            <a:r>
              <a:rPr lang="ru-RU" sz="6000" b="1" dirty="0" smtClean="0">
                <a:solidFill>
                  <a:srgbClr val="FF0000"/>
                </a:solidFill>
              </a:rPr>
              <a:t/>
            </a:r>
            <a:br>
              <a:rPr lang="ru-RU" sz="6000" b="1" dirty="0" smtClean="0">
                <a:solidFill>
                  <a:srgbClr val="FF0000"/>
                </a:solidFill>
              </a:rPr>
            </a:br>
            <a:r>
              <a:rPr lang="ru-RU" sz="6000" b="1" dirty="0">
                <a:solidFill>
                  <a:srgbClr val="FF0000"/>
                </a:solidFill>
              </a:rPr>
              <a:t/>
            </a:r>
            <a:br>
              <a:rPr lang="ru-RU" sz="6000" b="1" dirty="0">
                <a:solidFill>
                  <a:srgbClr val="FF0000"/>
                </a:solidFill>
              </a:rPr>
            </a:br>
            <a:r>
              <a:rPr lang="ru-RU" sz="6000" b="1" dirty="0" smtClean="0">
                <a:solidFill>
                  <a:srgbClr val="FF0000"/>
                </a:solidFill>
              </a:rPr>
              <a:t>Задание</a:t>
            </a:r>
            <a:endParaRPr lang="ru-RU" sz="6000" b="1" dirty="0">
              <a:solidFill>
                <a:srgbClr val="FF0000"/>
              </a:solidFill>
            </a:endParaRPr>
          </a:p>
        </p:txBody>
      </p:sp>
      <p:pic>
        <p:nvPicPr>
          <p:cNvPr id="9" name="Рисунок 28" descr="logo.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5"/>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614241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26401" y="757527"/>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3200" b="1" dirty="0" smtClean="0">
                <a:solidFill>
                  <a:srgbClr val="FF0000"/>
                </a:solidFill>
              </a:rPr>
              <a:t>1. </a:t>
            </a:r>
            <a:r>
              <a:rPr lang="ru-RU" sz="4000" b="1" dirty="0">
                <a:solidFill>
                  <a:srgbClr val="FF0000"/>
                </a:solidFill>
              </a:rPr>
              <a:t>Совместная семейная </a:t>
            </a:r>
            <a:r>
              <a:rPr lang="ru-RU" sz="4000" b="1" dirty="0" smtClean="0">
                <a:solidFill>
                  <a:srgbClr val="FF0000"/>
                </a:solidFill>
              </a:rPr>
              <a:t>трапеза</a:t>
            </a:r>
            <a:endParaRPr lang="ru-RU" sz="4000" b="1" dirty="0">
              <a:solidFill>
                <a:srgbClr val="FF0000"/>
              </a:solidFill>
            </a:endParaRPr>
          </a:p>
        </p:txBody>
      </p:sp>
      <p:pic>
        <p:nvPicPr>
          <p:cNvPr id="5" name="Рисунок 4"/>
          <p:cNvPicPr>
            <a:picLocks noChangeAspect="1"/>
          </p:cNvPicPr>
          <p:nvPr/>
        </p:nvPicPr>
        <p:blipFill>
          <a:blip r:embed="rId3"/>
          <a:stretch>
            <a:fillRect/>
          </a:stretch>
        </p:blipFill>
        <p:spPr>
          <a:xfrm>
            <a:off x="3957647" y="2329659"/>
            <a:ext cx="4910308" cy="4348401"/>
          </a:xfrm>
          <a:prstGeom prst="rect">
            <a:avLst/>
          </a:prstGeom>
        </p:spPr>
      </p:pic>
      <p:pic>
        <p:nvPicPr>
          <p:cNvPr id="9" name="Рисунок 28" descr="logo.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a:blip r:embed="rId6"/>
          <a:stretch>
            <a:fillRect/>
          </a:stretch>
        </p:blipFill>
        <p:spPr>
          <a:xfrm>
            <a:off x="11263392" y="186205"/>
            <a:ext cx="649209" cy="582379"/>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945062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4A03C-7E77-42CE-9EE1-30D4E3B96D94}"/>
              </a:ext>
            </a:extLst>
          </p:cNvPr>
          <p:cNvSpPr>
            <a:spLocks noGrp="1"/>
          </p:cNvSpPr>
          <p:nvPr>
            <p:ph type="title"/>
          </p:nvPr>
        </p:nvSpPr>
        <p:spPr>
          <a:xfrm>
            <a:off x="909149" y="1368514"/>
            <a:ext cx="10972800" cy="852198"/>
          </a:xfrm>
        </p:spPr>
        <p:txBody>
          <a:bodyPr>
            <a:normAutofit fontScale="90000"/>
          </a:bodyPr>
          <a:lstStyle/>
          <a:p>
            <a:r>
              <a:rPr lang="ru-RU" sz="6000" b="1" dirty="0" smtClean="0">
                <a:solidFill>
                  <a:srgbClr val="FF0000"/>
                </a:solidFill>
              </a:rPr>
              <a:t/>
            </a:r>
            <a:br>
              <a:rPr lang="ru-RU" sz="6000" b="1" dirty="0" smtClean="0">
                <a:solidFill>
                  <a:srgbClr val="FF0000"/>
                </a:solidFill>
              </a:rPr>
            </a:br>
            <a:r>
              <a:rPr lang="ru-RU" sz="3200" b="1" dirty="0" smtClean="0">
                <a:solidFill>
                  <a:srgbClr val="FF0000"/>
                </a:solidFill>
              </a:rPr>
              <a:t>2. </a:t>
            </a:r>
            <a:r>
              <a:rPr lang="ru-RU" sz="4000" b="1" dirty="0">
                <a:solidFill>
                  <a:srgbClr val="FF0000"/>
                </a:solidFill>
              </a:rPr>
              <a:t>Совместное приготовление пищи, </a:t>
            </a:r>
            <a:r>
              <a:rPr lang="ru-RU" sz="4000" b="1" dirty="0" smtClean="0">
                <a:solidFill>
                  <a:srgbClr val="FF0000"/>
                </a:solidFill>
              </a:rPr>
              <a:t>семейного </a:t>
            </a:r>
            <a:r>
              <a:rPr lang="ru-RU" sz="4000" b="1" dirty="0">
                <a:solidFill>
                  <a:srgbClr val="FF0000"/>
                </a:solidFill>
              </a:rPr>
              <a:t>блюда</a:t>
            </a:r>
          </a:p>
        </p:txBody>
      </p:sp>
      <p:pic>
        <p:nvPicPr>
          <p:cNvPr id="9" name="Рисунок 8"/>
          <p:cNvPicPr/>
          <p:nvPr/>
        </p:nvPicPr>
        <p:blipFill>
          <a:blip r:embed="rId3"/>
          <a:stretch>
            <a:fillRect/>
          </a:stretch>
        </p:blipFill>
        <p:spPr>
          <a:xfrm>
            <a:off x="2984741" y="2488032"/>
            <a:ext cx="3410808" cy="3712486"/>
          </a:xfrm>
          <a:prstGeom prst="rect">
            <a:avLst/>
          </a:prstGeom>
        </p:spPr>
      </p:pic>
      <p:pic>
        <p:nvPicPr>
          <p:cNvPr id="10" name="Рисунок 9"/>
          <p:cNvPicPr/>
          <p:nvPr/>
        </p:nvPicPr>
        <p:blipFill>
          <a:blip r:embed="rId4"/>
          <a:stretch>
            <a:fillRect/>
          </a:stretch>
        </p:blipFill>
        <p:spPr>
          <a:xfrm>
            <a:off x="6680179" y="2258668"/>
            <a:ext cx="3955248" cy="4051090"/>
          </a:xfrm>
          <a:prstGeom prst="rect">
            <a:avLst/>
          </a:prstGeom>
        </p:spPr>
      </p:pic>
      <p:pic>
        <p:nvPicPr>
          <p:cNvPr id="11" name="Рисунок 28" descr="logo.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751" y="308975"/>
            <a:ext cx="13620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8296" y="266071"/>
            <a:ext cx="93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p:cNvPicPr>
            <a:picLocks noChangeAspect="1"/>
          </p:cNvPicPr>
          <p:nvPr/>
        </p:nvPicPr>
        <p:blipFill>
          <a:blip r:embed="rId7"/>
          <a:stretch>
            <a:fillRect/>
          </a:stretch>
        </p:blipFill>
        <p:spPr>
          <a:xfrm>
            <a:off x="11263392" y="186205"/>
            <a:ext cx="649209" cy="582379"/>
          </a:xfrm>
          <a:prstGeom prst="rect">
            <a:avLst/>
          </a:prstGeom>
        </p:spPr>
      </p:pic>
      <p:pic>
        <p:nvPicPr>
          <p:cNvPr id="15" name="Рисунок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31524" y="135770"/>
            <a:ext cx="794227" cy="794227"/>
          </a:xfrm>
          <a:prstGeom prst="rect">
            <a:avLst/>
          </a:prstGeom>
        </p:spPr>
      </p:pic>
    </p:spTree>
    <p:extLst>
      <p:ext uri="{BB962C8B-B14F-4D97-AF65-F5344CB8AC3E}">
        <p14:creationId xmlns:p14="http://schemas.microsoft.com/office/powerpoint/2010/main" val="1158925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2511</TotalTime>
  <Words>1466</Words>
  <Application>Microsoft Office PowerPoint</Application>
  <PresentationFormat>Широкоэкранный</PresentationFormat>
  <Paragraphs>96</Paragraphs>
  <Slides>15</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Century Gothic</vt:lpstr>
      <vt:lpstr>Courier New</vt:lpstr>
      <vt:lpstr>Palatino Linotype</vt:lpstr>
      <vt:lpstr>Times New Roman</vt:lpstr>
      <vt:lpstr>Исполнительная</vt:lpstr>
      <vt:lpstr>   ПРЕЗЕНТАЦИЯ  К ИНТЕРАКТИВНОМУ  ЗАНЯТИЮ для учащихся  1—4 классов  «Ценности и традиции моей семьи»  в рамках акции  «Правильно быть здоровым»</vt:lpstr>
      <vt:lpstr>Обсуждение</vt:lpstr>
      <vt:lpstr>Обсуждение</vt:lpstr>
      <vt:lpstr>Презентация PowerPoint</vt:lpstr>
      <vt:lpstr>Пословицы про маму </vt:lpstr>
      <vt:lpstr>  Творческое задание</vt:lpstr>
      <vt:lpstr>  Задание</vt:lpstr>
      <vt:lpstr> 1. Совместная семейная трапеза</vt:lpstr>
      <vt:lpstr> 2. Совместное приготовление пищи, семейного блюда</vt:lpstr>
      <vt:lpstr> 3. День рождения мамы</vt:lpstr>
      <vt:lpstr> 4. Совместное путешествие</vt:lpstr>
      <vt:lpstr> 5. Чтение вслух в кругу семьи</vt:lpstr>
      <vt:lpstr> 6. Моя учёба в школе</vt:lpstr>
      <vt:lpstr>«Кто скажет больше доброго о маме»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ИНТЕРАКТИВНОМУ ЗАНЯТИЮ «Я ЕСТЬ ТО, ЧТО Я ЕМ»</dc:title>
  <dc:creator>Уфимцева О. Б.</dc:creator>
  <cp:lastModifiedBy>Завалишина Дарья Алексеевна</cp:lastModifiedBy>
  <cp:revision>246</cp:revision>
  <cp:lastPrinted>2020-02-13T09:29:50Z</cp:lastPrinted>
  <dcterms:created xsi:type="dcterms:W3CDTF">2018-11-15T09:48:45Z</dcterms:created>
  <dcterms:modified xsi:type="dcterms:W3CDTF">2026-02-17T10:10:03Z</dcterms:modified>
</cp:coreProperties>
</file>