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331" r:id="rId4"/>
    <p:sldId id="258" r:id="rId5"/>
    <p:sldId id="361" r:id="rId6"/>
    <p:sldId id="260" r:id="rId7"/>
    <p:sldId id="262" r:id="rId8"/>
    <p:sldId id="362" r:id="rId9"/>
    <p:sldId id="363" r:id="rId10"/>
    <p:sldId id="364" r:id="rId11"/>
    <p:sldId id="370" r:id="rId12"/>
    <p:sldId id="366" r:id="rId13"/>
    <p:sldId id="371" r:id="rId14"/>
    <p:sldId id="372" r:id="rId15"/>
    <p:sldId id="373" r:id="rId16"/>
    <p:sldId id="365" r:id="rId17"/>
    <p:sldId id="25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фронова Ирина Александровна" initials="СИ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7" autoAdjust="0"/>
    <p:restoredTop sz="76477" autoAdjust="0"/>
  </p:normalViewPr>
  <p:slideViewPr>
    <p:cSldViewPr snapToGrid="0">
      <p:cViewPr varScale="1">
        <p:scale>
          <a:sx n="67" d="100"/>
          <a:sy n="67" d="100"/>
        </p:scale>
        <p:origin x="109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89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D1B3C-A49E-4384-A263-73CA1D98719E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5F80E-B560-49EA-9206-AA14273EF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2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Здравствуйте</a:t>
            </a:r>
            <a:r>
              <a:rPr lang="ru-RU" dirty="0"/>
              <a:t>, ребята. </a:t>
            </a:r>
            <a:endParaRPr lang="ru-RU" dirty="0" smtClean="0"/>
          </a:p>
          <a:p>
            <a:r>
              <a:rPr lang="ru-RU" dirty="0" smtClean="0"/>
              <a:t>Предлагаю вам стать участниками акции «Здоровый образ жизни </a:t>
            </a:r>
            <a:r>
              <a:rPr lang="ru-RU" sz="1200" b="0" dirty="0" smtClean="0">
                <a:solidFill>
                  <a:srgbClr val="0070C0"/>
                </a:solidFill>
              </a:rPr>
              <a:t>основа национальных целей развития</a:t>
            </a:r>
            <a:r>
              <a:rPr lang="ru-RU" dirty="0" smtClean="0"/>
              <a:t>». Для начала нам необходимо понять, что значит быть здоровым. Как вы думаете?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2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Теперь каждой группе нужно озвучить вопросы, которые вам предложены, вынесем их на отдельные слайды, и высказать своё мнение. Постарайтесь аргументировать вашу позицию и сохранять </a:t>
            </a:r>
            <a:r>
              <a:rPr lang="ru-RU" dirty="0" err="1" smtClean="0"/>
              <a:t>тайминг</a:t>
            </a:r>
            <a:r>
              <a:rPr lang="ru-RU" dirty="0" smtClean="0"/>
              <a:t> на выступление от группы — 1,5 мин. </a:t>
            </a:r>
            <a:endParaRPr lang="ru-RU" sz="1200" b="1" kern="1200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200" b="1" kern="1200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Для чего нужен сон?</a:t>
            </a:r>
          </a:p>
          <a:p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 Какое время </a:t>
            </a:r>
            <a:b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необходимо подростку </a:t>
            </a:r>
            <a:b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для полноценного сна?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В чём проявляется </a:t>
            </a:r>
            <a:b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недосыпание? </a:t>
            </a:r>
            <a:endParaRPr lang="ru-RU" sz="1200" b="1" kern="1200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приём вредной пищи может отразиться на внешности?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Какую еду необходимо принимать на завтрак?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Какого режима питания следует придерживаться?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Если вы переели, стоит ли садиться на диету? Почему? </a:t>
            </a:r>
          </a:p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Как можно расходовать калории? </a:t>
            </a:r>
          </a:p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Что лучше есть после приёма вредной пищи? </a:t>
            </a:r>
            <a:endParaRPr lang="ru-RU" sz="1200" b="1" kern="1200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Что нужно сделать утром, чтобы привести себя в рабочее состояние?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на самочувствие влияет физическая нагрузка?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Какую роль играет личная гигиена?</a:t>
            </a:r>
            <a:endParaRPr lang="ru-RU" sz="12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Можно ли употреблять в пищу вредные продукты? Почему?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это может отразиться на коже?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Что окажет положительное влияние: диета или эффективное расходование калорий? </a:t>
            </a:r>
            <a:endParaRPr lang="ru-RU" sz="12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Для чего нужен сон? </a:t>
            </a:r>
          </a:p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Достаточно ли подростку шести часов для полноценного сна? </a:t>
            </a:r>
          </a:p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Как на внешности сказывается недосыпание?</a:t>
            </a:r>
          </a:p>
          <a:p>
            <a:pPr algn="just"/>
            <a:endParaRPr lang="ru-RU" sz="1200" b="1" kern="1200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pPr algn="just"/>
            <a:r>
              <a:rPr lang="ru-RU" dirty="0" smtClean="0"/>
              <a:t>Подумайте, ответы на какие вопросы были наиболее сложными. Почему? В чём вы ещё раз убедились? </a:t>
            </a:r>
            <a:endParaRPr lang="ru-RU" sz="1200" b="1" kern="1200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Финальным заданием сегодняшнего занятия является задание творческое — нарисуйте эскиз плаката на одну из тем: «Здоровый образ жизни — путь к успеху», «Здорово быть здоровым», «Движение — жизнь».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вам за активную работу, вашу </a:t>
            </a:r>
            <a:r>
              <a:rPr lang="ru-RU" dirty="0" err="1" smtClean="0"/>
              <a:t>включённость</a:t>
            </a:r>
            <a:r>
              <a:rPr lang="ru-RU" dirty="0" smtClean="0"/>
              <a:t>, оригинальные решения и интересные идеи эскизов плакатов. Попробуйте дома сделать ещё один эскиз плаката или доработать свою идею.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7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Ребята, вы все ответили правильно. Кто-то под здоровьем понимает правильное питание, кто-то из вас говорил, что это физическая культура, игры на свежем воздухе, кто-то вспомнил про соблюдение режима дня и личную гигиену. Раньше я тоже так думал, 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dirty="0" smtClean="0"/>
              <a:t>Здоровье — это состояние полного физического, душевного и социального благополучия, а не только отсутствие болезней. Именно такое определение здоровью даёт Всемирная организация здравоохранения. </a:t>
            </a:r>
          </a:p>
          <a:p>
            <a:r>
              <a:rPr lang="ru-RU" sz="1050" dirty="0" smtClean="0"/>
              <a:t>«</a:t>
            </a:r>
            <a:r>
              <a:rPr lang="ru-RU" sz="1050" i="1" dirty="0"/>
              <a:t>Физическое здоровье</a:t>
            </a:r>
            <a:r>
              <a:rPr lang="ru-RU" sz="1050" dirty="0"/>
              <a:t> — это функционирование организма, здоровье всех его систем и физическая активность. Прежде </a:t>
            </a:r>
            <a:r>
              <a:rPr lang="ru-RU" sz="1050" dirty="0" smtClean="0"/>
              <a:t>всего </a:t>
            </a:r>
            <a:r>
              <a:rPr lang="ru-RU" sz="1050" dirty="0"/>
              <a:t>у человека должно быть здоровое тело, правильное телосложение, достаточный вес, соответствующий возрасту рост. Человек должен иметь хорошую физическую </a:t>
            </a:r>
            <a:r>
              <a:rPr lang="ru-RU" sz="1050" dirty="0" smtClean="0"/>
              <a:t>подготовку, крепкие мышцы, </a:t>
            </a:r>
            <a:r>
              <a:rPr lang="ru-RU" sz="1050" dirty="0"/>
              <a:t>хорошо переносить физические нагрузки и при этом не чувствовать сильной усталости. Безусловно, здоровый человек редко болеет простудными и другими заболеваниями, т. е. его организм имеет хорошую защитную функцию против вирусов и микробов.</a:t>
            </a:r>
          </a:p>
          <a:p>
            <a:r>
              <a:rPr lang="ru-RU" sz="1050" i="1" dirty="0"/>
              <a:t>Социальное здоровье</a:t>
            </a:r>
            <a:r>
              <a:rPr lang="ru-RU" sz="1050" dirty="0"/>
              <a:t> — осознание себя личностью мужского или женского пола, взаимодействие с окружающими, понимание и развитие навыков, помогающих в общении с людьми.</a:t>
            </a:r>
          </a:p>
          <a:p>
            <a:r>
              <a:rPr lang="ru-RU" sz="1050" dirty="0"/>
              <a:t>И наконец, третий аспект здоровья – это психическое здоровье.</a:t>
            </a:r>
          </a:p>
          <a:p>
            <a:r>
              <a:rPr lang="ru-RU" sz="1050" i="1" dirty="0"/>
              <a:t>Психическое здоровье</a:t>
            </a:r>
            <a:r>
              <a:rPr lang="ru-RU" sz="1050" dirty="0"/>
              <a:t> — умение определять своё место в окружающем мире, понимание своих чувств и умение выражать их, умение прогнозировать различные ситуации, становление и развитие личности, самоопределение и самореализация. </a:t>
            </a:r>
          </a:p>
          <a:p>
            <a:r>
              <a:rPr lang="ru-RU" sz="1050" dirty="0"/>
              <a:t>Важно, чтобы эти три </a:t>
            </a:r>
            <a:r>
              <a:rPr lang="ru-RU" sz="1050" dirty="0" smtClean="0"/>
              <a:t>составляющие </a:t>
            </a:r>
            <a:r>
              <a:rPr lang="ru-RU" sz="1050" dirty="0"/>
              <a:t>здоровья постоянно находились в гармоничном единстве, дополняя </a:t>
            </a:r>
            <a:r>
              <a:rPr lang="ru-RU" sz="1050" dirty="0" smtClean="0"/>
              <a:t>друг друга и </a:t>
            </a:r>
            <a:r>
              <a:rPr lang="ru-RU" sz="1050" dirty="0"/>
              <a:t>влияя друг на друга. </a:t>
            </a:r>
          </a:p>
          <a:p>
            <a:r>
              <a:rPr lang="ru-RU" sz="1050" dirty="0"/>
              <a:t>Таким образом, здоровый человек – это </a:t>
            </a:r>
            <a:r>
              <a:rPr lang="ru-RU" sz="1050" dirty="0" smtClean="0"/>
              <a:t>человек, у которого </a:t>
            </a:r>
            <a:r>
              <a:rPr lang="ru-RU" sz="1050" dirty="0"/>
              <a:t>не только </a:t>
            </a:r>
            <a:r>
              <a:rPr lang="ru-RU" sz="1050" dirty="0" smtClean="0"/>
              <a:t>здоровое тело, </a:t>
            </a:r>
            <a:r>
              <a:rPr lang="ru-RU" sz="1050" dirty="0"/>
              <a:t>но </a:t>
            </a:r>
            <a:r>
              <a:rPr lang="ru-RU" sz="1050" dirty="0" smtClean="0"/>
              <a:t>замечательное </a:t>
            </a:r>
            <a:r>
              <a:rPr lang="ru-RU" sz="1050" dirty="0"/>
              <a:t>настроение и хорошие отношения с окружающими </a:t>
            </a:r>
            <a:r>
              <a:rPr lang="ru-RU" sz="1050" dirty="0" smtClean="0"/>
              <a:t>людьми».</a:t>
            </a:r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2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Всемирная организация здравоохранения (ВОЗ) — международное специализированное учреждение системы Организации Объединенных Наций в области здравоохранения. Эксперты ВОЗ разрабатывают рекомендации и стандарты в области охраны здоровья и оказывают помощь странам в разрешении проблем общественного здравоохранения. ВОЗ также оказывает поддержку и способствует проведению научных исследований в области здравоохранения. С помощью ВОЗ национальные правительства могут совместно искать решения глобальных проблем здравоохранения и добиваться улучшения благополучия своих граждан. Таким образом, мы понимаем, что вопросы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очень важны.</a:t>
            </a:r>
          </a:p>
          <a:p>
            <a:r>
              <a:rPr lang="ru-RU" dirty="0" smtClean="0"/>
              <a:t>Теперь, когда мы разобрались с понятием здоровья, предлагаю подумать и каждому высказаться о том, важно ли говорить о здоровье в подростковом возрасте. Важно ли уделять своему здоровью внимание? Почему? Работу по данному обсуждению мы построим следующим образом: используем приём </a:t>
            </a:r>
            <a:r>
              <a:rPr lang="ru-RU" dirty="0" err="1" smtClean="0"/>
              <a:t>timed</a:t>
            </a:r>
            <a:r>
              <a:rPr lang="ru-RU" dirty="0" smtClean="0"/>
              <a:t> </a:t>
            </a:r>
            <a:r>
              <a:rPr lang="ru-RU" dirty="0" err="1" smtClean="0"/>
              <a:t>round</a:t>
            </a:r>
            <a:r>
              <a:rPr lang="ru-RU" dirty="0" smtClean="0"/>
              <a:t> </a:t>
            </a:r>
            <a:r>
              <a:rPr lang="ru-RU" dirty="0" err="1" smtClean="0"/>
              <a:t>robin</a:t>
            </a:r>
            <a:r>
              <a:rPr lang="ru-RU" dirty="0" smtClean="0"/>
              <a:t> (</a:t>
            </a:r>
            <a:r>
              <a:rPr lang="ru-RU" dirty="0" err="1" smtClean="0"/>
              <a:t>таймд</a:t>
            </a:r>
            <a:r>
              <a:rPr lang="ru-RU" dirty="0" smtClean="0"/>
              <a:t> </a:t>
            </a:r>
            <a:r>
              <a:rPr lang="ru-RU" dirty="0" err="1" smtClean="0"/>
              <a:t>роунд</a:t>
            </a:r>
            <a:r>
              <a:rPr lang="ru-RU" dirty="0" smtClean="0"/>
              <a:t> </a:t>
            </a:r>
            <a:r>
              <a:rPr lang="ru-RU" dirty="0" err="1" smtClean="0"/>
              <a:t>робин</a:t>
            </a:r>
            <a:r>
              <a:rPr lang="ru-RU" dirty="0" smtClean="0"/>
              <a:t>) — каждый высказывается на заданную ему тему за определённое время — 30 секунд. Первое высказывание мы доверим учащемуся, чьё имя начинается с первой среди учащихся буквы алфавита. Следующим выступающим станет его сосед, сидящий справа. Далее — по кругу.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62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Ребята, вы все молодцы! У вас много идей и понимания здоровья и здорового образа жизни!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Возможно, для</a:t>
            </a:r>
            <a:r>
              <a:rPr lang="ru-RU" baseline="0" dirty="0" smtClean="0"/>
              <a:t> размышления вам помогут следующие вопросы. Попробуйте в группах сформулировать на них ответы.</a:t>
            </a:r>
          </a:p>
          <a:p>
            <a:endParaRPr lang="ru-RU" baseline="0" dirty="0" smtClean="0"/>
          </a:p>
          <a:p>
            <a:r>
              <a:rPr lang="ru-RU" dirty="0" smtClean="0"/>
              <a:t>Ребята, вы все молодцы и правильно заметили важный факт. Здоровьем надо заниматься с самого раннего возраста. Здоровье — это очень большая ценность и путь к успеху! Знаете ли вы уже, что такое ситуативная задача? </a:t>
            </a:r>
          </a:p>
          <a:p>
            <a:r>
              <a:rPr lang="ru-RU" dirty="0" smtClean="0"/>
              <a:t>Ситуативная задача— это описание конкретной ситуации или случая. Как правило, такое задание содержит проблему и строится на реальных фактах. Соответственно решить ситуативную задачу — это значит проанализировать предложенную ситуацию и найти оптимальное решение.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5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</a:t>
            </a:r>
            <a:r>
              <a:rPr lang="ru-RU" baseline="0" dirty="0" smtClean="0"/>
              <a:t> вместе прочитаем ситуативную задачу, а потом я предложу вам варианты начала высказывания для направления ваших размышлений.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Прочитайте начало высказываний. Подумайте, как бы поступили лично вы в данной ситуации. Отметьте одно или несколько высказываний, которые вы бы продолжили, потому что это созвучно с вашим решением. Учащиеся выполняют задание.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Посмотрите на следующий слайд и обсудите в группах ответы на предложенные вопросы. Подумайте, какие вопросы требуют вашего общего решения.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706" y="296862"/>
            <a:ext cx="14335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68" y="266700"/>
            <a:ext cx="11525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709" y="1384482"/>
            <a:ext cx="5360291" cy="480849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950371E-B90E-416A-94DE-EC3927C5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2900" y="2102397"/>
            <a:ext cx="8298873" cy="408708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>
                <a:solidFill>
                  <a:srgbClr val="0070C0"/>
                </a:solidFill>
              </a:rPr>
              <a:t>ПРЕЗЕНТАЦИЯ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К </a:t>
            </a:r>
            <a:r>
              <a:rPr lang="ru-RU" sz="3600" b="1" dirty="0">
                <a:solidFill>
                  <a:srgbClr val="0070C0"/>
                </a:solidFill>
              </a:rPr>
              <a:t>ИНТЕРАКТИВНОМУ 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ЗАНЯТИЮ для учащихся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5—7 классов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</a:rPr>
              <a:t>«</a:t>
            </a:r>
            <a:r>
              <a:rPr lang="ru-RU" sz="4000" b="1" dirty="0" smtClean="0">
                <a:solidFill>
                  <a:srgbClr val="0070C0"/>
                </a:solidFill>
              </a:rPr>
              <a:t>Здоровье как главная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ценность»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в рамках акции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«Правильно быть здоровым»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35" y="820884"/>
            <a:ext cx="11386866" cy="741872"/>
          </a:xfrm>
        </p:spPr>
        <p:txBody>
          <a:bodyPr/>
          <a:lstStyle/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3525" y="1191820"/>
            <a:ext cx="907499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Группа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1 </a:t>
            </a: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endParaRPr lang="ru-RU" sz="3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Для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чего нужен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сон?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Какое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время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необходимо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подростку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для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полноценного сна? </a:t>
            </a:r>
            <a:endParaRPr lang="ru-RU" sz="3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 чём проявляется </a:t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недосыпание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21" y="2449901"/>
            <a:ext cx="5236316" cy="332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6974" y="190995"/>
            <a:ext cx="11093578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Группа 2 </a:t>
            </a:r>
          </a:p>
          <a:p>
            <a:endParaRPr lang="ru-RU" sz="3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just"/>
            <a:endParaRPr lang="ru-RU" sz="36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330" y="2354579"/>
            <a:ext cx="68748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приём вредной пищи может отразиться на внешности?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Какую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еду необходимо принимать на завтрак?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Какого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режима питания следует придерживаться?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90" y="3285018"/>
            <a:ext cx="4328709" cy="27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F9123A9-3A0D-4CBF-9EF6-8D35CF708DDF}"/>
              </a:ext>
            </a:extLst>
          </p:cNvPr>
          <p:cNvSpPr txBox="1">
            <a:spLocks/>
          </p:cNvSpPr>
          <p:nvPr/>
        </p:nvSpPr>
        <p:spPr>
          <a:xfrm>
            <a:off x="500330" y="778875"/>
            <a:ext cx="11386866" cy="7418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8349" y="1341022"/>
            <a:ext cx="1111082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Группа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3 </a:t>
            </a: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endParaRPr lang="ru-RU" sz="25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just"/>
            <a:endParaRPr lang="ru-RU" sz="36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32" y="2708910"/>
            <a:ext cx="4490635" cy="387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906" y="2681245"/>
            <a:ext cx="7723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Если вы переели, стоит ли садиться на диету? Почему?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можно расходовать калории?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Что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лучше есть после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приёма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вредной пищи? </a:t>
            </a:r>
          </a:p>
        </p:txBody>
      </p:sp>
      <p:pic>
        <p:nvPicPr>
          <p:cNvPr id="7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F9123A9-3A0D-4CBF-9EF6-8D35CF708DDF}"/>
              </a:ext>
            </a:extLst>
          </p:cNvPr>
          <p:cNvSpPr txBox="1">
            <a:spLocks/>
          </p:cNvSpPr>
          <p:nvPr/>
        </p:nvSpPr>
        <p:spPr>
          <a:xfrm>
            <a:off x="500329" y="758733"/>
            <a:ext cx="11386866" cy="7418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7169" y="1406380"/>
            <a:ext cx="111108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Группа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4 </a:t>
            </a: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algn="just"/>
            <a:endParaRPr lang="ru-RU" sz="25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29" y="2013780"/>
            <a:ext cx="105070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Что нужно сделать утром, чтобы привести себя в рабочее состояние?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на самочувствие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влияет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физическая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нагрузка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? </a:t>
            </a:r>
            <a:endParaRPr lang="ru-RU" sz="36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Какую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роль играет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личная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гигиена?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57" y="3120936"/>
            <a:ext cx="5421862" cy="373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F9123A9-3A0D-4CBF-9EF6-8D35CF708DDF}"/>
              </a:ext>
            </a:extLst>
          </p:cNvPr>
          <p:cNvSpPr txBox="1">
            <a:spLocks/>
          </p:cNvSpPr>
          <p:nvPr/>
        </p:nvSpPr>
        <p:spPr>
          <a:xfrm>
            <a:off x="477169" y="703962"/>
            <a:ext cx="11386866" cy="7418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2310" y="1499308"/>
            <a:ext cx="111108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Группа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5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513" y="2195559"/>
            <a:ext cx="798805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Можно ли употреблять в пищу вредные продукты? Почему?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</a:t>
            </a:r>
            <a:r>
              <a:rPr lang="ru-RU" sz="3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это может отразиться </a:t>
            </a:r>
            <a: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на </a:t>
            </a:r>
            <a:r>
              <a:rPr lang="ru-RU" sz="3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коже</a:t>
            </a:r>
            <a: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Что </a:t>
            </a:r>
            <a:r>
              <a:rPr lang="ru-RU" sz="3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окажет положительное влияние: диета или эффективное расходование калорий?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973750"/>
            <a:ext cx="4773068" cy="364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F9123A9-3A0D-4CBF-9EF6-8D35CF708DDF}"/>
              </a:ext>
            </a:extLst>
          </p:cNvPr>
          <p:cNvSpPr txBox="1">
            <a:spLocks/>
          </p:cNvSpPr>
          <p:nvPr/>
        </p:nvSpPr>
        <p:spPr>
          <a:xfrm>
            <a:off x="362310" y="722963"/>
            <a:ext cx="11386866" cy="7418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2310" y="1507778"/>
            <a:ext cx="111108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Группа 6 </a:t>
            </a:r>
          </a:p>
          <a:p>
            <a:pPr algn="just"/>
            <a:endParaRPr lang="ru-RU" sz="2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332" y="2646142"/>
            <a:ext cx="79880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Для чего нужен сон?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Достаточно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ли подростку шести часов для полноценного сна? </a:t>
            </a:r>
            <a:endParaRPr lang="ru-RU" sz="36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на внешности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сказывается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недосыпание?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22" y="1818266"/>
            <a:ext cx="4010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F9123A9-3A0D-4CBF-9EF6-8D35CF708DDF}"/>
              </a:ext>
            </a:extLst>
          </p:cNvPr>
          <p:cNvSpPr txBox="1">
            <a:spLocks/>
          </p:cNvSpPr>
          <p:nvPr/>
        </p:nvSpPr>
        <p:spPr>
          <a:xfrm>
            <a:off x="500332" y="677105"/>
            <a:ext cx="11386866" cy="7418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080" y="647014"/>
            <a:ext cx="1097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Нарисуйте эскизы плаката </a:t>
            </a:r>
            <a:r>
              <a:rPr lang="ru-RU" sz="4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4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4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на </a:t>
            </a:r>
            <a:r>
              <a:rPr lang="ru-RU" sz="4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любую из заданных тем: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80" y="2641260"/>
            <a:ext cx="5681252" cy="297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7148" y="2190850"/>
            <a:ext cx="101446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«Здоровый образ жизни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— 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путь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к успеху»</a:t>
            </a:r>
          </a:p>
          <a:p>
            <a:pPr algn="ctr"/>
            <a:endParaRPr lang="ru-RU" sz="3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7148" y="387269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«Здорово быть здоровым»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«Движение — жизнь»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566" y="937538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0070C0"/>
                </a:solidFill>
              </a:rPr>
              <a:t>Желаю </a:t>
            </a:r>
            <a:r>
              <a:rPr lang="ru-RU" sz="5000" b="1" dirty="0" smtClean="0">
                <a:solidFill>
                  <a:srgbClr val="0070C0"/>
                </a:solidFill>
              </a:rPr>
              <a:t>всем </a:t>
            </a:r>
            <a:r>
              <a:rPr lang="ru-RU" sz="5000" b="1" dirty="0">
                <a:solidFill>
                  <a:srgbClr val="0070C0"/>
                </a:solidFill>
              </a:rPr>
              <a:t>доброго здоровья! </a:t>
            </a:r>
            <a:endParaRPr lang="ru-RU" sz="5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5000" b="1" dirty="0" smtClean="0">
                <a:solidFill>
                  <a:srgbClr val="0070C0"/>
                </a:solidFill>
              </a:rPr>
              <a:t>И помните, </a:t>
            </a:r>
            <a:r>
              <a:rPr lang="ru-RU" sz="5000" b="1" dirty="0">
                <a:solidFill>
                  <a:srgbClr val="0070C0"/>
                </a:solidFill>
              </a:rPr>
              <a:t>жить </a:t>
            </a:r>
            <a:endParaRPr lang="ru-RU" sz="5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здорОвым </a:t>
            </a:r>
            <a:r>
              <a:rPr lang="ru-RU" sz="4800" b="1" dirty="0">
                <a:solidFill>
                  <a:srgbClr val="FF0000"/>
                </a:solidFill>
              </a:rPr>
              <a:t>— здОрово!</a:t>
            </a:r>
          </a:p>
        </p:txBody>
      </p:sp>
      <p:pic>
        <p:nvPicPr>
          <p:cNvPr id="7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454" y="3618230"/>
            <a:ext cx="3611545" cy="32397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65" y="757527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162051"/>
            <a:ext cx="10972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r>
              <a:rPr lang="ru-RU" sz="7000" b="1" dirty="0">
                <a:solidFill>
                  <a:srgbClr val="0070C0"/>
                </a:solidFill>
              </a:rPr>
              <a:t>ЧТО ОЗНАЧАЕТ БЫТЬ</a:t>
            </a:r>
            <a:br>
              <a:rPr lang="ru-RU" sz="7000" b="1" dirty="0">
                <a:solidFill>
                  <a:srgbClr val="0070C0"/>
                </a:solidFill>
              </a:rPr>
            </a:br>
            <a:r>
              <a:rPr lang="ru-RU" sz="7000" b="1" dirty="0">
                <a:solidFill>
                  <a:srgbClr val="0070C0"/>
                </a:solidFill>
              </a:rPr>
              <a:t>ЗДОРОВЫМ?</a:t>
            </a:r>
          </a:p>
        </p:txBody>
      </p:sp>
      <p:pic>
        <p:nvPicPr>
          <p:cNvPr id="9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83" y="899861"/>
            <a:ext cx="9698182" cy="31621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69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Здоровье </a:t>
            </a:r>
            <a:r>
              <a:rPr lang="ru-RU" sz="69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— </a:t>
            </a:r>
            <a:r>
              <a:rPr lang="ru-RU" sz="69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это </a:t>
            </a:r>
            <a:r>
              <a:rPr lang="ru-RU" sz="69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состояние полного физического, душевного и социального благополучия, а не только отсутствие болезней.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5F85B4E-6F87-47DD-9DEB-6C023C7F0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571" y="4286864"/>
            <a:ext cx="7215235" cy="1958660"/>
          </a:xfrm>
          <a:prstGeom prst="rect">
            <a:avLst/>
          </a:prstGeom>
        </p:spPr>
      </p:pic>
      <p:pic>
        <p:nvPicPr>
          <p:cNvPr id="7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947CB1-AD14-4B47-B3FA-1841C07C1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280204"/>
            <a:ext cx="5203162" cy="49443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Всемирная организация здравоохранения (ВОЗ) — международное специализированное учреждение системы Организации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Объединённых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Наций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области здравоохранения.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7" y="1262530"/>
            <a:ext cx="5475576" cy="49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65" y="-45079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0" b="1" dirty="0">
                <a:solidFill>
                  <a:srgbClr val="0070C0"/>
                </a:solidFill>
              </a:rPr>
              <a:t>ВАЖНО ЛИ </a:t>
            </a:r>
            <a:r>
              <a:rPr lang="ru-RU" sz="28000" b="1" dirty="0" smtClean="0">
                <a:solidFill>
                  <a:srgbClr val="0070C0"/>
                </a:solidFill>
              </a:rPr>
              <a:t/>
            </a:r>
            <a:br>
              <a:rPr lang="ru-RU" sz="28000" b="1" dirty="0" smtClean="0">
                <a:solidFill>
                  <a:srgbClr val="0070C0"/>
                </a:solidFill>
              </a:rPr>
            </a:br>
            <a:r>
              <a:rPr lang="ru-RU" sz="28000" b="1" dirty="0" smtClean="0">
                <a:solidFill>
                  <a:srgbClr val="0070C0"/>
                </a:solidFill>
              </a:rPr>
              <a:t>УДЕЛЯТЬ </a:t>
            </a:r>
            <a:r>
              <a:rPr lang="ru-RU" sz="28000" b="1" dirty="0">
                <a:solidFill>
                  <a:srgbClr val="0070C0"/>
                </a:solidFill>
              </a:rPr>
              <a:t>ВНИМАНИЕ СВОЕМУ ЗДОРОВЬЮ</a:t>
            </a:r>
            <a:r>
              <a:rPr lang="ru-RU" sz="28000" b="1" dirty="0" smtClean="0">
                <a:solidFill>
                  <a:srgbClr val="0070C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ru-RU" sz="28000" b="1" dirty="0" smtClean="0">
                <a:solidFill>
                  <a:srgbClr val="0070C0"/>
                </a:solidFill>
              </a:rPr>
              <a:t>ПОЧЕМУ?</a:t>
            </a:r>
            <a:endParaRPr lang="ru-RU" sz="280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C56AB-F2AC-4A4F-B1E8-041E853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65" y="495590"/>
            <a:ext cx="10972800" cy="84233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Обсуждение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5431" y="1386952"/>
            <a:ext cx="11267267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Что означает быть здоровым? Важно ли говорить об этом в подростковом возрасте? Почему? </a:t>
            </a: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Для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меня быть здоровым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означает ___________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__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_______ .</a:t>
            </a:r>
          </a:p>
          <a:p>
            <a:endParaRPr lang="ru-RU" sz="3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думаю, что о здоровье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подростковом возрасте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говорить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важно,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потому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что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_________________ .</a:t>
            </a: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38" y="3786262"/>
            <a:ext cx="4290528" cy="26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762285"/>
            <a:ext cx="11386866" cy="741872"/>
          </a:xfrm>
        </p:spPr>
        <p:txBody>
          <a:bodyPr/>
          <a:lstStyle/>
          <a:p>
            <a:pPr algn="ctr"/>
            <a:r>
              <a:rPr lang="ru-RU" sz="4500" b="1" dirty="0" smtClean="0">
                <a:solidFill>
                  <a:srgbClr val="0070C0"/>
                </a:solidFill>
              </a:rPr>
              <a:t>Ситуативная задача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330" y="1511421"/>
            <a:ext cx="114041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 чате класса сообщили, что весь класс приглашён на вечеринку к лучшему другу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.</a:t>
            </a:r>
          </a:p>
          <a:p>
            <a:pPr algn="just"/>
            <a:r>
              <a:rPr lang="ru-RU" sz="2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«Всем привет! Народ, я получил очередной разряд по лыжам и попал в сборную области. Приглашаю разделить со мной это событие. Тренировки почти постоянно, поэтому жду завтра (четверг) в 20:00. Будут чипсы, попкорн, картофель фри, из напитков кола, спрайт, вода, чай, если что-то ещё нужно, приносите с собой. Форма одежды </a:t>
            </a:r>
            <a:r>
              <a:rPr lang="ru-RU" sz="2200" b="1" dirty="0" err="1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casual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(обычная). До встречи. Отказ не принимается ;))». </a:t>
            </a:r>
          </a:p>
          <a:p>
            <a:pPr algn="just"/>
            <a:endParaRPr lang="ru-RU" sz="22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just"/>
            <a:r>
              <a:rPr lang="ru-RU" sz="2000" b="1" i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У вас в четверг заканчиваются уроки в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15:00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. Часть одноклассников задействованы в репетиции до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17:30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. Всем задано на пятницу — эскиз плаката по проекту «Здоровый образ жизни — путь к успеху», по биологии тема «Гармоничный рацион питания и расчёт калорий», английский топик «Мой режим дня». В пятницу запланирован нулевой урок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.</a:t>
            </a:r>
          </a:p>
          <a:p>
            <a:endParaRPr lang="ru-RU" sz="2000" b="1" i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22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Ваши действия?</a:t>
            </a:r>
          </a:p>
        </p:txBody>
      </p:sp>
      <p:pic>
        <p:nvPicPr>
          <p:cNvPr id="4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9239" y="773077"/>
            <a:ext cx="11386866" cy="741872"/>
          </a:xfrm>
        </p:spPr>
        <p:txBody>
          <a:bodyPr/>
          <a:lstStyle/>
          <a:p>
            <a:pPr algn="ctr"/>
            <a:r>
              <a:rPr lang="ru-RU" sz="4500" b="1" dirty="0" smtClean="0">
                <a:solidFill>
                  <a:srgbClr val="0070C0"/>
                </a:solidFill>
              </a:rPr>
              <a:t>Ситуативная задача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296" y="1851618"/>
            <a:ext cx="79017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не пойду потому,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что _______________________________ .  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не могу не пойти,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поэтому __________________________ . 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пойду и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сделаю _____________________________________ .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пойду, но не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буду ___________________________________ .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возьму с собой к столу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… ,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потому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что _______________ . 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смогу остаться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до … , потому что ____________________ .</a:t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		</a:t>
            </a:r>
            <a:r>
              <a:rPr lang="ru-RU" sz="2000" b="1" u="sng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(</a:t>
            </a:r>
            <a:r>
              <a:rPr lang="ru-RU" sz="2000" b="1" u="sng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определённого времени)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1144013"/>
            <a:ext cx="39338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60" y="706749"/>
            <a:ext cx="11386866" cy="741872"/>
          </a:xfrm>
        </p:spPr>
        <p:txBody>
          <a:bodyPr/>
          <a:lstStyle/>
          <a:p>
            <a:r>
              <a:rPr lang="ru-RU" sz="4500" b="1" dirty="0">
                <a:solidFill>
                  <a:srgbClr val="0070C0"/>
                </a:solidFill>
              </a:rPr>
              <a:t>Обсудите в </a:t>
            </a:r>
            <a:r>
              <a:rPr lang="ru-RU" sz="4500" b="1" dirty="0" smtClean="0">
                <a:solidFill>
                  <a:srgbClr val="0070C0"/>
                </a:solidFill>
              </a:rPr>
              <a:t>группах </a:t>
            </a:r>
            <a:r>
              <a:rPr lang="ru-RU" sz="4500" b="1" dirty="0">
                <a:solidFill>
                  <a:srgbClr val="0070C0"/>
                </a:solidFill>
              </a:rPr>
              <a:t>общие </a:t>
            </a:r>
            <a:r>
              <a:rPr lang="ru-RU" sz="4500" b="1" dirty="0" smtClean="0">
                <a:solidFill>
                  <a:srgbClr val="0070C0"/>
                </a:solidFill>
              </a:rPr>
              <a:t>вопросы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297" y="1334033"/>
            <a:ext cx="824685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Каким образом приглашение на вечеринку может повлиять на здоровый образ жизни?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  <a:endParaRPr lang="ru-RU" sz="3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Как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может чувствовать себя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подросток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при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запланированной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нагрузке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на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следующий день?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Почему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Что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надо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делать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, чтобы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всегда оставаться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 хорошей форме?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6" y="1931651"/>
            <a:ext cx="4178829" cy="397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Words>1589</Words>
  <Application>Microsoft Office PowerPoint</Application>
  <PresentationFormat>Широкоэкранный</PresentationFormat>
  <Paragraphs>148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   ПРЕЗЕНТАЦИЯ  К ИНТЕРАКТИВНОМУ  ЗАНЯТИЮ для учащихся  5—7 классов  «Здоровье как главная  ценность»  в рамках акции  «Правильно быть здоровым»</vt:lpstr>
      <vt:lpstr>  Обсуждение</vt:lpstr>
      <vt:lpstr>Презентация PowerPoint</vt:lpstr>
      <vt:lpstr>Презентация PowerPoint</vt:lpstr>
      <vt:lpstr>  Обсуждение</vt:lpstr>
      <vt:lpstr>Обсуждение</vt:lpstr>
      <vt:lpstr>Ситуативная задача</vt:lpstr>
      <vt:lpstr>Ситуативная задача</vt:lpstr>
      <vt:lpstr>Обсудите в группах общие вопросы</vt:lpstr>
      <vt:lpstr>Вопросы для обсуждения в группах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ИНТЕРАКТИВНОМУ ЗАНЯТИЮ «Я ЕСТЬ ТО, ЧТО Я ЕМ»</dc:title>
  <dc:creator>Уфимцева О. Б.</dc:creator>
  <cp:lastModifiedBy>Завалишина Дарья Алексеевна</cp:lastModifiedBy>
  <cp:revision>202</cp:revision>
  <dcterms:created xsi:type="dcterms:W3CDTF">2018-11-15T09:48:45Z</dcterms:created>
  <dcterms:modified xsi:type="dcterms:W3CDTF">2026-02-17T10:07:46Z</dcterms:modified>
</cp:coreProperties>
</file>