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7" r:id="rId1"/>
  </p:sldMasterIdLst>
  <p:notesMasterIdLst>
    <p:notesMasterId r:id="rId26"/>
  </p:notesMasterIdLst>
  <p:sldIdLst>
    <p:sldId id="314" r:id="rId2"/>
    <p:sldId id="333" r:id="rId3"/>
    <p:sldId id="315" r:id="rId4"/>
    <p:sldId id="319" r:id="rId5"/>
    <p:sldId id="330" r:id="rId6"/>
    <p:sldId id="331" r:id="rId7"/>
    <p:sldId id="329" r:id="rId8"/>
    <p:sldId id="320" r:id="rId9"/>
    <p:sldId id="325" r:id="rId10"/>
    <p:sldId id="326" r:id="rId11"/>
    <p:sldId id="327" r:id="rId12"/>
    <p:sldId id="328" r:id="rId13"/>
    <p:sldId id="316" r:id="rId14"/>
    <p:sldId id="321" r:id="rId15"/>
    <p:sldId id="334" r:id="rId16"/>
    <p:sldId id="342" r:id="rId17"/>
    <p:sldId id="335" r:id="rId18"/>
    <p:sldId id="343" r:id="rId19"/>
    <p:sldId id="344" r:id="rId20"/>
    <p:sldId id="336" r:id="rId21"/>
    <p:sldId id="345" r:id="rId22"/>
    <p:sldId id="339" r:id="rId23"/>
    <p:sldId id="340" r:id="rId24"/>
    <p:sldId id="341" r:id="rId25"/>
  </p:sldIdLst>
  <p:sldSz cx="12192000" cy="6858000"/>
  <p:notesSz cx="6805613" cy="9944100"/>
  <p:embeddedFontLst>
    <p:embeddedFont>
      <p:font typeface="Montserrat Light" panose="020B0604020202020204" charset="-52"/>
      <p:regular r:id="rId27"/>
      <p:italic r:id="rId28"/>
    </p:embeddedFont>
    <p:embeddedFont>
      <p:font typeface="DIN Pro Black" panose="020B0604020202020204" charset="0"/>
      <p:bold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serrat" panose="020B0604020202020204" charset="-52"/>
      <p:regular r:id="rId37"/>
      <p:bold r:id="rId38"/>
      <p:italic r:id="rId39"/>
      <p:boldItalic r:id="rId40"/>
    </p:embeddedFont>
    <p:embeddedFont>
      <p:font typeface="Montserrat Black" panose="020B0604020202020204" charset="-52"/>
      <p:bold r:id="rId41"/>
      <p:boldItalic r:id="rId42"/>
    </p:embeddedFont>
    <p:embeddedFont>
      <p:font typeface="Montserrat ExtraBold" panose="020B0604020202020204" charset="-52"/>
      <p:bold r:id="rId43"/>
      <p:boldItalic r:id="rId44"/>
    </p:embeddedFont>
    <p:embeddedFont>
      <p:font typeface="Montserrat SemiBold" panose="020B0604020202020204" charset="-52"/>
      <p:regular r:id="rId45"/>
      <p:bold r:id="rId46"/>
      <p:italic r:id="rId47"/>
      <p:boldItalic r:id="rId4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A135"/>
    <a:srgbClr val="FF6969"/>
    <a:srgbClr val="ED877F"/>
    <a:srgbClr val="765C5C"/>
    <a:srgbClr val="41ADCB"/>
    <a:srgbClr val="80C8DC"/>
    <a:srgbClr val="F3B0AA"/>
    <a:srgbClr val="C3BC33"/>
    <a:srgbClr val="EF863F"/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 autoAdjust="0"/>
    <p:restoredTop sz="78372" autoAdjust="0"/>
  </p:normalViewPr>
  <p:slideViewPr>
    <p:cSldViewPr snapToGrid="0">
      <p:cViewPr varScale="1">
        <p:scale>
          <a:sx n="69" d="100"/>
          <a:sy n="69" d="100"/>
        </p:scale>
        <p:origin x="1282" y="58"/>
      </p:cViewPr>
      <p:guideLst>
        <p:guide pos="325"/>
        <p:guide orient="horz" pos="3974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20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8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3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 smtClean="0">
              <a:solidFill>
                <a:srgbClr val="0070C0"/>
              </a:solidFill>
              <a:latin typeface="Montserrat Light" panose="00000400000000000000" pitchFamily="2" charset="-52"/>
            </a:endParaRPr>
          </a:p>
          <a:p>
            <a:endParaRPr lang="ru-RU" sz="1200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4636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138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92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233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07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976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303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61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910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23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263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794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421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61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13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36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82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7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3005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89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58747-E5CC-4314-BE74-C5F33D6025D1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56B2B-AF95-45D6-8BE8-9E607C7AAA9B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28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988AC-54DB-4C1B-B1C8-0B35648B8321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7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428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3CA943-34AD-4018-BFB6-6B8B5EE41184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9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3599C-7AD4-4438-B775-59579D26B320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EA33F-57D7-4A09-83AB-9C0BA25C4C23}" type="datetime1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7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BA4841-3749-434F-9889-130DE13B46B6}" type="datetime1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5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3"/>
          <a:stretch/>
        </p:blipFill>
        <p:spPr>
          <a:xfrm>
            <a:off x="8912392" y="8021"/>
            <a:ext cx="3279608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23434" b="23495"/>
          <a:stretch/>
        </p:blipFill>
        <p:spPr>
          <a:xfrm>
            <a:off x="0" y="-16042"/>
            <a:ext cx="5028375" cy="6882063"/>
          </a:xfrm>
          <a:prstGeom prst="rect">
            <a:avLst/>
          </a:prstGeom>
        </p:spPr>
      </p:pic>
      <p:sp>
        <p:nvSpPr>
          <p:cNvPr id="23" name="Прямоугольник 22"/>
          <p:cNvSpPr/>
          <p:nvPr userDrawn="1"/>
        </p:nvSpPr>
        <p:spPr>
          <a:xfrm>
            <a:off x="8912392" y="-16043"/>
            <a:ext cx="3279608" cy="6874043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38DEA1-C9BF-42D8-8B64-DAE56005AE93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96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722" y="0"/>
            <a:ext cx="5822542" cy="5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67113" y="-5797"/>
            <a:ext cx="12331817" cy="118686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4306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8099" y="330804"/>
            <a:ext cx="10994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51A135"/>
                </a:solidFill>
                <a:latin typeface="Montserrat Black" panose="00000A00000000000000" pitchFamily="2" charset="-52"/>
              </a:rPr>
              <a:t>КАЖДОЕ ДВИЖЕНИЕ ИМЕЕТ ЗНАЧЕНИЕ!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13738" r="23485"/>
          <a:stretch/>
        </p:blipFill>
        <p:spPr>
          <a:xfrm>
            <a:off x="678807" y="1294896"/>
            <a:ext cx="1916564" cy="3413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17508" r="8788"/>
          <a:stretch/>
        </p:blipFill>
        <p:spPr>
          <a:xfrm>
            <a:off x="3144658" y="1294896"/>
            <a:ext cx="2256932" cy="34137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3" r="6278"/>
          <a:stretch/>
        </p:blipFill>
        <p:spPr>
          <a:xfrm>
            <a:off x="6064764" y="1294896"/>
            <a:ext cx="1741362" cy="34137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8764" r="6369"/>
          <a:stretch/>
        </p:blipFill>
        <p:spPr>
          <a:xfrm>
            <a:off x="8283843" y="1328928"/>
            <a:ext cx="3253550" cy="29364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501" y="4822428"/>
            <a:ext cx="249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Пройтись пешком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вместо автомобиля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6674" y="4812875"/>
            <a:ext cx="2958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Играть с детьми,</a:t>
            </a:r>
            <a:b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проводить соревнования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5552" y="4822428"/>
            <a:ext cx="255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Активные перерывы</a:t>
            </a:r>
            <a:b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во время учёбы</a:t>
            </a:r>
            <a:b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и работы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3843" y="4489709"/>
            <a:ext cx="328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Выбирать отпуск</a:t>
            </a:r>
            <a:b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0070C0"/>
                </a:solidFill>
                <a:latin typeface="Montserrat" panose="00000500000000000000" pitchFamily="2" charset="-52"/>
              </a:rPr>
              <a:t>активного туриста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67113" y="-5797"/>
            <a:ext cx="12331817" cy="1196421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3183" y="3371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51A135"/>
                </a:solidFill>
                <a:latin typeface="Montserrat Black" panose="00000A00000000000000" pitchFamily="2" charset="-52"/>
              </a:rPr>
              <a:t>ЗАКАЛИВАНИЕ ЛИ ЭТО?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28" y="1542995"/>
            <a:ext cx="3366160" cy="22441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60" y="1397810"/>
            <a:ext cx="3262518" cy="45974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4" y="1451469"/>
            <a:ext cx="2979604" cy="164045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2" y="3240712"/>
            <a:ext cx="3124796" cy="23235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7003" r="8115" b="19865"/>
          <a:stretch/>
        </p:blipFill>
        <p:spPr>
          <a:xfrm>
            <a:off x="6097127" y="4139472"/>
            <a:ext cx="2023261" cy="18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-151002" y="-5798"/>
            <a:ext cx="12457652" cy="121721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07858" y="6276796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9" y="87800"/>
            <a:ext cx="7353300" cy="5321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17346">
            <a:off x="9729073" y="2122688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Природная </a:t>
            </a:r>
            <a:b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</a:br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кладовая </a:t>
            </a:r>
            <a:b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</a:br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здоровья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23518" y="1211412"/>
            <a:ext cx="92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Солнце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7616" y="1317620"/>
            <a:ext cx="86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Воздух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66376" y="453685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Вода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6063" y="1970678"/>
            <a:ext cx="46363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сила и выносливость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устойчивость </a:t>
            </a:r>
            <a:endParaRPr lang="ru-RU" sz="2400" b="1" dirty="0" smtClean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к </a:t>
            </a: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простуде </a:t>
            </a:r>
            <a:r>
              <a:rPr lang="ru-RU" sz="24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и болезням</a:t>
            </a:r>
            <a:endParaRPr lang="ru-RU" sz="24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улучшение кровообращения </a:t>
            </a:r>
            <a:b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органов и тканей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бодрость, </a:t>
            </a:r>
            <a:r>
              <a:rPr lang="ru-RU" sz="24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заряд, энергия</a:t>
            </a:r>
            <a:endParaRPr lang="ru-RU" sz="24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3532" y="323856"/>
            <a:ext cx="374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51A135"/>
                </a:solidFill>
                <a:latin typeface="Montserrat Black" panose="00000A00000000000000" pitchFamily="2" charset="-52"/>
              </a:rPr>
              <a:t>ЗАКАЛИВАНИЕ</a:t>
            </a:r>
            <a:endParaRPr lang="ru-RU" sz="3200" dirty="0">
              <a:solidFill>
                <a:srgbClr val="51A135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67113" y="-5798"/>
            <a:ext cx="12348595" cy="123898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30868" y="626529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5974" y="307020"/>
            <a:ext cx="9451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51A135"/>
                </a:solidFill>
                <a:latin typeface="Montserrat Black" panose="00000A00000000000000" pitchFamily="2" charset="-52"/>
              </a:rPr>
              <a:t>ОСНОВНЫЕ ПРИНЦИПЫ ЗАКАЛИВАНИЯ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2" y="1491947"/>
            <a:ext cx="3756764" cy="3756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82" y="3963793"/>
            <a:ext cx="2701618" cy="2569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8162" y="1893000"/>
            <a:ext cx="568937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  <a:t>Постепенность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  <a:t>Систематичность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  <a:t>Индивидуальный режим </a:t>
            </a:r>
            <a:b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  <a:t>и интенсивность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  <a:t>Комплексность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  <a:latin typeface="Montserrat" panose="00000500000000000000" pitchFamily="2" charset="-52"/>
              </a:rPr>
              <a:t>Самоконтроль</a:t>
            </a:r>
          </a:p>
          <a:p>
            <a:endParaRPr lang="ru-RU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4" y="969442"/>
            <a:ext cx="10753344" cy="3778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4354940" y="182132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№ 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77091" y="890018"/>
            <a:ext cx="1076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подходящий ответ для пропущенных слов.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88922" y="1734123"/>
            <a:ext cx="11606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Закалённый человек обладает __________ здоровьем, </a:t>
            </a:r>
            <a:b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становится __________ выносливым.  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1426168" y="3606844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1. КРЕПКИМ</a:t>
            </a: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1432669" y="5207630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3. БОЛЕЕ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6946195" y="3682978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2. ХРУПКИМ</a:t>
            </a: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6946194" y="5141168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4. МЕНЕЕ</a:t>
            </a:r>
          </a:p>
        </p:txBody>
      </p:sp>
    </p:spTree>
    <p:extLst>
      <p:ext uri="{BB962C8B-B14F-4D97-AF65-F5344CB8AC3E}">
        <p14:creationId xmlns:p14="http://schemas.microsoft.com/office/powerpoint/2010/main" val="11880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4354940" y="182132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№ 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77091" y="890018"/>
            <a:ext cx="1076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подходящий ответ для пропущенных слов.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88922" y="1734123"/>
            <a:ext cx="11606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Закалённый человек обладает __________ здоровьем, </a:t>
            </a:r>
            <a:b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становится __________ выносливым.  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1426168" y="3606844"/>
            <a:ext cx="3681135" cy="1140662"/>
          </a:xfrm>
          <a:prstGeom prst="roundRect">
            <a:avLst/>
          </a:prstGeom>
          <a:solidFill>
            <a:srgbClr val="51A135"/>
          </a:solidFill>
          <a:ln w="38100">
            <a:solidFill>
              <a:srgbClr val="51A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1. КРЕПКИМ</a:t>
            </a: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1432669" y="5207630"/>
            <a:ext cx="3681135" cy="1140662"/>
          </a:xfrm>
          <a:prstGeom prst="roundRect">
            <a:avLst/>
          </a:prstGeom>
          <a:solidFill>
            <a:srgbClr val="51A135"/>
          </a:solidFill>
          <a:ln w="38100">
            <a:solidFill>
              <a:srgbClr val="51A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3. БОЛЕЕ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6946195" y="3682978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2. ХРУПКИМ</a:t>
            </a: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6946194" y="5141168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4. МЕНЕЕ</a:t>
            </a:r>
          </a:p>
        </p:txBody>
      </p:sp>
    </p:spTree>
    <p:extLst>
      <p:ext uri="{BB962C8B-B14F-4D97-AF65-F5344CB8AC3E}">
        <p14:creationId xmlns:p14="http://schemas.microsoft.com/office/powerpoint/2010/main" val="8015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92335" y="258039"/>
            <a:ext cx="380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</a:t>
            </a:r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№ 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353607" y="1047330"/>
            <a:ext cx="934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</a:t>
            </a:r>
            <a:r>
              <a:rPr lang="ru-RU" sz="32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правильные </a:t>
            </a:r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варианты ответа.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39734" y="1923977"/>
            <a:ext cx="728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Выберите </a:t>
            </a: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факторы закаливания.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426168" y="3606844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1. СОЛНЦЕ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432669" y="5207630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3. ВОДА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946194" y="3568957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2. ВОЗДУХ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70761" y="5254413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4. ЗЕМЛЯ</a:t>
            </a:r>
          </a:p>
        </p:txBody>
      </p:sp>
    </p:spTree>
    <p:extLst>
      <p:ext uri="{BB962C8B-B14F-4D97-AF65-F5344CB8AC3E}">
        <p14:creationId xmlns:p14="http://schemas.microsoft.com/office/powerpoint/2010/main" val="3583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92335" y="258039"/>
            <a:ext cx="380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</a:t>
            </a:r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№ 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353607" y="1047330"/>
            <a:ext cx="934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</a:t>
            </a:r>
            <a:r>
              <a:rPr lang="ru-RU" sz="32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правильные </a:t>
            </a:r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варианты ответа.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39734" y="1923977"/>
            <a:ext cx="728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Выберите </a:t>
            </a: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факторы закаливания.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426168" y="3606844"/>
            <a:ext cx="3681135" cy="1140662"/>
          </a:xfrm>
          <a:prstGeom prst="roundRect">
            <a:avLst/>
          </a:prstGeom>
          <a:solidFill>
            <a:srgbClr val="51A135"/>
          </a:solidFill>
          <a:ln w="38100">
            <a:solidFill>
              <a:srgbClr val="51A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1. СОЛНЦЕ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432669" y="5207630"/>
            <a:ext cx="3681135" cy="1140662"/>
          </a:xfrm>
          <a:prstGeom prst="roundRect">
            <a:avLst/>
          </a:prstGeom>
          <a:solidFill>
            <a:srgbClr val="51A135"/>
          </a:solidFill>
          <a:ln w="38100">
            <a:solidFill>
              <a:srgbClr val="51A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3. ВОДА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946194" y="3568957"/>
            <a:ext cx="3681135" cy="1140662"/>
          </a:xfrm>
          <a:prstGeom prst="roundRect">
            <a:avLst/>
          </a:prstGeom>
          <a:solidFill>
            <a:srgbClr val="51A135"/>
          </a:solidFill>
          <a:ln w="38100">
            <a:solidFill>
              <a:srgbClr val="51A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2. ВОЗДУХ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70761" y="5254413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4. ЗЕМЛЯ</a:t>
            </a:r>
          </a:p>
        </p:txBody>
      </p:sp>
    </p:spTree>
    <p:extLst>
      <p:ext uri="{BB962C8B-B14F-4D97-AF65-F5344CB8AC3E}">
        <p14:creationId xmlns:p14="http://schemas.microsoft.com/office/powerpoint/2010/main" val="19350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78990" y="170655"/>
            <a:ext cx="380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№ 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60994" y="790771"/>
            <a:ext cx="9018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правильный вариант ответа.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310608" y="1490951"/>
            <a:ext cx="785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Кто из ребят поступает правильно?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55540" y="2343026"/>
            <a:ext cx="5814862" cy="44006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204268" y="2341900"/>
            <a:ext cx="5814862" cy="44006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1" y="4520276"/>
            <a:ext cx="2131046" cy="182603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84769" y="2863272"/>
            <a:ext cx="472629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1. </a:t>
            </a:r>
            <a:r>
              <a:rPr lang="ru-RU" dirty="0">
                <a:latin typeface="Montserrat" panose="00000500000000000000" pitchFamily="2" charset="-52"/>
              </a:rPr>
              <a:t>Рома живёт на 3 этаже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и всегда пользуется лифтом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в доме, ленится гулять с собакой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и считает, что выходные дни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лучше проводить за компьютером.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05" y="3392244"/>
            <a:ext cx="1858215" cy="30554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383337" y="2882726"/>
            <a:ext cx="405368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2. </a:t>
            </a:r>
            <a:r>
              <a:rPr lang="ru-RU" dirty="0">
                <a:latin typeface="Montserrat" panose="00000500000000000000" pitchFamily="2" charset="-52"/>
              </a:rPr>
              <a:t>Саша никогда не пропускает уроки физкультуры, а после занятий в школе идёт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домой пешком, не пользуясь автобусом.</a:t>
            </a:r>
          </a:p>
        </p:txBody>
      </p:sp>
    </p:spTree>
    <p:extLst>
      <p:ext uri="{BB962C8B-B14F-4D97-AF65-F5344CB8AC3E}">
        <p14:creationId xmlns:p14="http://schemas.microsoft.com/office/powerpoint/2010/main" val="33293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49001" y="774244"/>
            <a:ext cx="9745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«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ПРАВИЛЬНО БЫТЬ ЗДОРОВЫМ</a:t>
            </a:r>
            <a:r>
              <a:rPr lang="ru-RU" sz="4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SemiBold" panose="00000700000000000000" pitchFamily="2" charset="-52"/>
                <a:cs typeface="DIN Pro Black" panose="020B0A04020101010102" pitchFamily="34" charset="0"/>
              </a:rPr>
              <a:t>» </a:t>
            </a:r>
            <a:endParaRPr lang="en-US" sz="4800" b="1" dirty="0" smtClean="0">
              <a:solidFill>
                <a:srgbClr val="51A13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SemiBold" panose="000007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7112" y="-5797"/>
            <a:ext cx="12270161" cy="86147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54" y="133578"/>
            <a:ext cx="1151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0" dirty="0" smtClean="0">
                <a:solidFill>
                  <a:srgbClr val="765C5C"/>
                </a:solidFill>
                <a:latin typeface="Montserrat Light" panose="00000400000000000000" pitchFamily="2" charset="-52"/>
                <a:cs typeface="DIN Pro Black" panose="020B0A04020101010102" pitchFamily="34" charset="0"/>
              </a:rPr>
              <a:t>ВСЕРОССИЙСКАЯ АКЦИЯ</a:t>
            </a:r>
            <a:endParaRPr lang="ru-RU" sz="3200" b="1" spc="600" dirty="0">
              <a:solidFill>
                <a:srgbClr val="765C5C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1556313"/>
            <a:ext cx="104638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969"/>
                </a:solidFill>
                <a:latin typeface="Montserrat" panose="00000500000000000000" pitchFamily="2" charset="-52"/>
              </a:rPr>
              <a:t>Тема урока </a:t>
            </a:r>
            <a:endParaRPr lang="en-US" sz="3200" b="1" dirty="0" smtClean="0">
              <a:solidFill>
                <a:srgbClr val="FF6969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Montserrat" panose="00000500000000000000" pitchFamily="2" charset="-52"/>
              </a:rPr>
              <a:t>«ДВИЖЕНИЕ </a:t>
            </a:r>
            <a:r>
              <a:rPr lang="ru-RU" sz="32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К </a:t>
            </a:r>
            <a:r>
              <a:rPr lang="ru-RU" sz="3200" b="1" dirty="0">
                <a:solidFill>
                  <a:srgbClr val="0070C0"/>
                </a:solidFill>
                <a:latin typeface="Montserrat" panose="00000500000000000000" pitchFamily="2" charset="-52"/>
              </a:rPr>
              <a:t>ЗДОРОВЬЮ»</a:t>
            </a:r>
            <a:endParaRPr lang="ru-RU" sz="3200" b="1" dirty="0" smtClean="0">
              <a:solidFill>
                <a:srgbClr val="0070C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" panose="00000500000000000000" pitchFamily="2" charset="-52"/>
                <a:cs typeface="DIN Pro Black" panose="020B0A04020101010102" pitchFamily="34" charset="0"/>
              </a:rPr>
              <a:t>(для учащихся 5—7 классов)</a:t>
            </a:r>
            <a:endParaRPr lang="ru-RU" sz="2800" b="1" dirty="0">
              <a:solidFill>
                <a:srgbClr val="00B0F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7307"/>
          <a:stretch>
            <a:fillRect/>
          </a:stretch>
        </p:blipFill>
        <p:spPr>
          <a:xfrm>
            <a:off x="6587843" y="3181864"/>
            <a:ext cx="5596128" cy="3676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78990" y="170655"/>
            <a:ext cx="380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№ 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60994" y="790771"/>
            <a:ext cx="9018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правильный вариант ответа.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310608" y="1490951"/>
            <a:ext cx="785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Кто из ребят поступает правильно?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55540" y="2343026"/>
            <a:ext cx="5814862" cy="44006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204268" y="2341900"/>
            <a:ext cx="5814862" cy="44006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1" y="4520276"/>
            <a:ext cx="2131046" cy="182603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84769" y="2863272"/>
            <a:ext cx="472629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1. </a:t>
            </a:r>
            <a:r>
              <a:rPr lang="ru-RU" dirty="0">
                <a:latin typeface="Montserrat" panose="00000500000000000000" pitchFamily="2" charset="-52"/>
              </a:rPr>
              <a:t>Рома живёт на 3 этаже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и всегда пользуется лифтом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в доме, ленится гулять с собакой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и считает, что выходные дни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лучше проводить за компьютером.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05" y="3392244"/>
            <a:ext cx="1858215" cy="30554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383337" y="2882726"/>
            <a:ext cx="405368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2. </a:t>
            </a:r>
            <a:r>
              <a:rPr lang="ru-RU" dirty="0">
                <a:latin typeface="Montserrat" panose="00000500000000000000" pitchFamily="2" charset="-52"/>
              </a:rPr>
              <a:t>Саша никогда не пропускает уроки физкультуры, а после занятий в школе идёт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домой пешком, не пользуясь автобусом.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83337" y="4355341"/>
            <a:ext cx="4053570" cy="7078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1. Рома живёт на 3 этаже </a:t>
            </a:r>
            <a:br>
              <a:rPr lang="ru-RU" sz="2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</a:br>
            <a:r>
              <a:rPr lang="ru-RU" sz="2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и всегда пользуется лифтом </a:t>
            </a:r>
          </a:p>
        </p:txBody>
      </p:sp>
    </p:spTree>
    <p:extLst>
      <p:ext uri="{BB962C8B-B14F-4D97-AF65-F5344CB8AC3E}">
        <p14:creationId xmlns:p14="http://schemas.microsoft.com/office/powerpoint/2010/main" val="4738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78990" y="256976"/>
            <a:ext cx="3857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№ </a:t>
            </a:r>
            <a:r>
              <a:rPr lang="ru-RU" sz="4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4</a:t>
            </a:r>
            <a:endParaRPr lang="ru-RU" sz="40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3344" y="1011058"/>
            <a:ext cx="9018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правильный вариант ответа.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58652" y="1863164"/>
            <a:ext cx="6771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Как часто необходимо заниматься </a:t>
            </a:r>
          </a:p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физической активностью?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426168" y="3606844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1. КАЖДЫЙ ДЕНЬ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432669" y="5207630"/>
            <a:ext cx="3795379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3. ПО ВЫХОДНЫМ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946194" y="3630498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2. РАЗ В НЕДЕЛЮ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46194" y="5206863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4. ПО ЖЕЛАНИЮ</a:t>
            </a:r>
          </a:p>
        </p:txBody>
      </p:sp>
    </p:spTree>
    <p:extLst>
      <p:ext uri="{BB962C8B-B14F-4D97-AF65-F5344CB8AC3E}">
        <p14:creationId xmlns:p14="http://schemas.microsoft.com/office/powerpoint/2010/main" val="2079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4008582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0" y="434570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4673600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00149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5322455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563071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5938983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6242629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6549161"/>
            <a:ext cx="12192000" cy="9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7855" y="4028181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341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49745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3607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2239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1334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42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9523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7694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586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15190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405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1994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328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457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2510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1952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0239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99672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1255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82717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04834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26951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49068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7118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9734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05324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349079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639175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96129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242152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523012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840511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158010" y="4008582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469736" y="4013200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77568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078029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374626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671223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2019130" y="4017818"/>
            <a:ext cx="9236" cy="28494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78990" y="256976"/>
            <a:ext cx="3857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ВОПРОС № </a:t>
            </a:r>
            <a:r>
              <a:rPr lang="ru-RU" sz="4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4</a:t>
            </a:r>
            <a:endParaRPr lang="ru-RU" sz="40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3344" y="1011058"/>
            <a:ext cx="9018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0000500000000000000" pitchFamily="2" charset="-52"/>
              </a:rPr>
              <a:t>Выберите правильный вариант ответа.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58652" y="1863164"/>
            <a:ext cx="6771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Как часто необходимо заниматься </a:t>
            </a:r>
          </a:p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0000500000000000000" pitchFamily="2" charset="-52"/>
              </a:rPr>
              <a:t>физической активностью?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426168" y="3606844"/>
            <a:ext cx="3681135" cy="1140662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1. КАЖДЫЙ ДЕНЬ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432669" y="5207630"/>
            <a:ext cx="3795379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3. ПО ВЫХОДНЫМ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946194" y="3630498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2. РАЗ В НЕДЕЛЮ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46194" y="5206863"/>
            <a:ext cx="3681135" cy="11406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tserrat" panose="00000500000000000000" pitchFamily="2" charset="-52"/>
              </a:rPr>
              <a:t>4. ПО ЖЕЛАНИЮ</a:t>
            </a:r>
          </a:p>
        </p:txBody>
      </p:sp>
    </p:spTree>
    <p:extLst>
      <p:ext uri="{BB962C8B-B14F-4D97-AF65-F5344CB8AC3E}">
        <p14:creationId xmlns:p14="http://schemas.microsoft.com/office/powerpoint/2010/main" val="17189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3" y="1663629"/>
            <a:ext cx="5583936" cy="3694634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0" y="-5797"/>
            <a:ext cx="12192000" cy="11964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1228321" y="300026"/>
            <a:ext cx="9735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51A135"/>
                </a:solidFill>
                <a:latin typeface="Montserrat Black" panose="00000A00000000000000" pitchFamily="2" charset="-52"/>
              </a:rPr>
              <a:t>ФОРМИРОВАНИЕ ПОЛЕЗНЫХ ПРИВЫЧЕК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58882" y="2168960"/>
            <a:ext cx="440056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</a:rPr>
              <a:t>Мотив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</a:rPr>
              <a:t>Интерес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</a:rPr>
              <a:t>Многократное 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осознанное повторение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</a:rPr>
              <a:t>Дисциплина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70C0"/>
                </a:solidFill>
              </a:rPr>
              <a:t>Вознаграждение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70C0"/>
                </a:solidFill>
              </a:rPr>
              <a:t>за </a:t>
            </a:r>
            <a:r>
              <a:rPr lang="ru-RU" sz="2800" b="1" dirty="0">
                <a:solidFill>
                  <a:srgbClr val="0070C0"/>
                </a:solidFill>
              </a:rPr>
              <a:t>достижение целей</a:t>
            </a:r>
          </a:p>
        </p:txBody>
      </p:sp>
      <p:sp>
        <p:nvSpPr>
          <p:cNvPr id="68" name="Номер слайда 5"/>
          <p:cNvSpPr txBox="1">
            <a:spLocks/>
          </p:cNvSpPr>
          <p:nvPr/>
        </p:nvSpPr>
        <p:spPr>
          <a:xfrm>
            <a:off x="9246495" y="6251038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0" y="304733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Сохраняя и укрепляя здоровье,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мы обеспечиваем активную жизнь на долгие годы.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Не будьте безразличными самим к себе </a:t>
            </a:r>
            <a:r>
              <a:rPr lang="ru-RU" sz="3200" b="1" dirty="0" smtClean="0">
                <a:solidFill>
                  <a:srgbClr val="0070C0"/>
                </a:solidFill>
              </a:rPr>
              <a:t>и </a:t>
            </a:r>
            <a:r>
              <a:rPr lang="ru-RU" sz="3200" b="1" dirty="0">
                <a:solidFill>
                  <a:srgbClr val="0070C0"/>
                </a:solidFill>
              </a:rPr>
              <a:t>окружающему миру!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44" y="2044882"/>
            <a:ext cx="5925312" cy="3448716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/>
        </p:nvSpPr>
        <p:spPr>
          <a:xfrm>
            <a:off x="9253878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67112" y="-5797"/>
            <a:ext cx="12323428" cy="114766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97925" y="2237578"/>
            <a:ext cx="4555254" cy="1367301"/>
            <a:chOff x="282985" y="2610264"/>
            <a:chExt cx="4555254" cy="1367301"/>
          </a:xfrm>
        </p:grpSpPr>
        <p:sp>
          <p:nvSpPr>
            <p:cNvPr id="50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877811" y="2879207"/>
              <a:ext cx="3960428" cy="1098358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pPr algn="ctr"/>
              <a:r>
                <a:rPr lang="ru-RU" b="1" dirty="0">
                  <a:solidFill>
                    <a:schemeClr val="accent5"/>
                  </a:solidFill>
                  <a:latin typeface="Montserrat" panose="00000500000000000000" pitchFamily="2" charset="-52"/>
                </a:rPr>
                <a:t>Самый драгоценный дар, который человек получает от природы</a:t>
              </a:r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282985" y="2610264"/>
              <a:ext cx="647866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26420" y="2631459"/>
              <a:ext cx="360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1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35564" y="3915828"/>
            <a:ext cx="4519553" cy="778510"/>
            <a:chOff x="320624" y="4288514"/>
            <a:chExt cx="4519553" cy="778510"/>
          </a:xfrm>
        </p:grpSpPr>
        <p:sp>
          <p:nvSpPr>
            <p:cNvPr id="53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880125" y="4288514"/>
              <a:ext cx="3960052" cy="778510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pPr algn="ctr"/>
              <a:r>
                <a:rPr lang="ru-RU" b="1" dirty="0">
                  <a:solidFill>
                    <a:schemeClr val="accent5"/>
                  </a:solidFill>
                  <a:latin typeface="Montserrat" panose="00000500000000000000" pitchFamily="2" charset="-52"/>
                </a:rPr>
                <a:t>Беречь и заботиться о здоровье должен каждый</a:t>
              </a:r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320624" y="4353836"/>
              <a:ext cx="647866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476454" y="4342297"/>
              <a:ext cx="4539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2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331490" y="2362636"/>
            <a:ext cx="5505450" cy="1142841"/>
            <a:chOff x="5416550" y="2735322"/>
            <a:chExt cx="5505450" cy="1142841"/>
          </a:xfrm>
        </p:grpSpPr>
        <p:sp>
          <p:nvSpPr>
            <p:cNvPr id="56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5910196" y="2759273"/>
              <a:ext cx="5011804" cy="1118890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pPr algn="ctr"/>
              <a:r>
                <a:rPr lang="ru-RU" b="1" dirty="0">
                  <a:solidFill>
                    <a:schemeClr val="accent5"/>
                  </a:solidFill>
                  <a:latin typeface="Montserrat" panose="00000500000000000000" pitchFamily="2" charset="-52"/>
                </a:rPr>
                <a:t>Важно воспитывать ответственное отношение к своему здоровью смолоду</a:t>
              </a:r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5416550" y="2735322"/>
              <a:ext cx="647866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513498" y="2752179"/>
              <a:ext cx="4539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3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0720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ЗДОРОВЬЕ</a:t>
            </a:r>
            <a:endParaRPr lang="ru-RU" sz="3600" b="1" dirty="0">
              <a:solidFill>
                <a:srgbClr val="51A13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7925" y="141853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В народе говорят</a:t>
            </a:r>
            <a:r>
              <a:rPr lang="ru-RU" sz="3600" b="1" dirty="0" smtClean="0">
                <a:solidFill>
                  <a:schemeClr val="accent5"/>
                </a:solidFill>
              </a:rPr>
              <a:t>: «</a:t>
            </a:r>
            <a:r>
              <a:rPr lang="ru-RU" sz="3600" b="1" dirty="0">
                <a:solidFill>
                  <a:schemeClr val="accent5"/>
                </a:solidFill>
              </a:rPr>
              <a:t>Здоровому — всё </a:t>
            </a:r>
            <a:r>
              <a:rPr lang="ru-RU" sz="3600" b="1" dirty="0" err="1">
                <a:solidFill>
                  <a:schemeClr val="accent5"/>
                </a:solidFill>
              </a:rPr>
              <a:t>здо́рово</a:t>
            </a:r>
            <a:r>
              <a:rPr lang="ru-RU" sz="3600" b="1" dirty="0">
                <a:solidFill>
                  <a:schemeClr val="accent5"/>
                </a:solidFill>
              </a:rPr>
              <a:t>!»</a:t>
            </a:r>
          </a:p>
        </p:txBody>
      </p:sp>
      <p:pic>
        <p:nvPicPr>
          <p:cNvPr id="25" name="Объект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26" y="3679196"/>
            <a:ext cx="5441974" cy="31788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75501" y="-5797"/>
            <a:ext cx="12348595" cy="115508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0002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</a:t>
            </a:r>
            <a:r>
              <a:rPr lang="ru-RU" sz="32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равильное питание </a:t>
            </a:r>
            <a:r>
              <a:rPr lang="ru-RU" sz="32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— залог </a:t>
            </a:r>
            <a:r>
              <a:rPr lang="ru-RU" sz="32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вашего </a:t>
            </a:r>
            <a:r>
              <a:rPr lang="ru-RU" sz="32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88" y="2414016"/>
            <a:ext cx="5463068" cy="32763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4411" y="2414016"/>
            <a:ext cx="6300677" cy="2431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0B0F0"/>
                </a:solidFill>
                <a:latin typeface="Montserrat" panose="00000500000000000000" pitchFamily="2" charset="-52"/>
              </a:rPr>
              <a:t>      </a:t>
            </a:r>
            <a:r>
              <a:rPr lang="ru-RU" sz="2800" b="1" dirty="0">
                <a:solidFill>
                  <a:srgbClr val="00B0F0"/>
                </a:solidFill>
                <a:latin typeface="Montserrat" panose="00000500000000000000" pitchFamily="2" charset="-52"/>
              </a:rPr>
              <a:t>Ответьте на вопросы</a:t>
            </a:r>
          </a:p>
          <a:p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400" i="1" dirty="0">
                <a:ln w="0"/>
                <a:solidFill>
                  <a:srgbClr val="0070C0"/>
                </a:solidFill>
              </a:rPr>
              <a:t>Кто считает себя здоровым человеком?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400" i="1" dirty="0">
                <a:ln w="0"/>
                <a:solidFill>
                  <a:srgbClr val="0070C0"/>
                </a:solidFill>
              </a:rPr>
              <a:t>Кто ведёт здоровый образ жизни?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400" i="1" dirty="0">
                <a:ln w="0"/>
                <a:solidFill>
                  <a:srgbClr val="0070C0"/>
                </a:solidFill>
              </a:rPr>
              <a:t>Как вы понимаете, что такое здоровье</a:t>
            </a:r>
            <a:r>
              <a:rPr lang="ru-RU" sz="2400" i="1" dirty="0" smtClean="0">
                <a:ln w="0"/>
                <a:solidFill>
                  <a:srgbClr val="0070C0"/>
                </a:solidFill>
              </a:rPr>
              <a:t>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ru-RU" sz="2400" i="1" dirty="0">
              <a:ln w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56456" y="-5797"/>
            <a:ext cx="12312772" cy="1121241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56456" y="30002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</a:t>
            </a:r>
            <a:r>
              <a:rPr lang="ru-RU" sz="32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равильное </a:t>
            </a:r>
            <a:r>
              <a:rPr lang="ru-RU" sz="32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питание — залог </a:t>
            </a:r>
            <a:r>
              <a:rPr lang="ru-RU" sz="32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вашего </a:t>
            </a:r>
            <a:r>
              <a:rPr lang="ru-RU" sz="32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здоровья</a:t>
            </a:r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0291" y="2249846"/>
            <a:ext cx="5005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ЗДОРОВЬЕ —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состояние полного физического, душевного и социального благополучия, а не только отсутствие болезней и физических дефектов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47768" y="1931830"/>
            <a:ext cx="5739024" cy="381205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444" b="-105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425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5949" y="3716570"/>
            <a:ext cx="11299888" cy="2215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ru-RU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endParaRPr lang="ru-RU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endParaRPr lang="ru-RU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r>
              <a:rPr lang="ru-RU" sz="2400" b="1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Физическая </a:t>
            </a:r>
            <a:r>
              <a:rPr lang="ru-RU" sz="2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активность 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— это </a:t>
            </a:r>
            <a:r>
              <a:rPr lang="ru-RU" b="1" dirty="0">
                <a:solidFill>
                  <a:schemeClr val="accent5"/>
                </a:solidFill>
                <a:latin typeface="Montserrat" panose="00000500000000000000" pitchFamily="2" charset="-52"/>
              </a:rPr>
              <a:t>любое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 движение тела, производимое скелетными </a:t>
            </a:r>
            <a:endParaRPr lang="en-US" dirty="0" smtClean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r>
              <a:rPr lang="ru-RU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мышцами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, </a:t>
            </a:r>
            <a:r>
              <a:rPr lang="ru-RU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которое 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приводит к расходу энергии сверх уровня покоя.</a:t>
            </a:r>
          </a:p>
          <a:p>
            <a:r>
              <a:rPr lang="ru-RU" sz="2400" b="1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Основа </a:t>
            </a:r>
            <a:r>
              <a:rPr lang="ru-RU" sz="2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физической активности 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— обычная ежедневная деятельность.</a:t>
            </a:r>
          </a:p>
          <a:p>
            <a:endParaRPr lang="ru-RU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83891" y="-5797"/>
            <a:ext cx="12360053" cy="117846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4163" y="27197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Движение </a:t>
            </a:r>
            <a:r>
              <a:rPr lang="en-US" sz="36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= </a:t>
            </a:r>
            <a:r>
              <a:rPr lang="ru-RU" sz="36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повседневная жизнь</a:t>
            </a:r>
            <a:endParaRPr lang="ru-RU" sz="3600" b="1" dirty="0">
              <a:solidFill>
                <a:srgbClr val="51A13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3" y="1251254"/>
            <a:ext cx="2641988" cy="2648727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24"/>
          <a:stretch/>
        </p:blipFill>
        <p:spPr>
          <a:xfrm>
            <a:off x="3535789" y="1259667"/>
            <a:ext cx="2126625" cy="2648726"/>
          </a:xfrm>
          <a:prstGeom prst="rect">
            <a:avLst/>
          </a:prstGeom>
        </p:spPr>
      </p:pic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-753" r="7900"/>
          <a:stretch/>
        </p:blipFill>
        <p:spPr>
          <a:xfrm>
            <a:off x="6022104" y="1250492"/>
            <a:ext cx="2469352" cy="2643174"/>
          </a:xfrm>
          <a:prstGeom prst="rect">
            <a:avLst/>
          </a:prstGeom>
        </p:spPr>
      </p:pic>
      <p:pic>
        <p:nvPicPr>
          <p:cNvPr id="10" name="Объект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7"/>
          <a:stretch/>
        </p:blipFill>
        <p:spPr>
          <a:xfrm>
            <a:off x="8886051" y="1259665"/>
            <a:ext cx="2867038" cy="26487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814" y="3953164"/>
            <a:ext cx="181812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51A135"/>
                </a:solidFill>
                <a:latin typeface="Montserrat" panose="00000500000000000000" pitchFamily="2" charset="-52"/>
              </a:rPr>
              <a:t>Прогулки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5110" y="3971492"/>
            <a:ext cx="140455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51A135"/>
                </a:solidFill>
                <a:latin typeface="Montserrat" panose="00000500000000000000" pitchFamily="2" charset="-52"/>
              </a:rPr>
              <a:t>Ходьба</a:t>
            </a:r>
            <a:endParaRPr lang="ru-RU" sz="2400" b="1" dirty="0">
              <a:solidFill>
                <a:srgbClr val="51A135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1190" y="3971492"/>
            <a:ext cx="1649811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51A135"/>
                </a:solidFill>
                <a:latin typeface="Montserrat" panose="00000500000000000000" pitchFamily="2" charset="-52"/>
              </a:rPr>
              <a:t>Покупки</a:t>
            </a:r>
            <a:endParaRPr lang="ru-RU" sz="2400" b="1" dirty="0">
              <a:solidFill>
                <a:srgbClr val="51A135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91798" y="3983684"/>
            <a:ext cx="141256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51A135"/>
                </a:solidFill>
                <a:latin typeface="Montserrat" panose="00000500000000000000" pitchFamily="2" charset="-52"/>
              </a:rPr>
              <a:t>Уборка</a:t>
            </a:r>
            <a:endParaRPr lang="ru-RU" sz="2400" b="1" dirty="0">
              <a:solidFill>
                <a:srgbClr val="51A135"/>
              </a:solidFill>
              <a:latin typeface="Montserrat" panose="00000500000000000000" pitchFamily="2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618191" y="1565202"/>
            <a:ext cx="3616471" cy="696442"/>
          </a:xfrm>
          <a:prstGeom prst="round2DiagRect">
            <a:avLst>
              <a:gd name="adj1" fmla="val 0"/>
              <a:gd name="adj2" fmla="val 12403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252000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недостаток мышечной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активности (моторики)</a:t>
            </a:r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246581" y="2908845"/>
            <a:ext cx="5639064" cy="2691256"/>
          </a:xfrm>
          <a:prstGeom prst="round2DiagRect">
            <a:avLst>
              <a:gd name="adj1" fmla="val 0"/>
              <a:gd name="adj2" fmla="val 12403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252000"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снижаются функциональные способности организма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уменьшается сила и выносливость мышц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повышается риск развития патологии сердечно-сосудистой, дыхательной, эндокринной систем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нарушается нервная и гормональная регуляция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1202" y="591552"/>
            <a:ext cx="6500497" cy="95410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Принцип системы энергосбережения — </a:t>
            </a:r>
            <a:br>
              <a:rPr lang="ru-RU" sz="2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невостребованные функции угасают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3488" y="406494"/>
            <a:ext cx="4442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Гиподинамия</a:t>
            </a:r>
            <a:endParaRPr lang="ru-RU" sz="4000" b="1" dirty="0">
              <a:solidFill>
                <a:srgbClr val="0070C0"/>
              </a:solidFill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131542" y="1114380"/>
            <a:ext cx="294884" cy="3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2131542" y="2362702"/>
            <a:ext cx="294884" cy="3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01" y="2205314"/>
            <a:ext cx="2855997" cy="18593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01" y="4194550"/>
            <a:ext cx="2855998" cy="18756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5" y="2205314"/>
            <a:ext cx="2847679" cy="18593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12" y="4194552"/>
            <a:ext cx="2799482" cy="18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-75501" y="-5797"/>
            <a:ext cx="12358361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860" y="37237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51A135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Физкультурная пауза</a:t>
            </a:r>
            <a:endParaRPr lang="ru-RU" sz="3600" dirty="0">
              <a:solidFill>
                <a:srgbClr val="51A135"/>
              </a:solidFill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98" y="1418479"/>
            <a:ext cx="2659876" cy="2879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40" y="1418479"/>
            <a:ext cx="2763546" cy="2879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79" y="1418479"/>
            <a:ext cx="3441188" cy="2879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7898" y="4410220"/>
            <a:ext cx="3087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Поднять руки вверх, потянуться, </a:t>
            </a:r>
            <a:b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задержать положение на 3 с, </a:t>
            </a:r>
            <a:b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опустить руки вниз. </a:t>
            </a:r>
            <a:b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Повторить 3—4 раза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43472" y="4442342"/>
            <a:ext cx="38350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Поставить руки на пояс, разместив большие пальцы спереди, а ладони сзади. Прогнуться назад, не запрокидывая головы, и вернуться в и. п.  Повторить 3—4 раза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24853" y="4446796"/>
            <a:ext cx="3602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Поставить ноги на ширину плеч, </a:t>
            </a:r>
            <a:b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руки — вдоль туловища. Плавно наклониться вправо, скользя ладонью руки вдоль правой ноги, затем  повторить наклон влево. Повторить 3—4 раза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-75501" y="-5797"/>
            <a:ext cx="12341182" cy="125448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65347" y="305187"/>
            <a:ext cx="10994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1A135"/>
                </a:solidFill>
                <a:latin typeface="Montserrat Black" panose="00000A00000000000000" pitchFamily="2" charset="-52"/>
              </a:rPr>
              <a:t>РЕКОМЕНДАЦИИ ПО ФИЗИЧЕСКОЙ АКТИВНОСТИ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8096" y="1060215"/>
            <a:ext cx="3116544" cy="999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Дети и подростки</a:t>
            </a:r>
          </a:p>
          <a:p>
            <a:pPr algn="ctr"/>
            <a:r>
              <a:rPr lang="ru-RU" sz="2400" b="1" dirty="0"/>
              <a:t>(5—17 лет)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9777" y="2168279"/>
            <a:ext cx="4572000" cy="347366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5" y="4007083"/>
            <a:ext cx="917816" cy="1329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740" y="2340764"/>
            <a:ext cx="3703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Не менее </a:t>
            </a:r>
            <a:r>
              <a:rPr lang="ru-RU" sz="2800" b="1" dirty="0">
                <a:solidFill>
                  <a:srgbClr val="00B050"/>
                </a:solidFill>
              </a:rPr>
              <a:t/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4800" b="1" dirty="0">
                <a:solidFill>
                  <a:srgbClr val="00B050"/>
                </a:solidFill>
              </a:rPr>
              <a:t>60 минут 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в день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2072" y="3423011"/>
            <a:ext cx="3075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следует посвящать занятиям </a:t>
            </a:r>
            <a:r>
              <a:rPr lang="ru-RU" b="1" dirty="0"/>
              <a:t>физически активной деятельностью средней или высокой интенсивности</a:t>
            </a:r>
            <a:r>
              <a:rPr lang="ru-RU" dirty="0"/>
              <a:t>, в основном с аэробной нагрузкой.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368" y="5327832"/>
            <a:ext cx="607110" cy="182418"/>
          </a:xfrm>
          <a:prstGeom prst="rect">
            <a:avLst/>
          </a:prstGeom>
        </p:spPr>
      </p:pic>
      <p:sp>
        <p:nvSpPr>
          <p:cNvPr id="14" name="Блок-схема: узел 13"/>
          <p:cNvSpPr/>
          <p:nvPr/>
        </p:nvSpPr>
        <p:spPr>
          <a:xfrm>
            <a:off x="4164352" y="5307050"/>
            <a:ext cx="203200" cy="2032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879273" y="5307050"/>
            <a:ext cx="203200" cy="2032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593629" y="5307050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3325893" y="5307050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3058157" y="5312056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09618" y="1065109"/>
            <a:ext cx="6696364" cy="3251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30953" y="1072949"/>
            <a:ext cx="3703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Не реже</a:t>
            </a:r>
            <a:r>
              <a:rPr lang="ru-RU" sz="2800" b="1" dirty="0">
                <a:solidFill>
                  <a:srgbClr val="00B050"/>
                </a:solidFill>
              </a:rPr>
              <a:t/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4800" b="1" dirty="0">
                <a:solidFill>
                  <a:srgbClr val="00B050"/>
                </a:solidFill>
              </a:rPr>
              <a:t>3 дней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в неделю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2844" y="2534355"/>
            <a:ext cx="496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следует заниматься физически активной деятельностью высокой интенсивности с аэробной нагрузкой, в том числе направленной на укрепление скелетно-мышечной системы.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382" y="2650449"/>
            <a:ext cx="1339129" cy="16002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3216" y="1195715"/>
            <a:ext cx="922144" cy="1054256"/>
          </a:xfrm>
          <a:prstGeom prst="rect">
            <a:avLst/>
          </a:prstGeom>
        </p:spPr>
      </p:pic>
      <p:sp>
        <p:nvSpPr>
          <p:cNvPr id="24" name="Блок-схема: узел 23"/>
          <p:cNvSpPr/>
          <p:nvPr/>
        </p:nvSpPr>
        <p:spPr>
          <a:xfrm>
            <a:off x="11366319" y="4026706"/>
            <a:ext cx="203200" cy="203200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11093564" y="4026706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10801088" y="4026706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10527650" y="4026706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10262109" y="4026706"/>
            <a:ext cx="203200" cy="2032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880" y="4037097"/>
            <a:ext cx="607110" cy="182418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6187429" y="4408707"/>
            <a:ext cx="3569826" cy="226715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256126" y="4476053"/>
            <a:ext cx="383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СЛЕДУЕТ СОКРАТИТЬ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продолжительность малоподвижных периодов,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2694" y="5581257"/>
            <a:ext cx="1554296" cy="10868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539695" y="4437604"/>
            <a:ext cx="2725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Даже небольшая физическая 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</a:rPr>
              <a:t>активность лучше, </a:t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чем её полное отсутствие!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97993" y="5307050"/>
            <a:ext cx="270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особенно время досуга у экрана телевизора, компьютера или другого устройства. </a:t>
            </a:r>
          </a:p>
        </p:txBody>
      </p:sp>
    </p:spTree>
    <p:extLst>
      <p:ext uri="{BB962C8B-B14F-4D97-AF65-F5344CB8AC3E}">
        <p14:creationId xmlns:p14="http://schemas.microsoft.com/office/powerpoint/2010/main" val="9635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32974</TotalTime>
  <Words>822</Words>
  <Application>Microsoft Office PowerPoint</Application>
  <PresentationFormat>Широкоэкранный</PresentationFormat>
  <Paragraphs>158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Montserrat Light</vt:lpstr>
      <vt:lpstr>DIN Pro Black</vt:lpstr>
      <vt:lpstr>Calibri</vt:lpstr>
      <vt:lpstr>Calibri Light</vt:lpstr>
      <vt:lpstr>Montserrat</vt:lpstr>
      <vt:lpstr>Montserrat Black</vt:lpstr>
      <vt:lpstr>Montserrat ExtraBold</vt:lpstr>
      <vt:lpstr>Arial</vt:lpstr>
      <vt:lpstr>Wingdings</vt:lpstr>
      <vt:lpstr>Montserrat SemiBold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Белякова</dc:creator>
  <cp:lastModifiedBy>Завалишина Дарья Алексеевна</cp:lastModifiedBy>
  <cp:revision>469</cp:revision>
  <cp:lastPrinted>2023-11-08T11:28:42Z</cp:lastPrinted>
  <dcterms:modified xsi:type="dcterms:W3CDTF">2026-02-17T10:36:19Z</dcterms:modified>
</cp:coreProperties>
</file>