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08" r:id="rId1"/>
  </p:sldMasterIdLst>
  <p:notesMasterIdLst>
    <p:notesMasterId r:id="rId18"/>
  </p:notesMasterIdLst>
  <p:sldIdLst>
    <p:sldId id="256" r:id="rId2"/>
    <p:sldId id="374" r:id="rId3"/>
    <p:sldId id="376" r:id="rId4"/>
    <p:sldId id="257" r:id="rId5"/>
    <p:sldId id="377" r:id="rId6"/>
    <p:sldId id="387" r:id="rId7"/>
    <p:sldId id="388" r:id="rId8"/>
    <p:sldId id="389" r:id="rId9"/>
    <p:sldId id="391" r:id="rId10"/>
    <p:sldId id="392" r:id="rId11"/>
    <p:sldId id="258" r:id="rId12"/>
    <p:sldId id="393" r:id="rId13"/>
    <p:sldId id="394" r:id="rId14"/>
    <p:sldId id="395" r:id="rId15"/>
    <p:sldId id="396" r:id="rId16"/>
    <p:sldId id="259"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Сафронова Ирина Александровна" initials="СИА"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347" autoAdjust="0"/>
    <p:restoredTop sz="66125" autoAdjust="0"/>
  </p:normalViewPr>
  <p:slideViewPr>
    <p:cSldViewPr snapToGrid="0">
      <p:cViewPr varScale="1">
        <p:scale>
          <a:sx n="58" d="100"/>
          <a:sy n="58" d="100"/>
        </p:scale>
        <p:origin x="1450" y="4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189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4D1B3C-A49E-4384-A263-73CA1D98719E}" type="datetimeFigureOut">
              <a:rPr lang="ru-RU" smtClean="0"/>
              <a:t>17.02.2026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95F80E-B560-49EA-9206-AA14273EF368}" type="slidenum">
              <a:rPr lang="ru-RU" smtClean="0"/>
              <a:t>‹#›</a:t>
            </a:fld>
            <a:endParaRPr lang="ru-RU"/>
          </a:p>
        </p:txBody>
      </p:sp>
    </p:spTree>
    <p:extLst>
      <p:ext uri="{BB962C8B-B14F-4D97-AF65-F5344CB8AC3E}">
        <p14:creationId xmlns:p14="http://schemas.microsoft.com/office/powerpoint/2010/main" val="2106024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Здравствуйте</a:t>
            </a:r>
            <a:r>
              <a:rPr lang="ru-RU" dirty="0"/>
              <a:t>, ребята. </a:t>
            </a:r>
            <a:endParaRPr lang="ru-RU" dirty="0" smtClean="0"/>
          </a:p>
          <a:p>
            <a:r>
              <a:rPr lang="ru-RU" dirty="0" smtClean="0"/>
              <a:t>Предлагаю вам стать участниками акции «</a:t>
            </a:r>
            <a:r>
              <a:rPr lang="ru-RU" altLang="ru-RU" sz="1200" b="1" dirty="0" smtClean="0">
                <a:solidFill>
                  <a:srgbClr val="0070C0"/>
                </a:solidFill>
              </a:rPr>
              <a:t>Здоровый образ жизни — </a:t>
            </a:r>
            <a:br>
              <a:rPr lang="ru-RU" altLang="ru-RU" sz="1200" b="1" dirty="0" smtClean="0">
                <a:solidFill>
                  <a:srgbClr val="0070C0"/>
                </a:solidFill>
              </a:rPr>
            </a:br>
            <a:r>
              <a:rPr lang="ru-RU" altLang="ru-RU" sz="1200" b="1" dirty="0" smtClean="0">
                <a:solidFill>
                  <a:srgbClr val="0070C0"/>
                </a:solidFill>
              </a:rPr>
              <a:t>основа национальных целей развития</a:t>
            </a:r>
            <a:r>
              <a:rPr lang="ru-RU" dirty="0" smtClean="0"/>
              <a:t>». </a:t>
            </a:r>
          </a:p>
          <a:p>
            <a:r>
              <a:rPr lang="ru-RU" dirty="0" smtClean="0"/>
              <a:t>Тема</a:t>
            </a:r>
            <a:r>
              <a:rPr lang="ru-RU" baseline="0" dirty="0" smtClean="0"/>
              <a:t> нашего сегодняшнего урока </a:t>
            </a:r>
            <a:r>
              <a:rPr lang="ru-RU" altLang="ru-RU" sz="1200" b="0" dirty="0" smtClean="0">
                <a:solidFill>
                  <a:srgbClr val="0070C0"/>
                </a:solidFill>
              </a:rPr>
              <a:t>—</a:t>
            </a:r>
            <a:r>
              <a:rPr lang="ru-RU" altLang="ru-RU" sz="1200" b="1" dirty="0" smtClean="0">
                <a:solidFill>
                  <a:srgbClr val="0070C0"/>
                </a:solidFill>
              </a:rPr>
              <a:t> </a:t>
            </a:r>
            <a:r>
              <a:rPr lang="ru-RU" sz="1200" b="1" dirty="0" smtClean="0">
                <a:solidFill>
                  <a:srgbClr val="0070C0"/>
                </a:solidFill>
              </a:rPr>
              <a:t>«Спорт – норма жизни!».</a:t>
            </a:r>
          </a:p>
          <a:p>
            <a:r>
              <a:rPr lang="ru-RU" sz="1200" b="0" dirty="0" smtClean="0">
                <a:solidFill>
                  <a:srgbClr val="0070C0"/>
                </a:solidFill>
              </a:rPr>
              <a:t>Задачей нашего сегодняшнего урока будет разобраться, чем различаются занятия физической культурой и спортом, когда</a:t>
            </a:r>
            <a:r>
              <a:rPr lang="ru-RU" sz="1200" b="0" baseline="0" dirty="0" smtClean="0">
                <a:solidFill>
                  <a:srgbClr val="0070C0"/>
                </a:solidFill>
              </a:rPr>
              <a:t> и как возникли физическая культура и спорт. </a:t>
            </a:r>
            <a:endParaRPr lang="ru-RU" sz="1200" kern="1200" dirty="0">
              <a:solidFill>
                <a:schemeClr val="tx1"/>
              </a:solidFill>
              <a:latin typeface="+mn-lt"/>
              <a:ea typeface="+mn-ea"/>
              <a:cs typeface="+mn-cs"/>
            </a:endParaRPr>
          </a:p>
        </p:txBody>
      </p:sp>
      <p:sp>
        <p:nvSpPr>
          <p:cNvPr id="4" name="Номер слайда 3"/>
          <p:cNvSpPr>
            <a:spLocks noGrp="1"/>
          </p:cNvSpPr>
          <p:nvPr>
            <p:ph type="sldNum" sz="quarter" idx="10"/>
          </p:nvPr>
        </p:nvSpPr>
        <p:spPr/>
        <p:txBody>
          <a:bodyPr/>
          <a:lstStyle/>
          <a:p>
            <a:fld id="{8B95F80E-B560-49EA-9206-AA14273EF368}" type="slidenum">
              <a:rPr lang="ru-RU" smtClean="0"/>
              <a:t>1</a:t>
            </a:fld>
            <a:endParaRPr lang="ru-RU"/>
          </a:p>
        </p:txBody>
      </p:sp>
    </p:spTree>
    <p:extLst>
      <p:ext uri="{BB962C8B-B14F-4D97-AF65-F5344CB8AC3E}">
        <p14:creationId xmlns:p14="http://schemas.microsoft.com/office/powerpoint/2010/main" val="34240245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15000"/>
              </a:lnSpc>
              <a:spcBef>
                <a:spcPts val="0"/>
              </a:spcBef>
              <a:spcAft>
                <a:spcPts val="1000"/>
              </a:spcAft>
              <a:buClrTx/>
              <a:buSzTx/>
              <a:buFontTx/>
              <a:buNone/>
              <a:tabLst/>
              <a:defRPr/>
            </a:pPr>
            <a:r>
              <a:rPr lang="ru-RU" dirty="0" smtClean="0"/>
              <a:t>Оставаясь в группах, проведём небольшое исследование.</a:t>
            </a:r>
            <a:endParaRPr lang="ru-RU" sz="1200" dirty="0" smtClean="0">
              <a:effectLst/>
              <a:latin typeface="+mn-lt"/>
              <a:ea typeface="Calibri"/>
              <a:cs typeface="Times New Roman"/>
            </a:endParaRPr>
          </a:p>
          <a:p>
            <a:pPr marL="0" marR="0" indent="0" algn="l" defTabSz="914400" rtl="0" eaLnBrk="1" fontAlgn="auto" latinLnBrk="0" hangingPunct="1">
              <a:lnSpc>
                <a:spcPct val="115000"/>
              </a:lnSpc>
              <a:spcBef>
                <a:spcPts val="0"/>
              </a:spcBef>
              <a:spcAft>
                <a:spcPts val="1000"/>
              </a:spcAft>
              <a:buClrTx/>
              <a:buSzTx/>
              <a:buFontTx/>
              <a:buNone/>
              <a:tabLst/>
              <a:defRPr/>
            </a:pPr>
            <a:endParaRPr lang="ru-RU" dirty="0" smtClean="0"/>
          </a:p>
          <a:p>
            <a:pPr>
              <a:buFont typeface="Wingdings" panose="05000000000000000000" pitchFamily="2" charset="2"/>
              <a:buChar char="Ø"/>
            </a:pPr>
            <a:r>
              <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rPr>
              <a:t>В сутки вы спите не менее 7—8 часов? </a:t>
            </a:r>
          </a:p>
          <a:p>
            <a:pPr>
              <a:buFont typeface="Wingdings" panose="05000000000000000000" pitchFamily="2" charset="2"/>
              <a:buChar char="Ø"/>
            </a:pPr>
            <a:r>
              <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rPr>
              <a:t>Вы принимаете пищу в одно и то же время, не пропуская завтраки, обеды и ужины, не перекусывая и не переедая? </a:t>
            </a:r>
          </a:p>
          <a:p>
            <a:pPr>
              <a:buFont typeface="Wingdings" panose="05000000000000000000" pitchFamily="2" charset="2"/>
              <a:buChar char="Ø"/>
            </a:pPr>
            <a:r>
              <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rPr>
              <a:t>Вы активно двигаетесь в течение дня, а 2—3 раза в неделю выполняете комплексы физических упражнений? </a:t>
            </a:r>
          </a:p>
          <a:p>
            <a:pPr>
              <a:buFont typeface="Wingdings" panose="05000000000000000000" pitchFamily="2" charset="2"/>
              <a:buChar char="Ø"/>
            </a:pPr>
            <a:r>
              <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rPr>
              <a:t>Вы соблюдаете правила личной гигиены (моете руки перед едой, чистите зубы два раза в день, проветриваете помещение, в котором находитесь, одеваетесь по погоде, ежедневно принимаете душ)? </a:t>
            </a:r>
          </a:p>
          <a:p>
            <a:pPr>
              <a:buFont typeface="Wingdings" panose="05000000000000000000" pitchFamily="2" charset="2"/>
              <a:buChar char="Ø"/>
            </a:pPr>
            <a:r>
              <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rPr>
              <a:t>Имеете ли вы представление о воздействии вредных привычек на организм?   </a:t>
            </a:r>
          </a:p>
          <a:p>
            <a:pPr>
              <a:buFont typeface="Wingdings" panose="05000000000000000000" pitchFamily="2" charset="2"/>
              <a:buChar char="Ø"/>
            </a:pPr>
            <a:endPar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endParaRPr>
          </a:p>
          <a:p>
            <a:pPr>
              <a:buFont typeface="Wingdings" panose="05000000000000000000" pitchFamily="2" charset="2"/>
              <a:buChar char="Ø"/>
            </a:pPr>
            <a:endPar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endParaRPr>
          </a:p>
          <a:p>
            <a:pPr>
              <a:buFont typeface="Wingdings" panose="05000000000000000000" pitchFamily="2" charset="2"/>
              <a:buNone/>
            </a:pPr>
            <a:r>
              <a:rPr lang="ru-RU" dirty="0" smtClean="0"/>
              <a:t>Если на все эти вопросы вы ответили утвердительно, значит, вы заботитесь о своём здоровье и ведёте правильный образ жизни. Обратите внимание на то, что здоровье человека является важнейшей ценностью в жизни и зависит от множества факторов, главным из которых является жизненная позиция самого человека, его решимость придерживаться определённых правил. Согласно научным исследованиям, факторы, влияющие на здоровье человека, в процентном соотношении распределяются так: образ жизни — 50 %; экология — 20 %; наследственность — 20 %; медицина — 10 %. Помимо уже названных составляющих здорового образа жизни (отказ от вредных привычек, активный двигательный режим, рациональное питание, закаливание организма, гигиена), немаловажным фактором являются положительные эмоции, концентрация на позитивных аспектах жизни. </a:t>
            </a:r>
            <a:endPar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endParaRPr>
          </a:p>
        </p:txBody>
      </p:sp>
      <p:sp>
        <p:nvSpPr>
          <p:cNvPr id="4" name="Номер слайда 3"/>
          <p:cNvSpPr>
            <a:spLocks noGrp="1"/>
          </p:cNvSpPr>
          <p:nvPr>
            <p:ph type="sldNum" sz="quarter" idx="10"/>
          </p:nvPr>
        </p:nvSpPr>
        <p:spPr/>
        <p:txBody>
          <a:bodyPr/>
          <a:lstStyle/>
          <a:p>
            <a:fld id="{8B95F80E-B560-49EA-9206-AA14273EF368}" type="slidenum">
              <a:rPr lang="ru-RU" smtClean="0"/>
              <a:t>10</a:t>
            </a:fld>
            <a:endParaRPr lang="ru-RU"/>
          </a:p>
        </p:txBody>
      </p:sp>
    </p:spTree>
    <p:extLst>
      <p:ext uri="{BB962C8B-B14F-4D97-AF65-F5344CB8AC3E}">
        <p14:creationId xmlns:p14="http://schemas.microsoft.com/office/powerpoint/2010/main" val="528396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Надеюсь, у вас</a:t>
            </a:r>
            <a:r>
              <a:rPr lang="ru-RU" baseline="0" dirty="0" smtClean="0"/>
              <a:t> получилось честно ответить на все вопросы.</a:t>
            </a:r>
          </a:p>
          <a:p>
            <a:r>
              <a:rPr lang="ru-RU" baseline="0" dirty="0" smtClean="0"/>
              <a:t>А теперь я предлагаю вам немного подвигаться.</a:t>
            </a:r>
          </a:p>
          <a:p>
            <a:r>
              <a:rPr lang="ru-RU" baseline="0" dirty="0" smtClean="0"/>
              <a:t>Я напомню вам: чтобы </a:t>
            </a:r>
            <a:r>
              <a:rPr lang="ru-RU" dirty="0" smtClean="0"/>
              <a:t>сохранять бодрость и забыть про болезни, приобретите полезную привычку начинать утро с зарядки. Существуют разные комплексы утренней гимнастики, однако все они, как правило, включают в себя несложные физические упражнения, не перегружающие просыпающийся организм. Приняв решение выполнять утреннюю гимнастику, нужно быть готовым соблюдать некоторые правила: делать зарядку ежедневно, все движения выполнять плавно, без рывков, а перед началом упражнений выпить полстакана тёплой воды, чтобы включить организм в работу. </a:t>
            </a:r>
          </a:p>
          <a:p>
            <a:endParaRPr lang="ru-RU" dirty="0" smtClean="0"/>
          </a:p>
          <a:p>
            <a:pPr marL="228600" indent="-228600">
              <a:buAutoNum type="arabicPeriod"/>
            </a:pPr>
            <a:r>
              <a:rPr lang="ru-RU" dirty="0" smtClean="0"/>
              <a:t>И. п. — ноги рядом, руки вдоль корпуса. Встаём на носки, одновременно поднимая руки и голову вверх; возвращаемся в исходное положение. Повторяем упражнение 4—6 раз. </a:t>
            </a:r>
          </a:p>
          <a:p>
            <a:pPr marL="228600" indent="-228600">
              <a:buAutoNum type="arabicPeriod"/>
            </a:pPr>
            <a:r>
              <a:rPr lang="ru-RU" dirty="0" smtClean="0"/>
              <a:t>И. п. — ноги рядом, руки на поясе. Наклоняемся вправо, поднимаем руки вверх; возвращаемся в исходное положение, а затем выполняем наклон в другую сторону. Повторяем упражнение 4—6 раз. </a:t>
            </a:r>
            <a:endParaRPr lang="ru-RU" dirty="0"/>
          </a:p>
        </p:txBody>
      </p:sp>
      <p:sp>
        <p:nvSpPr>
          <p:cNvPr id="4" name="Номер слайда 3"/>
          <p:cNvSpPr>
            <a:spLocks noGrp="1"/>
          </p:cNvSpPr>
          <p:nvPr>
            <p:ph type="sldNum" sz="quarter" idx="10"/>
          </p:nvPr>
        </p:nvSpPr>
        <p:spPr/>
        <p:txBody>
          <a:bodyPr/>
          <a:lstStyle/>
          <a:p>
            <a:fld id="{8B95F80E-B560-49EA-9206-AA14273EF368}" type="slidenum">
              <a:rPr lang="ru-RU" smtClean="0"/>
              <a:t>11</a:t>
            </a:fld>
            <a:endParaRPr lang="ru-RU"/>
          </a:p>
        </p:txBody>
      </p:sp>
    </p:spTree>
    <p:extLst>
      <p:ext uri="{BB962C8B-B14F-4D97-AF65-F5344CB8AC3E}">
        <p14:creationId xmlns:p14="http://schemas.microsoft.com/office/powerpoint/2010/main" val="3164462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3. И. п. — ноги на ширине плеч, руки на поясе. Наклоняемся назад, руки в стороны; возвращаемся в исходное положение. Повторяем упражнение 3—4 раза. </a:t>
            </a:r>
          </a:p>
          <a:p>
            <a:r>
              <a:rPr lang="ru-RU" dirty="0" smtClean="0"/>
              <a:t>4. И. п. — наклон вперёд, ноги шире плеч, руки в стороны. Поворачиваем туловище влево, касаясь правой рукой носка левой ноги; возвращаемся в исходное положение и выполняем аналогичное движение в другую сторону. Повторяем упражнение 3—4 раза. </a:t>
            </a:r>
          </a:p>
          <a:p>
            <a:r>
              <a:rPr lang="ru-RU" dirty="0" smtClean="0"/>
              <a:t>5. И. п. — ноги вместе, руки на поясе. Совершаем круговые движения туловища в одну, а затем в другую сторону. Повторяем упражнение 6—8 раз. </a:t>
            </a:r>
            <a:endParaRPr lang="ru-RU" dirty="0"/>
          </a:p>
        </p:txBody>
      </p:sp>
      <p:sp>
        <p:nvSpPr>
          <p:cNvPr id="4" name="Номер слайда 3"/>
          <p:cNvSpPr>
            <a:spLocks noGrp="1"/>
          </p:cNvSpPr>
          <p:nvPr>
            <p:ph type="sldNum" sz="quarter" idx="10"/>
          </p:nvPr>
        </p:nvSpPr>
        <p:spPr/>
        <p:txBody>
          <a:bodyPr/>
          <a:lstStyle/>
          <a:p>
            <a:fld id="{8B95F80E-B560-49EA-9206-AA14273EF368}" type="slidenum">
              <a:rPr lang="ru-RU" smtClean="0"/>
              <a:t>12</a:t>
            </a:fld>
            <a:endParaRPr lang="ru-RU"/>
          </a:p>
        </p:txBody>
      </p:sp>
    </p:spTree>
    <p:extLst>
      <p:ext uri="{BB962C8B-B14F-4D97-AF65-F5344CB8AC3E}">
        <p14:creationId xmlns:p14="http://schemas.microsoft.com/office/powerpoint/2010/main" val="7481745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6. И. п. — ноги вместе, руки вдоль туловища. Садимся на пол, вытягивая руки вперёд, а затем встаём, не помогая себе руками. Повторяем упражнение 4—6 раз.</a:t>
            </a:r>
            <a:endParaRPr lang="ru-RU" dirty="0"/>
          </a:p>
        </p:txBody>
      </p:sp>
      <p:sp>
        <p:nvSpPr>
          <p:cNvPr id="4" name="Номер слайда 3"/>
          <p:cNvSpPr>
            <a:spLocks noGrp="1"/>
          </p:cNvSpPr>
          <p:nvPr>
            <p:ph type="sldNum" sz="quarter" idx="10"/>
          </p:nvPr>
        </p:nvSpPr>
        <p:spPr/>
        <p:txBody>
          <a:bodyPr/>
          <a:lstStyle/>
          <a:p>
            <a:fld id="{8B95F80E-B560-49EA-9206-AA14273EF368}" type="slidenum">
              <a:rPr lang="ru-RU" smtClean="0"/>
              <a:t>13</a:t>
            </a:fld>
            <a:endParaRPr lang="ru-RU"/>
          </a:p>
        </p:txBody>
      </p:sp>
    </p:spTree>
    <p:extLst>
      <p:ext uri="{BB962C8B-B14F-4D97-AF65-F5344CB8AC3E}">
        <p14:creationId xmlns:p14="http://schemas.microsoft.com/office/powerpoint/2010/main" val="42400695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smtClean="0"/>
              <a:t>7. И. п. — ноги вместе, руки вдоль туловища. Прижимая локти к туловищу, совершаем круговые движения предплечьями сначала вперёд, а затем назад. Затем выполняем круговые движения всей рукой также сначала в одну, а затем в другую сторону. Повторяем каждое упражнение 6—8 раз. </a:t>
            </a:r>
          </a:p>
          <a:p>
            <a:r>
              <a:rPr lang="ru-RU" dirty="0" smtClean="0"/>
              <a:t>8. И. п. — лёжа на спине, руки и ноги вытянуты. Прогибаемся, опираясь на пятки, затылок и руки и поднимая таз; возвращаемся в исходное положение. Повторяем упражнение 3—4 раза. </a:t>
            </a:r>
          </a:p>
          <a:p>
            <a:r>
              <a:rPr lang="ru-RU" dirty="0" smtClean="0"/>
              <a:t>9. И. п. — лёжа на животе, прогибаемся в спине, приподнимая ноги и руки в стороны; возвращаемся в исходное положение. Повторяем упражнение 3—4 раза.</a:t>
            </a:r>
            <a:endParaRPr lang="ru-RU" dirty="0"/>
          </a:p>
        </p:txBody>
      </p:sp>
      <p:sp>
        <p:nvSpPr>
          <p:cNvPr id="4" name="Номер слайда 3"/>
          <p:cNvSpPr>
            <a:spLocks noGrp="1"/>
          </p:cNvSpPr>
          <p:nvPr>
            <p:ph type="sldNum" sz="quarter" idx="10"/>
          </p:nvPr>
        </p:nvSpPr>
        <p:spPr/>
        <p:txBody>
          <a:bodyPr/>
          <a:lstStyle/>
          <a:p>
            <a:fld id="{8B95F80E-B560-49EA-9206-AA14273EF368}" type="slidenum">
              <a:rPr lang="ru-RU" smtClean="0"/>
              <a:t>14</a:t>
            </a:fld>
            <a:endParaRPr lang="ru-RU"/>
          </a:p>
        </p:txBody>
      </p:sp>
    </p:spTree>
    <p:extLst>
      <p:ext uri="{BB962C8B-B14F-4D97-AF65-F5344CB8AC3E}">
        <p14:creationId xmlns:p14="http://schemas.microsoft.com/office/powerpoint/2010/main" val="12643300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ru-RU" dirty="0" smtClean="0"/>
              <a:t>Возможно, у вас есть собственный комплекс утренней гимнастики. Какие упражнения входят в него? Представьте, что вы разговариваете с человеком, ведущим малоподвижный образ жизни, о пользе утренней гимнастики. Какие аргументы вы будете приводить, чтобы у вашего собеседника проснулось желание делать по утрам зарядку? Опишите ощущения, возникающие у вас после любимого вида физической активности. </a:t>
            </a:r>
            <a:endParaRPr lang="ru-RU" sz="1200" dirty="0">
              <a:effectLst/>
              <a:latin typeface="+mn-lt"/>
              <a:ea typeface="Calibri"/>
              <a:cs typeface="Times New Roman"/>
            </a:endParaRPr>
          </a:p>
        </p:txBody>
      </p:sp>
      <p:sp>
        <p:nvSpPr>
          <p:cNvPr id="4" name="Номер слайда 3"/>
          <p:cNvSpPr>
            <a:spLocks noGrp="1"/>
          </p:cNvSpPr>
          <p:nvPr>
            <p:ph type="sldNum" sz="quarter" idx="10"/>
          </p:nvPr>
        </p:nvSpPr>
        <p:spPr/>
        <p:txBody>
          <a:bodyPr/>
          <a:lstStyle/>
          <a:p>
            <a:fld id="{8B95F80E-B560-49EA-9206-AA14273EF368}" type="slidenum">
              <a:rPr lang="ru-RU" smtClean="0"/>
              <a:t>15</a:t>
            </a:fld>
            <a:endParaRPr lang="ru-RU"/>
          </a:p>
        </p:txBody>
      </p:sp>
    </p:spTree>
    <p:extLst>
      <p:ext uri="{BB962C8B-B14F-4D97-AF65-F5344CB8AC3E}">
        <p14:creationId xmlns:p14="http://schemas.microsoft.com/office/powerpoint/2010/main" val="25944450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indent="0" algn="l">
              <a:buNone/>
            </a:pPr>
            <a:r>
              <a:rPr lang="ru-RU" dirty="0" smtClean="0"/>
              <a:t>Спасибо вам за активную работу, вашу </a:t>
            </a:r>
            <a:r>
              <a:rPr lang="ru-RU" dirty="0" err="1" smtClean="0"/>
              <a:t>включённость</a:t>
            </a:r>
            <a:r>
              <a:rPr lang="ru-RU" dirty="0" smtClean="0"/>
              <a:t>, оригинальные решения и интересные </a:t>
            </a:r>
            <a:r>
              <a:rPr lang="ru-RU" sz="1200" kern="1200" dirty="0" smtClean="0">
                <a:solidFill>
                  <a:schemeClr val="tx1"/>
                </a:solidFill>
                <a:latin typeface="+mn-lt"/>
                <a:ea typeface="+mn-ea"/>
                <a:cs typeface="+mn-cs"/>
              </a:rPr>
              <a:t>идеи. Желаю всем доброго здоровья! и надеюсь, что</a:t>
            </a:r>
            <a:r>
              <a:rPr lang="ru-RU" sz="1200" kern="1200" baseline="0" dirty="0" smtClean="0">
                <a:solidFill>
                  <a:schemeClr val="tx1"/>
                </a:solidFill>
                <a:latin typeface="+mn-lt"/>
                <a:ea typeface="+mn-ea"/>
                <a:cs typeface="+mn-cs"/>
              </a:rPr>
              <a:t> </a:t>
            </a:r>
            <a:r>
              <a:rPr lang="ru-RU" sz="1200" kern="1200" dirty="0" smtClean="0">
                <a:solidFill>
                  <a:schemeClr val="tx1"/>
                </a:solidFill>
                <a:latin typeface="+mn-lt"/>
                <a:ea typeface="+mn-ea"/>
                <a:cs typeface="+mn-cs"/>
              </a:rPr>
              <a:t>Спорт станет для вас нормой жизни!</a:t>
            </a:r>
          </a:p>
          <a:p>
            <a:endParaRPr lang="ru-RU" dirty="0"/>
          </a:p>
        </p:txBody>
      </p:sp>
      <p:sp>
        <p:nvSpPr>
          <p:cNvPr id="4" name="Номер слайда 3"/>
          <p:cNvSpPr>
            <a:spLocks noGrp="1"/>
          </p:cNvSpPr>
          <p:nvPr>
            <p:ph type="sldNum" sz="quarter" idx="5"/>
          </p:nvPr>
        </p:nvSpPr>
        <p:spPr/>
        <p:txBody>
          <a:bodyPr/>
          <a:lstStyle/>
          <a:p>
            <a:fld id="{8B95F80E-B560-49EA-9206-AA14273EF368}" type="slidenum">
              <a:rPr lang="ru-RU" smtClean="0"/>
              <a:t>16</a:t>
            </a:fld>
            <a:endParaRPr lang="ru-RU"/>
          </a:p>
        </p:txBody>
      </p:sp>
    </p:spTree>
    <p:extLst>
      <p:ext uri="{BB962C8B-B14F-4D97-AF65-F5344CB8AC3E}">
        <p14:creationId xmlns:p14="http://schemas.microsoft.com/office/powerpoint/2010/main" val="3404172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nSpc>
                <a:spcPct val="115000"/>
              </a:lnSpc>
              <a:spcAft>
                <a:spcPts val="1000"/>
              </a:spcAft>
            </a:pPr>
            <a:r>
              <a:rPr lang="ru-RU" dirty="0" smtClean="0"/>
              <a:t>Многие из вас наверняка слышали крылатое выражение «В здоровом теле – здоровый дух!». А задумывались ли вы о том, что оно означает, какой смысл вкладывается в него? Заботясь о здоровье тела, человек сохраняет и своё душевное здоровье. И многочисленные научные исследования это подтверждают: наше психическое состояние напрямую связано с физической активностью. В результате занятий спортом улучшается кровообращение, а значит, наш мозг обогащается кислородом. Усиленное, но ритмичное дыхание во время физических нагрузок способствует концентрации внимания. Когда мы двигаемся, снимается мышечное, а с ним и психологическое напряжение, у нас улучшается сон, что является хорошей профилактикой стрессовых состояний. Здоровые тело и душа дарят человеку радость, а каждый прожитый с пользой для здоровья день приносит чувство удовлетворённости. </a:t>
            </a:r>
            <a:endParaRPr lang="ru-RU" sz="1200" dirty="0">
              <a:effectLst/>
              <a:latin typeface="+mn-lt"/>
              <a:ea typeface="Calibri"/>
              <a:cs typeface="Times New Roman"/>
            </a:endParaRPr>
          </a:p>
        </p:txBody>
      </p:sp>
      <p:sp>
        <p:nvSpPr>
          <p:cNvPr id="4" name="Номер слайда 3"/>
          <p:cNvSpPr>
            <a:spLocks noGrp="1"/>
          </p:cNvSpPr>
          <p:nvPr>
            <p:ph type="sldNum" sz="quarter" idx="10"/>
          </p:nvPr>
        </p:nvSpPr>
        <p:spPr/>
        <p:txBody>
          <a:bodyPr/>
          <a:lstStyle/>
          <a:p>
            <a:fld id="{8B95F80E-B560-49EA-9206-AA14273EF368}" type="slidenum">
              <a:rPr lang="ru-RU" smtClean="0"/>
              <a:t>2</a:t>
            </a:fld>
            <a:endParaRPr lang="ru-RU"/>
          </a:p>
        </p:txBody>
      </p:sp>
    </p:spTree>
    <p:extLst>
      <p:ext uri="{BB962C8B-B14F-4D97-AF65-F5344CB8AC3E}">
        <p14:creationId xmlns:p14="http://schemas.microsoft.com/office/powerpoint/2010/main" val="1925061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nSpc>
                <a:spcPct val="115000"/>
              </a:lnSpc>
              <a:spcAft>
                <a:spcPts val="1000"/>
              </a:spcAft>
            </a:pPr>
            <a:r>
              <a:rPr lang="ru-RU" dirty="0" smtClean="0"/>
              <a:t>Физические упражнения возникли в глубокой древности. Первобытным людям день и ночь надо было защищаться от нападения хищников, противостоять силам природы, добывать пищу. Иногда охотники сами становились добычей зверей. Выживали наиболее сильные, ловкие, выносливые, а значит, самые здоровые. Добывая пищу и защищаясь от хищников, люди бросали камни, палки. Убегая от зверей, перелезали или перепрыгивали через различные препятствия. </a:t>
            </a:r>
          </a:p>
          <a:p>
            <a:pPr>
              <a:lnSpc>
                <a:spcPct val="115000"/>
              </a:lnSpc>
              <a:spcAft>
                <a:spcPts val="1000"/>
              </a:spcAft>
            </a:pPr>
            <a:endParaRPr lang="ru-RU" sz="1200" dirty="0" smtClean="0">
              <a:effectLst/>
              <a:latin typeface="+mn-lt"/>
              <a:ea typeface="Calibri"/>
              <a:cs typeface="Times New Roman"/>
            </a:endParaRPr>
          </a:p>
          <a:p>
            <a:pPr>
              <a:lnSpc>
                <a:spcPct val="115000"/>
              </a:lnSpc>
              <a:spcAft>
                <a:spcPts val="1000"/>
              </a:spcAft>
            </a:pPr>
            <a:r>
              <a:rPr lang="ru-RU" dirty="0" smtClean="0"/>
              <a:t>Постепенно люди стали замечать, что результат тех или иных движений зависит от определённых приёмов. Например, палка или камень летит дальше, если перед броском сделать замах. Человек будет бежать быстрее, если немного наклонит туловище вперёд; прыгнет дальше, если разбежится, и т. п. Подметив эти приёмы, люди начали их использовать во время охоты и трудовой деятельности. Этому они учили своих детей. Так постепенно накапливались элементы культуры движений, которые в дальнейшем составили важную часть физической культуры и спорта.</a:t>
            </a:r>
          </a:p>
          <a:p>
            <a:pPr>
              <a:lnSpc>
                <a:spcPct val="115000"/>
              </a:lnSpc>
              <a:spcAft>
                <a:spcPts val="1000"/>
              </a:spcAft>
            </a:pPr>
            <a:r>
              <a:rPr lang="ru-RU" dirty="0" smtClean="0"/>
              <a:t>Человек также понял, что после многочисленных бросков камень летит дальше. Часто прыгая через ямы и пробегая большие расстояния, охотник замечал, что прыгать и бегать он стал лучше. Другими словами, повторение движений (то, что мы сейчас называем упражнениями) помогает не только лучше выполнять их, но и совершенствовать весь организм. Поколения сменяли друг друга. И дети перенимали опыт своих отцов и дедов. В свободное время люди не только отдыхали и развлекались, но и готовились сами и готовили своих детей к трудностям жизни, к защите от врагов. Этим целям начали служить различные виды упражнений.</a:t>
            </a:r>
            <a:endParaRPr lang="ru-RU" sz="1200" dirty="0">
              <a:effectLst/>
              <a:latin typeface="+mn-lt"/>
              <a:ea typeface="Calibri"/>
              <a:cs typeface="Times New Roman"/>
            </a:endParaRPr>
          </a:p>
        </p:txBody>
      </p:sp>
      <p:sp>
        <p:nvSpPr>
          <p:cNvPr id="4" name="Номер слайда 3"/>
          <p:cNvSpPr>
            <a:spLocks noGrp="1"/>
          </p:cNvSpPr>
          <p:nvPr>
            <p:ph type="sldNum" sz="quarter" idx="10"/>
          </p:nvPr>
        </p:nvSpPr>
        <p:spPr/>
        <p:txBody>
          <a:bodyPr/>
          <a:lstStyle/>
          <a:p>
            <a:fld id="{8B95F80E-B560-49EA-9206-AA14273EF368}" type="slidenum">
              <a:rPr lang="ru-RU" smtClean="0"/>
              <a:t>3</a:t>
            </a:fld>
            <a:endParaRPr lang="ru-RU"/>
          </a:p>
        </p:txBody>
      </p:sp>
    </p:spTree>
    <p:extLst>
      <p:ext uri="{BB962C8B-B14F-4D97-AF65-F5344CB8AC3E}">
        <p14:creationId xmlns:p14="http://schemas.microsoft.com/office/powerpoint/2010/main" val="1517261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ru-RU" dirty="0" smtClean="0"/>
              <a:t>Как вы думаете, нужны ли физические нагрузки в вашем возрасте? Замечали ли вы, как физические упражнения влияют на ваше настроение? Вспомните свои ощущения, когда вам нездоровится. Хочется ли вам в такие моменты активно двигаться? Как вы думаете, почему? С какой регулярностью надо заниматься физкультурой и какой продолжительности должны быть тренировки, чтобы организму они приносили только пользу? Какими могут быть первые шаги в мире физической культуры и спорта? </a:t>
            </a:r>
            <a:endParaRPr lang="ru-RU" sz="1200" dirty="0">
              <a:effectLst/>
              <a:latin typeface="+mn-lt"/>
              <a:ea typeface="Calibri"/>
              <a:cs typeface="Times New Roman"/>
            </a:endParaRPr>
          </a:p>
        </p:txBody>
      </p:sp>
      <p:sp>
        <p:nvSpPr>
          <p:cNvPr id="4" name="Номер слайда 3"/>
          <p:cNvSpPr>
            <a:spLocks noGrp="1"/>
          </p:cNvSpPr>
          <p:nvPr>
            <p:ph type="sldNum" sz="quarter" idx="10"/>
          </p:nvPr>
        </p:nvSpPr>
        <p:spPr/>
        <p:txBody>
          <a:bodyPr/>
          <a:lstStyle/>
          <a:p>
            <a:fld id="{8B95F80E-B560-49EA-9206-AA14273EF368}" type="slidenum">
              <a:rPr lang="ru-RU" smtClean="0"/>
              <a:t>4</a:t>
            </a:fld>
            <a:endParaRPr lang="ru-RU"/>
          </a:p>
        </p:txBody>
      </p:sp>
    </p:spTree>
    <p:extLst>
      <p:ext uri="{BB962C8B-B14F-4D97-AF65-F5344CB8AC3E}">
        <p14:creationId xmlns:p14="http://schemas.microsoft.com/office/powerpoint/2010/main" val="1593731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nSpc>
                <a:spcPct val="115000"/>
              </a:lnSpc>
              <a:spcAft>
                <a:spcPts val="1000"/>
              </a:spcAft>
            </a:pPr>
            <a:r>
              <a:rPr lang="ru-RU" dirty="0" smtClean="0"/>
              <a:t>Очень важно, чтобы физическая подготовка 11—14-летнего подростка была как можно более разносторонней, предусматривала не только овладение двигательными навыками, но и развитие выносливости, быстроты, силы, ловкости, гибкости. Эти качества определяют общую физическую подготовленность, которая является базой для достижения высоких спортивных результатов. Обратите внимание на то, что приобретение и совершенствование одного качества положительно влияют на развитие других, и наоборот: без достаточной ловкости, например, не достигнуть гибкости, без выносливости невозможно добиться хороших скоростных характеристик и т. д. </a:t>
            </a:r>
            <a:endParaRPr lang="ru-RU" sz="1200" dirty="0">
              <a:effectLst/>
              <a:latin typeface="+mn-lt"/>
              <a:ea typeface="Calibri"/>
              <a:cs typeface="Times New Roman"/>
            </a:endParaRPr>
          </a:p>
        </p:txBody>
      </p:sp>
      <p:sp>
        <p:nvSpPr>
          <p:cNvPr id="4" name="Номер слайда 3"/>
          <p:cNvSpPr>
            <a:spLocks noGrp="1"/>
          </p:cNvSpPr>
          <p:nvPr>
            <p:ph type="sldNum" sz="quarter" idx="10"/>
          </p:nvPr>
        </p:nvSpPr>
        <p:spPr/>
        <p:txBody>
          <a:bodyPr/>
          <a:lstStyle/>
          <a:p>
            <a:fld id="{8B95F80E-B560-49EA-9206-AA14273EF368}" type="slidenum">
              <a:rPr lang="ru-RU" smtClean="0"/>
              <a:t>5</a:t>
            </a:fld>
            <a:endParaRPr lang="ru-RU"/>
          </a:p>
        </p:txBody>
      </p:sp>
    </p:spTree>
    <p:extLst>
      <p:ext uri="{BB962C8B-B14F-4D97-AF65-F5344CB8AC3E}">
        <p14:creationId xmlns:p14="http://schemas.microsoft.com/office/powerpoint/2010/main" val="1576416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nSpc>
                <a:spcPct val="115000"/>
              </a:lnSpc>
              <a:spcAft>
                <a:spcPts val="1000"/>
              </a:spcAft>
            </a:pPr>
            <a:r>
              <a:rPr lang="ru-RU" dirty="0" smtClean="0"/>
              <a:t>Молодцы!</a:t>
            </a:r>
            <a:r>
              <a:rPr lang="ru-RU" baseline="0" dirty="0" smtClean="0"/>
              <a:t> Восстановили все физические качества</a:t>
            </a:r>
            <a:endParaRPr lang="ru-RU" dirty="0" smtClean="0"/>
          </a:p>
          <a:p>
            <a:pPr>
              <a:lnSpc>
                <a:spcPct val="115000"/>
              </a:lnSpc>
              <a:spcAft>
                <a:spcPts val="1000"/>
              </a:spcAft>
            </a:pPr>
            <a:endParaRPr lang="ru-RU" dirty="0" smtClean="0"/>
          </a:p>
          <a:p>
            <a:pPr>
              <a:lnSpc>
                <a:spcPct val="115000"/>
              </a:lnSpc>
              <a:spcAft>
                <a:spcPts val="1000"/>
              </a:spcAft>
            </a:pPr>
            <a:r>
              <a:rPr lang="ru-RU" dirty="0" smtClean="0"/>
              <a:t>Существует определённая последовательность развития физических качеств. Рассмотрим каждое из них подробнее. </a:t>
            </a:r>
          </a:p>
          <a:p>
            <a:pPr>
              <a:lnSpc>
                <a:spcPct val="115000"/>
              </a:lnSpc>
              <a:spcAft>
                <a:spcPts val="1000"/>
              </a:spcAft>
            </a:pPr>
            <a:endParaRPr lang="ru-RU" dirty="0" smtClean="0"/>
          </a:p>
          <a:p>
            <a:pPr>
              <a:lnSpc>
                <a:spcPct val="115000"/>
              </a:lnSpc>
              <a:spcAft>
                <a:spcPts val="1000"/>
              </a:spcAft>
            </a:pPr>
            <a:r>
              <a:rPr lang="ru-RU" dirty="0" smtClean="0"/>
              <a:t>Выносливость — способность организма противостоять физическому утомлению в процессе мышечной деятельности.</a:t>
            </a:r>
            <a:endParaRPr lang="ru-RU" sz="1200" dirty="0" smtClean="0">
              <a:effectLst/>
              <a:latin typeface="+mn-lt"/>
              <a:ea typeface="Calibri"/>
              <a:cs typeface="Times New Roman"/>
            </a:endParaRPr>
          </a:p>
          <a:p>
            <a:r>
              <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rPr>
              <a:t>Различают два вида выносливости — общую и специальную. </a:t>
            </a:r>
          </a:p>
          <a:p>
            <a:r>
              <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rPr>
              <a:t>Общая выносливость — способность выполнять работу с невысокой интенсивностью в течение продолжительного времени. Средствами развития общей выносливости являются упражнения, вызывающие максимальную производительность сердечно-сосудистой и дыхательной систем, — продолжительный бег, бег по пересечённой местности, бег на лыжах, бег на коньках, езда на велосипеде, плавание, игры и игровые упражнения. </a:t>
            </a:r>
          </a:p>
          <a:p>
            <a:r>
              <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rPr>
              <a:t>Специальная выносливость — способность эффективно осуществлять определённую трудовую или спортивную деятельность. Средством развития специальной выносливости (скоростной, силовой, координационной, скоростно-силовой и т. д.) являются специальные подготовительные упражнения, имитирующие соревновательную или трудовую деятельность.</a:t>
            </a:r>
          </a:p>
          <a:p>
            <a:endPar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endParaRPr>
          </a:p>
          <a:p>
            <a:r>
              <a:rPr lang="ru-RU" dirty="0" smtClean="0"/>
              <a:t>Быстрота — способность человека осуществлять двигательное действие с максимально возможной скоростью.</a:t>
            </a:r>
            <a:endPar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endParaRPr>
          </a:p>
          <a:p>
            <a:r>
              <a:rPr lang="ru-RU" dirty="0" smtClean="0"/>
              <a:t>Способность к быстроте зависит от подвижности нервных процессов, проявления скоростной силы, готовности мышечной системы к нагрузкам, совершенства спортивной техники, волевой мобилизации и некоторых других факторов. Наиболее благоприятный возраст для развития быстроты — 12—13 лет. В этот период повышение скорости движения происходит за счёт роста тела, мышечной силы и совершенствования скоростно-силовых качеств. Тренировка быстроты проходит при высокой интенсивности движений, что требует хорошей координации. </a:t>
            </a:r>
            <a:endParaRPr lang="ru-RU" sz="1200" kern="1200" dirty="0" smtClean="0">
              <a:solidFill>
                <a:schemeClr val="tx2"/>
              </a:solidFill>
              <a:effectLst>
                <a:outerShdw blurRad="63500" dist="38100" dir="5400000" algn="t" rotWithShape="0">
                  <a:prstClr val="black">
                    <a:alpha val="25000"/>
                  </a:prstClr>
                </a:outerShdw>
              </a:effectLst>
              <a:latin typeface="+mn-lt"/>
              <a:ea typeface="+mn-ea"/>
              <a:cs typeface="+mn-cs"/>
            </a:endParaRPr>
          </a:p>
          <a:p>
            <a:pPr>
              <a:lnSpc>
                <a:spcPct val="115000"/>
              </a:lnSpc>
              <a:spcAft>
                <a:spcPts val="1000"/>
              </a:spcAft>
            </a:pPr>
            <a:r>
              <a:rPr lang="ru-RU" dirty="0" smtClean="0"/>
              <a:t>Наилучший тренировочный эффект достигается, если упражнения на развитие этого физического качества выполняются сразу после разминки. Средствами развития быстроты являются бег на 30, 60 и 100 м, отработка стартового разбега, скоростно-силовые упражнения, подвижные и спортивные игры. Каждое упражнение выполняется в максимально быстром темпе при облегчённых или затруднённых условиях. Длительность выполнения упражнений небольшая. </a:t>
            </a:r>
          </a:p>
          <a:p>
            <a:pPr>
              <a:lnSpc>
                <a:spcPct val="115000"/>
              </a:lnSpc>
              <a:spcAft>
                <a:spcPts val="1000"/>
              </a:spcAft>
            </a:pPr>
            <a:endParaRPr lang="ru-RU" sz="1200" dirty="0">
              <a:effectLst/>
              <a:latin typeface="+mn-lt"/>
              <a:ea typeface="Calibri"/>
              <a:cs typeface="Times New Roman"/>
            </a:endParaRPr>
          </a:p>
        </p:txBody>
      </p:sp>
      <p:sp>
        <p:nvSpPr>
          <p:cNvPr id="4" name="Номер слайда 3"/>
          <p:cNvSpPr>
            <a:spLocks noGrp="1"/>
          </p:cNvSpPr>
          <p:nvPr>
            <p:ph type="sldNum" sz="quarter" idx="10"/>
          </p:nvPr>
        </p:nvSpPr>
        <p:spPr/>
        <p:txBody>
          <a:bodyPr/>
          <a:lstStyle/>
          <a:p>
            <a:fld id="{8B95F80E-B560-49EA-9206-AA14273EF368}" type="slidenum">
              <a:rPr lang="ru-RU" smtClean="0"/>
              <a:t>6</a:t>
            </a:fld>
            <a:endParaRPr lang="ru-RU"/>
          </a:p>
        </p:txBody>
      </p:sp>
    </p:spTree>
    <p:extLst>
      <p:ext uri="{BB962C8B-B14F-4D97-AF65-F5344CB8AC3E}">
        <p14:creationId xmlns:p14="http://schemas.microsoft.com/office/powerpoint/2010/main" val="901747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nSpc>
                <a:spcPct val="115000"/>
              </a:lnSpc>
              <a:spcAft>
                <a:spcPts val="1000"/>
              </a:spcAft>
            </a:pPr>
            <a:r>
              <a:rPr lang="ru-RU" dirty="0" smtClean="0"/>
              <a:t>Для развития силы применяются физические упражнения с повышенным отягощением (сопротивлением): упражнения с весом внешних предметов (гири, разборные гантели, штанга с набором дисков разного веса, вес партнёра и т. д.); упражнения с преодолением собственного веса тела (подтягивание в висе, отжимание в упоре, удержание равновесия в упоре, в висе и т. д.); упражнения с использованием спортивных тренажёров; упражнения в природной среде (бег и прыжки по рыхлому песку, бег и прыжки в гору, бег против ветра и т. д.); упражнения с использованием сопротивления упругих предметов (эспандеры, резиновые жгуты, </a:t>
            </a:r>
            <a:r>
              <a:rPr lang="ru-RU" dirty="0" err="1" smtClean="0"/>
              <a:t>фитомячи</a:t>
            </a:r>
            <a:r>
              <a:rPr lang="ru-RU" dirty="0" smtClean="0"/>
              <a:t> и т. д.). Обратите внимание на то, что силовые тренировки необходимо проводить при строгом врачебном контроле. Кроме того, запрещено выполнять упражнения, требующие длительного напряжения.</a:t>
            </a:r>
            <a:endParaRPr lang="ru-RU" sz="1200" dirty="0">
              <a:effectLst/>
              <a:latin typeface="+mn-lt"/>
              <a:ea typeface="Calibri"/>
              <a:cs typeface="Times New Roman"/>
            </a:endParaRPr>
          </a:p>
        </p:txBody>
      </p:sp>
      <p:sp>
        <p:nvSpPr>
          <p:cNvPr id="4" name="Номер слайда 3"/>
          <p:cNvSpPr>
            <a:spLocks noGrp="1"/>
          </p:cNvSpPr>
          <p:nvPr>
            <p:ph type="sldNum" sz="quarter" idx="10"/>
          </p:nvPr>
        </p:nvSpPr>
        <p:spPr/>
        <p:txBody>
          <a:bodyPr/>
          <a:lstStyle/>
          <a:p>
            <a:fld id="{8B95F80E-B560-49EA-9206-AA14273EF368}" type="slidenum">
              <a:rPr lang="ru-RU" smtClean="0"/>
              <a:t>7</a:t>
            </a:fld>
            <a:endParaRPr lang="ru-RU"/>
          </a:p>
        </p:txBody>
      </p:sp>
    </p:spTree>
    <p:extLst>
      <p:ext uri="{BB962C8B-B14F-4D97-AF65-F5344CB8AC3E}">
        <p14:creationId xmlns:p14="http://schemas.microsoft.com/office/powerpoint/2010/main" val="11299515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nSpc>
                <a:spcPct val="115000"/>
              </a:lnSpc>
              <a:spcAft>
                <a:spcPts val="1000"/>
              </a:spcAft>
            </a:pPr>
            <a:r>
              <a:rPr lang="ru-RU" dirty="0" smtClean="0"/>
              <a:t>Ловкость — способность к овладению сложными движениями, требующими хорошей координации и точности их выполнения. </a:t>
            </a:r>
          </a:p>
          <a:p>
            <a:pPr>
              <a:lnSpc>
                <a:spcPct val="115000"/>
              </a:lnSpc>
              <a:spcAft>
                <a:spcPts val="1000"/>
              </a:spcAft>
            </a:pPr>
            <a:r>
              <a:rPr lang="ru-RU" dirty="0" smtClean="0"/>
              <a:t>Ловкость развивается в ходе освоения новых двигательных задач, выполнения танцевальных упражнений, участия в подвижных играх. </a:t>
            </a:r>
          </a:p>
          <a:p>
            <a:pPr>
              <a:lnSpc>
                <a:spcPct val="115000"/>
              </a:lnSpc>
              <a:spcAft>
                <a:spcPts val="1000"/>
              </a:spcAft>
            </a:pPr>
            <a:endParaRPr lang="ru-RU" sz="1200" dirty="0" smtClean="0">
              <a:effectLst/>
              <a:latin typeface="+mn-lt"/>
              <a:ea typeface="Calibri"/>
              <a:cs typeface="Times New Roman"/>
            </a:endParaRPr>
          </a:p>
          <a:p>
            <a:pPr>
              <a:lnSpc>
                <a:spcPct val="115000"/>
              </a:lnSpc>
              <a:spcAft>
                <a:spcPts val="1000"/>
              </a:spcAft>
            </a:pPr>
            <a:r>
              <a:rPr lang="ru-RU" dirty="0" smtClean="0"/>
              <a:t>Гибкость — способность человека выполнять движения с большой амплитудой.</a:t>
            </a:r>
          </a:p>
          <a:p>
            <a:pPr>
              <a:lnSpc>
                <a:spcPct val="115000"/>
              </a:lnSpc>
              <a:spcAft>
                <a:spcPts val="1000"/>
              </a:spcAft>
            </a:pPr>
            <a:r>
              <a:rPr lang="ru-RU" dirty="0" smtClean="0"/>
              <a:t>Начинать развивать гибкость необходимо именно в вашем возрасте, более того, на протяжении всей жизни её необходимо поддерживать, потому что гибкость обеспечивает молодость мышц и суставов, а значит, и всего организма. Даже кратковременное прекращение работы в этом направлении приводит к снижению эластичности мышечных волокон. Для развития гибкости применяют упражнения, взятые из гимнастики, единоборств и других видов спорта и направленные на растягивание мышц, мышечных сухожилий и суставных связок с постепенно возрастающей амплитудой. </a:t>
            </a:r>
            <a:endParaRPr lang="ru-RU" sz="1200" dirty="0">
              <a:effectLst/>
              <a:latin typeface="+mn-lt"/>
              <a:ea typeface="Calibri"/>
              <a:cs typeface="Times New Roman"/>
            </a:endParaRPr>
          </a:p>
        </p:txBody>
      </p:sp>
      <p:sp>
        <p:nvSpPr>
          <p:cNvPr id="4" name="Номер слайда 3"/>
          <p:cNvSpPr>
            <a:spLocks noGrp="1"/>
          </p:cNvSpPr>
          <p:nvPr>
            <p:ph type="sldNum" sz="quarter" idx="10"/>
          </p:nvPr>
        </p:nvSpPr>
        <p:spPr/>
        <p:txBody>
          <a:bodyPr/>
          <a:lstStyle/>
          <a:p>
            <a:fld id="{8B95F80E-B560-49EA-9206-AA14273EF368}" type="slidenum">
              <a:rPr lang="ru-RU" smtClean="0"/>
              <a:t>8</a:t>
            </a:fld>
            <a:endParaRPr lang="ru-RU"/>
          </a:p>
        </p:txBody>
      </p:sp>
    </p:spTree>
    <p:extLst>
      <p:ext uri="{BB962C8B-B14F-4D97-AF65-F5344CB8AC3E}">
        <p14:creationId xmlns:p14="http://schemas.microsoft.com/office/powerpoint/2010/main" val="21348990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15000"/>
              </a:lnSpc>
              <a:spcBef>
                <a:spcPts val="0"/>
              </a:spcBef>
              <a:spcAft>
                <a:spcPts val="1000"/>
              </a:spcAft>
              <a:buClrTx/>
              <a:buSzTx/>
              <a:buFontTx/>
              <a:buNone/>
              <a:tabLst/>
              <a:defRPr/>
            </a:pPr>
            <a:r>
              <a:rPr lang="ru-RU" dirty="0" smtClean="0"/>
              <a:t>Давайте разделимся</a:t>
            </a:r>
            <a:r>
              <a:rPr lang="ru-RU" baseline="0" dirty="0" smtClean="0"/>
              <a:t> на группы по 5 человек и выполним задание-обсуждение.</a:t>
            </a:r>
            <a:endParaRPr lang="ru-RU" dirty="0" smtClean="0"/>
          </a:p>
          <a:p>
            <a:pPr marL="0" marR="0" indent="0" algn="l" defTabSz="914400" rtl="0" eaLnBrk="1" fontAlgn="auto" latinLnBrk="0" hangingPunct="1">
              <a:lnSpc>
                <a:spcPct val="115000"/>
              </a:lnSpc>
              <a:spcBef>
                <a:spcPts val="0"/>
              </a:spcBef>
              <a:spcAft>
                <a:spcPts val="1000"/>
              </a:spcAft>
              <a:buClrTx/>
              <a:buSzTx/>
              <a:buFontTx/>
              <a:buNone/>
              <a:tabLst/>
              <a:defRPr/>
            </a:pPr>
            <a:r>
              <a:rPr lang="ru-RU" dirty="0" smtClean="0"/>
              <a:t>Закончите предложения: Я начинаю день с ... . Каждый вечер я обязательно ... . Чтобы быть в хорошей физической форме, я ... . Я забочусь о своём здоровье, потому что ... .</a:t>
            </a:r>
          </a:p>
          <a:p>
            <a:pPr marL="0" marR="0" indent="0" algn="l" defTabSz="914400" rtl="0" eaLnBrk="1" fontAlgn="auto" latinLnBrk="0" hangingPunct="1">
              <a:lnSpc>
                <a:spcPct val="115000"/>
              </a:lnSpc>
              <a:spcBef>
                <a:spcPts val="0"/>
              </a:spcBef>
              <a:spcAft>
                <a:spcPts val="1000"/>
              </a:spcAft>
              <a:buClrTx/>
              <a:buSzTx/>
              <a:buFontTx/>
              <a:buNone/>
              <a:tabLst/>
              <a:defRPr/>
            </a:pPr>
            <a:endParaRPr lang="ru-RU" sz="1200" dirty="0" smtClean="0">
              <a:effectLst/>
              <a:latin typeface="+mn-lt"/>
              <a:ea typeface="Calibri"/>
              <a:cs typeface="Times New Roman"/>
            </a:endParaRPr>
          </a:p>
          <a:p>
            <a:pPr marL="0" marR="0" indent="0" algn="l" defTabSz="914400" rtl="0" eaLnBrk="1" fontAlgn="auto" latinLnBrk="0" hangingPunct="1">
              <a:lnSpc>
                <a:spcPct val="115000"/>
              </a:lnSpc>
              <a:spcBef>
                <a:spcPts val="0"/>
              </a:spcBef>
              <a:spcAft>
                <a:spcPts val="1000"/>
              </a:spcAft>
              <a:buClrTx/>
              <a:buSzTx/>
              <a:buFontTx/>
              <a:buNone/>
              <a:tabLst/>
              <a:defRPr/>
            </a:pPr>
            <a:r>
              <a:rPr lang="ru-RU" dirty="0" smtClean="0"/>
              <a:t>Как вы думаете, всё ли из того, что вы перечислили, безопасно и благоприятно для вашего организма? Способствует ли это укреплению здоровья и вашему физическому развитию? </a:t>
            </a:r>
            <a:endParaRPr lang="ru-RU" sz="1200" dirty="0">
              <a:effectLst/>
              <a:latin typeface="+mn-lt"/>
              <a:ea typeface="Calibri"/>
              <a:cs typeface="Times New Roman"/>
            </a:endParaRPr>
          </a:p>
        </p:txBody>
      </p:sp>
      <p:sp>
        <p:nvSpPr>
          <p:cNvPr id="4" name="Номер слайда 3"/>
          <p:cNvSpPr>
            <a:spLocks noGrp="1"/>
          </p:cNvSpPr>
          <p:nvPr>
            <p:ph type="sldNum" sz="quarter" idx="10"/>
          </p:nvPr>
        </p:nvSpPr>
        <p:spPr/>
        <p:txBody>
          <a:bodyPr/>
          <a:lstStyle/>
          <a:p>
            <a:fld id="{8B95F80E-B560-49EA-9206-AA14273EF368}" type="slidenum">
              <a:rPr lang="ru-RU" smtClean="0"/>
              <a:t>9</a:t>
            </a:fld>
            <a:endParaRPr lang="ru-RU"/>
          </a:p>
        </p:txBody>
      </p:sp>
    </p:spTree>
    <p:extLst>
      <p:ext uri="{BB962C8B-B14F-4D97-AF65-F5344CB8AC3E}">
        <p14:creationId xmlns:p14="http://schemas.microsoft.com/office/powerpoint/2010/main" val="964930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09601"/>
            <a:ext cx="10363200" cy="4267200"/>
          </a:xfrm>
        </p:spPr>
        <p:txBody>
          <a:bodyPr anchor="b">
            <a:noAutofit/>
          </a:bodyPr>
          <a:lstStyle>
            <a:lvl1pPr>
              <a:lnSpc>
                <a:spcPct val="100000"/>
              </a:lnSpc>
              <a:defRPr sz="8000"/>
            </a:lvl1pPr>
          </a:lstStyle>
          <a:p>
            <a:r>
              <a:rPr lang="ru-RU"/>
              <a:t>Образец заголовка</a:t>
            </a:r>
            <a:endParaRPr lang="en-US" dirty="0"/>
          </a:p>
        </p:txBody>
      </p:sp>
      <p:sp>
        <p:nvSpPr>
          <p:cNvPr id="3" name="Subtitle 2"/>
          <p:cNvSpPr>
            <a:spLocks noGrp="1"/>
          </p:cNvSpPr>
          <p:nvPr>
            <p:ph type="subTitle" idx="1"/>
          </p:nvPr>
        </p:nvSpPr>
        <p:spPr>
          <a:xfrm>
            <a:off x="1828800" y="4953000"/>
            <a:ext cx="85344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E50B6BB3-98B8-47B8-9B9C-0749C02CD4B3}" type="datetimeFigureOut">
              <a:rPr lang="ru-RU" smtClean="0"/>
              <a:t>17.02.2026</a:t>
            </a:fld>
            <a:endParaRPr lang="ru-RU"/>
          </a:p>
        </p:txBody>
      </p:sp>
      <p:sp>
        <p:nvSpPr>
          <p:cNvPr id="8" name="Slide Number Placeholder 7"/>
          <p:cNvSpPr>
            <a:spLocks noGrp="1"/>
          </p:cNvSpPr>
          <p:nvPr>
            <p:ph type="sldNum" sz="quarter" idx="11"/>
          </p:nvPr>
        </p:nvSpPr>
        <p:spPr/>
        <p:txBody>
          <a:bodyPr/>
          <a:lstStyle/>
          <a:p>
            <a:fld id="{31043810-F82D-4373-AAA2-16223EB81E61}"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E50B6BB3-98B8-47B8-9B9C-0749C02CD4B3}" type="datetimeFigureOut">
              <a:rPr lang="ru-RU" smtClean="0"/>
              <a:t>17.02.2026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043810-F82D-4373-AAA2-16223EB81E61}"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E50B6BB3-98B8-47B8-9B9C-0749C02CD4B3}" type="datetimeFigureOut">
              <a:rPr lang="ru-RU" smtClean="0"/>
              <a:t>17.02.2026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043810-F82D-4373-AAA2-16223EB81E61}"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50B6BB3-98B8-47B8-9B9C-0749C02CD4B3}" type="datetimeFigureOut">
              <a:rPr lang="ru-RU" smtClean="0"/>
              <a:t>17.02.2026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043810-F82D-4373-AAA2-16223EB81E61}"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963084" y="1371601"/>
            <a:ext cx="103632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ru-RU"/>
              <a:t>Образец заголовка</a:t>
            </a:r>
            <a:endParaRPr lang="en-US" dirty="0"/>
          </a:p>
        </p:txBody>
      </p:sp>
      <p:sp>
        <p:nvSpPr>
          <p:cNvPr id="3" name="Text Placeholder 2"/>
          <p:cNvSpPr>
            <a:spLocks noGrp="1"/>
          </p:cNvSpPr>
          <p:nvPr>
            <p:ph type="body" idx="1"/>
          </p:nvPr>
        </p:nvSpPr>
        <p:spPr>
          <a:xfrm>
            <a:off x="963084" y="4068764"/>
            <a:ext cx="103632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E50B6BB3-98B8-47B8-9B9C-0749C02CD4B3}" type="datetimeFigureOut">
              <a:rPr lang="ru-RU" smtClean="0"/>
              <a:t>17.02.2026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1043810-F82D-4373-AAA2-16223EB81E61}" type="slidenum">
              <a:rPr lang="ru-RU" smtClean="0"/>
              <a:t>‹#›</a:t>
            </a:fld>
            <a:endParaRPr lang="ru-RU"/>
          </a:p>
        </p:txBody>
      </p:sp>
      <p:sp>
        <p:nvSpPr>
          <p:cNvPr id="7" name="Oval 6"/>
          <p:cNvSpPr/>
          <p:nvPr/>
        </p:nvSpPr>
        <p:spPr>
          <a:xfrm>
            <a:off x="59944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2611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728971"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4" name="Content Placeholder 3"/>
          <p:cNvSpPr>
            <a:spLocks noGrp="1"/>
          </p:cNvSpPr>
          <p:nvPr>
            <p:ph sz="half" idx="2"/>
          </p:nvPr>
        </p:nvSpPr>
        <p:spPr>
          <a:xfrm>
            <a:off x="6197600" y="1600201"/>
            <a:ext cx="53848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50B6BB3-98B8-47B8-9B9C-0749C02CD4B3}" type="datetimeFigureOut">
              <a:rPr lang="ru-RU" smtClean="0"/>
              <a:t>17.02.2026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1043810-F82D-4373-AAA2-16223EB81E61}" type="slidenum">
              <a:rPr lang="ru-RU" smtClean="0"/>
              <a:t>‹#›</a:t>
            </a:fld>
            <a:endParaRPr lang="ru-RU"/>
          </a:p>
        </p:txBody>
      </p:sp>
      <p:sp>
        <p:nvSpPr>
          <p:cNvPr id="9" name="Content Placeholder 8"/>
          <p:cNvSpPr>
            <a:spLocks noGrp="1"/>
          </p:cNvSpPr>
          <p:nvPr>
            <p:ph sz="quarter" idx="13"/>
          </p:nvPr>
        </p:nvSpPr>
        <p:spPr>
          <a:xfrm>
            <a:off x="487680" y="1600200"/>
            <a:ext cx="5388864" cy="452628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609600" y="1600200"/>
            <a:ext cx="5386917"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5" name="Text Placeholder 4"/>
          <p:cNvSpPr>
            <a:spLocks noGrp="1"/>
          </p:cNvSpPr>
          <p:nvPr>
            <p:ph type="body" sz="quarter" idx="3"/>
          </p:nvPr>
        </p:nvSpPr>
        <p:spPr>
          <a:xfrm>
            <a:off x="6197601" y="1600200"/>
            <a:ext cx="5389033"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7" name="Date Placeholder 6"/>
          <p:cNvSpPr>
            <a:spLocks noGrp="1"/>
          </p:cNvSpPr>
          <p:nvPr>
            <p:ph type="dt" sz="half" idx="10"/>
          </p:nvPr>
        </p:nvSpPr>
        <p:spPr/>
        <p:txBody>
          <a:bodyPr/>
          <a:lstStyle/>
          <a:p>
            <a:fld id="{E50B6BB3-98B8-47B8-9B9C-0749C02CD4B3}" type="datetimeFigureOut">
              <a:rPr lang="ru-RU" smtClean="0"/>
              <a:t>17.02.2026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1043810-F82D-4373-AAA2-16223EB81E61}" type="slidenum">
              <a:rPr lang="ru-RU" smtClean="0"/>
              <a:t>‹#›</a:t>
            </a:fld>
            <a:endParaRPr lang="ru-RU"/>
          </a:p>
        </p:txBody>
      </p:sp>
      <p:sp>
        <p:nvSpPr>
          <p:cNvPr id="11" name="Content Placeholder 10"/>
          <p:cNvSpPr>
            <a:spLocks noGrp="1"/>
          </p:cNvSpPr>
          <p:nvPr>
            <p:ph sz="quarter" idx="13"/>
          </p:nvPr>
        </p:nvSpPr>
        <p:spPr>
          <a:xfrm>
            <a:off x="609600" y="2212848"/>
            <a:ext cx="5388864" cy="391363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12"/>
          <p:cNvSpPr>
            <a:spLocks noGrp="1"/>
          </p:cNvSpPr>
          <p:nvPr>
            <p:ph sz="quarter" idx="14"/>
          </p:nvPr>
        </p:nvSpPr>
        <p:spPr>
          <a:xfrm>
            <a:off x="6230112" y="2212849"/>
            <a:ext cx="5388864" cy="3913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50B6BB3-98B8-47B8-9B9C-0749C02CD4B3}" type="datetimeFigureOut">
              <a:rPr lang="ru-RU" smtClean="0"/>
              <a:t>17.02.2026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1043810-F82D-4373-AAA2-16223EB81E61}"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0B6BB3-98B8-47B8-9B9C-0749C02CD4B3}" type="datetimeFigureOut">
              <a:rPr lang="ru-RU" smtClean="0"/>
              <a:t>17.02.2026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1043810-F82D-4373-AAA2-16223EB81E61}"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876117" y="266700"/>
            <a:ext cx="4011084"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ru-RU"/>
              <a:t>Образец заголовка</a:t>
            </a:r>
            <a:endParaRPr lang="en-US" dirty="0"/>
          </a:p>
        </p:txBody>
      </p:sp>
      <p:sp>
        <p:nvSpPr>
          <p:cNvPr id="3" name="Content Placeholder 2"/>
          <p:cNvSpPr>
            <a:spLocks noGrp="1"/>
          </p:cNvSpPr>
          <p:nvPr>
            <p:ph idx="1"/>
          </p:nvPr>
        </p:nvSpPr>
        <p:spPr>
          <a:xfrm>
            <a:off x="958850" y="273051"/>
            <a:ext cx="66611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876117" y="2438401"/>
            <a:ext cx="4011084"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50B6BB3-98B8-47B8-9B9C-0749C02CD4B3}" type="datetimeFigureOut">
              <a:rPr lang="ru-RU" smtClean="0"/>
              <a:t>17.02.2026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1043810-F82D-4373-AAA2-16223EB81E61}"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239435" y="228600"/>
            <a:ext cx="7615765" cy="895350"/>
          </a:xfrm>
        </p:spPr>
        <p:txBody>
          <a:bodyPr anchor="b"/>
          <a:lstStyle>
            <a:lvl1pPr algn="ctr">
              <a:lnSpc>
                <a:spcPct val="100000"/>
              </a:lnSpc>
              <a:defRPr sz="2800" b="0"/>
            </a:lvl1pPr>
          </a:lstStyle>
          <a:p>
            <a:r>
              <a:rPr lang="ru-RU"/>
              <a:t>Образец заголовка</a:t>
            </a:r>
            <a:endParaRPr lang="en-US" dirty="0"/>
          </a:p>
        </p:txBody>
      </p:sp>
      <p:sp>
        <p:nvSpPr>
          <p:cNvPr id="3" name="Picture Placeholder 2"/>
          <p:cNvSpPr>
            <a:spLocks noGrp="1"/>
          </p:cNvSpPr>
          <p:nvPr>
            <p:ph type="pic" idx="1"/>
          </p:nvPr>
        </p:nvSpPr>
        <p:spPr>
          <a:xfrm>
            <a:off x="2010835" y="1143000"/>
            <a:ext cx="8072965"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2239435" y="5810250"/>
            <a:ext cx="7615765"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50B6BB3-98B8-47B8-9B9C-0749C02CD4B3}" type="datetimeFigureOut">
              <a:rPr lang="ru-RU" smtClean="0"/>
              <a:t>17.02.2026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1043810-F82D-4373-AAA2-16223EB81E61}"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0"/>
            <a:ext cx="10972800" cy="1600200"/>
          </a:xfrm>
          <a:prstGeom prst="rect">
            <a:avLst/>
          </a:prstGeom>
        </p:spPr>
        <p:txBody>
          <a:bodyPr vert="horz" lIns="91440" tIns="45720" rIns="91440" bIns="45720" rtlCol="0" anchor="b">
            <a:noAutofit/>
          </a:bodyPr>
          <a:lstStyle/>
          <a:p>
            <a:r>
              <a:rPr lang="ru-RU"/>
              <a:t>Образец заголовка</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484463" y="6356351"/>
            <a:ext cx="2781300"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E50B6BB3-98B8-47B8-9B9C-0749C02CD4B3}" type="datetimeFigureOut">
              <a:rPr lang="ru-RU" smtClean="0"/>
              <a:t>17.02.2026</a:t>
            </a:fld>
            <a:endParaRPr lang="ru-RU"/>
          </a:p>
        </p:txBody>
      </p:sp>
      <p:sp>
        <p:nvSpPr>
          <p:cNvPr id="5" name="Footer Placeholder 4"/>
          <p:cNvSpPr>
            <a:spLocks noGrp="1"/>
          </p:cNvSpPr>
          <p:nvPr>
            <p:ph type="ftr" sz="quarter" idx="3"/>
          </p:nvPr>
        </p:nvSpPr>
        <p:spPr>
          <a:xfrm>
            <a:off x="878887" y="6356351"/>
            <a:ext cx="3797300"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ru-RU"/>
          </a:p>
        </p:txBody>
      </p:sp>
      <p:sp>
        <p:nvSpPr>
          <p:cNvPr id="6" name="Slide Number Placeholder 5"/>
          <p:cNvSpPr>
            <a:spLocks noGrp="1"/>
          </p:cNvSpPr>
          <p:nvPr>
            <p:ph type="sldNum" sz="quarter" idx="4"/>
          </p:nvPr>
        </p:nvSpPr>
        <p:spPr>
          <a:xfrm>
            <a:off x="11391038" y="6356351"/>
            <a:ext cx="749300"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31043810-F82D-4373-AAA2-16223EB81E61}" type="slidenum">
              <a:rPr lang="ru-RU" smtClean="0"/>
              <a:t>‹#›</a:t>
            </a:fld>
            <a:endParaRPr lang="ru-RU"/>
          </a:p>
        </p:txBody>
      </p:sp>
      <p:sp>
        <p:nvSpPr>
          <p:cNvPr id="7" name="Oval 6"/>
          <p:cNvSpPr/>
          <p:nvPr/>
        </p:nvSpPr>
        <p:spPr>
          <a:xfrm>
            <a:off x="11277014"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758826"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2.emf"/></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2.emf"/></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2.emf"/></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2.emf"/></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7.png"/><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8.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emf"/><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1.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2.emf"/><Relationship Id="rId5" Type="http://schemas.openxmlformats.org/officeDocument/2006/relationships/image" Target="../media/image13.png"/><Relationship Id="rId4" Type="http://schemas.openxmlformats.org/officeDocument/2006/relationships/image" Target="../media/image12.jpeg"/><Relationship Id="rId9"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4.png"/><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2.emf"/><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6.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emf"/><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Рисунок 10" descr="logo.e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05706" y="296862"/>
            <a:ext cx="143351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Рисунок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61468" y="266700"/>
            <a:ext cx="1152525" cy="59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Рисунок 10"/>
          <p:cNvPicPr>
            <a:picLocks noChangeAspect="1"/>
          </p:cNvPicPr>
          <p:nvPr/>
        </p:nvPicPr>
        <p:blipFill>
          <a:blip r:embed="rId5"/>
          <a:stretch>
            <a:fillRect/>
          </a:stretch>
        </p:blipFill>
        <p:spPr>
          <a:xfrm>
            <a:off x="6831709" y="1384482"/>
            <a:ext cx="5360291" cy="4808497"/>
          </a:xfrm>
          <a:prstGeom prst="rect">
            <a:avLst/>
          </a:prstGeom>
        </p:spPr>
      </p:pic>
      <p:sp>
        <p:nvSpPr>
          <p:cNvPr id="12" name="Заголовок 1">
            <a:extLst>
              <a:ext uri="{FF2B5EF4-FFF2-40B4-BE49-F238E27FC236}">
                <a16:creationId xmlns:a16="http://schemas.microsoft.com/office/drawing/2014/main" id="{F950371E-B90E-416A-94DE-EC3927C53B3A}"/>
              </a:ext>
            </a:extLst>
          </p:cNvPr>
          <p:cNvSpPr>
            <a:spLocks noGrp="1"/>
          </p:cNvSpPr>
          <p:nvPr>
            <p:ph type="ctrTitle"/>
          </p:nvPr>
        </p:nvSpPr>
        <p:spPr>
          <a:xfrm>
            <a:off x="-342900" y="2102397"/>
            <a:ext cx="8298873" cy="4087089"/>
          </a:xfrm>
        </p:spPr>
        <p:txBody>
          <a:bodyPr>
            <a:normAutofit fontScale="90000"/>
          </a:bodyPr>
          <a:lstStyle/>
          <a:p>
            <a:r>
              <a:rPr lang="ru-RU" b="1" dirty="0"/>
              <a:t/>
            </a:r>
            <a:br>
              <a:rPr lang="ru-RU" b="1" dirty="0"/>
            </a:br>
            <a:r>
              <a:rPr lang="ru-RU" b="1" dirty="0"/>
              <a:t/>
            </a:r>
            <a:br>
              <a:rPr lang="ru-RU" b="1" dirty="0"/>
            </a:br>
            <a:r>
              <a:rPr lang="ru-RU" b="1" dirty="0"/>
              <a:t/>
            </a:r>
            <a:br>
              <a:rPr lang="ru-RU" b="1" dirty="0"/>
            </a:br>
            <a:r>
              <a:rPr lang="ru-RU" sz="3600" b="1" dirty="0" smtClean="0">
                <a:solidFill>
                  <a:srgbClr val="0070C0"/>
                </a:solidFill>
              </a:rPr>
              <a:t>ПРЕЗЕНТАЦИЯ </a:t>
            </a:r>
            <a:br>
              <a:rPr lang="ru-RU" sz="3600" b="1" dirty="0" smtClean="0">
                <a:solidFill>
                  <a:srgbClr val="0070C0"/>
                </a:solidFill>
              </a:rPr>
            </a:br>
            <a:r>
              <a:rPr lang="ru-RU" sz="3600" b="1" dirty="0" smtClean="0">
                <a:solidFill>
                  <a:srgbClr val="0070C0"/>
                </a:solidFill>
              </a:rPr>
              <a:t>К </a:t>
            </a:r>
            <a:r>
              <a:rPr lang="ru-RU" sz="3600" b="1" dirty="0">
                <a:solidFill>
                  <a:srgbClr val="0070C0"/>
                </a:solidFill>
              </a:rPr>
              <a:t>ИНТЕРАКТИВНОМУ </a:t>
            </a:r>
            <a:r>
              <a:rPr lang="ru-RU" sz="3600" b="1" dirty="0" smtClean="0">
                <a:solidFill>
                  <a:srgbClr val="0070C0"/>
                </a:solidFill>
              </a:rPr>
              <a:t/>
            </a:r>
            <a:br>
              <a:rPr lang="ru-RU" sz="3600" b="1" dirty="0" smtClean="0">
                <a:solidFill>
                  <a:srgbClr val="0070C0"/>
                </a:solidFill>
              </a:rPr>
            </a:br>
            <a:r>
              <a:rPr lang="ru-RU" sz="3600" b="1" dirty="0" smtClean="0">
                <a:solidFill>
                  <a:srgbClr val="0070C0"/>
                </a:solidFill>
              </a:rPr>
              <a:t>ЗАНЯТИЮ для учащихся </a:t>
            </a:r>
            <a:br>
              <a:rPr lang="ru-RU" sz="3600" b="1" dirty="0" smtClean="0">
                <a:solidFill>
                  <a:srgbClr val="0070C0"/>
                </a:solidFill>
              </a:rPr>
            </a:br>
            <a:r>
              <a:rPr lang="ru-RU" sz="3600" b="1" dirty="0" smtClean="0">
                <a:solidFill>
                  <a:srgbClr val="0070C0"/>
                </a:solidFill>
              </a:rPr>
              <a:t>5—7 </a:t>
            </a:r>
            <a:r>
              <a:rPr lang="ru-RU" sz="3600" b="1" dirty="0" smtClean="0">
                <a:solidFill>
                  <a:srgbClr val="0070C0"/>
                </a:solidFill>
              </a:rPr>
              <a:t>классов</a:t>
            </a:r>
            <a:br>
              <a:rPr lang="ru-RU" sz="3600" b="1" dirty="0" smtClean="0">
                <a:solidFill>
                  <a:srgbClr val="0070C0"/>
                </a:solidFill>
              </a:rPr>
            </a:br>
            <a:r>
              <a:rPr lang="ru-RU" sz="3600" b="1" dirty="0">
                <a:solidFill>
                  <a:srgbClr val="0070C0"/>
                </a:solidFill>
              </a:rPr>
              <a:t/>
            </a:r>
            <a:br>
              <a:rPr lang="ru-RU" sz="3600" b="1" dirty="0">
                <a:solidFill>
                  <a:srgbClr val="0070C0"/>
                </a:solidFill>
              </a:rPr>
            </a:br>
            <a:r>
              <a:rPr lang="ru-RU" sz="4900" b="1" dirty="0" smtClean="0">
                <a:solidFill>
                  <a:srgbClr val="0070C0"/>
                </a:solidFill>
              </a:rPr>
              <a:t>«</a:t>
            </a:r>
            <a:r>
              <a:rPr lang="ru-RU" sz="4000" b="1" dirty="0" smtClean="0">
                <a:solidFill>
                  <a:srgbClr val="0070C0"/>
                </a:solidFill>
              </a:rPr>
              <a:t>Спорт — норма жизни» </a:t>
            </a:r>
            <a:r>
              <a:rPr lang="ru-RU" sz="4000" b="1" dirty="0" smtClean="0">
                <a:solidFill>
                  <a:srgbClr val="0070C0"/>
                </a:solidFill>
              </a:rPr>
              <a:t/>
            </a:r>
            <a:br>
              <a:rPr lang="ru-RU" sz="4000" b="1" dirty="0" smtClean="0">
                <a:solidFill>
                  <a:srgbClr val="0070C0"/>
                </a:solidFill>
              </a:rPr>
            </a:br>
            <a:r>
              <a:rPr lang="ru-RU" sz="4000" b="1" dirty="0" smtClean="0">
                <a:solidFill>
                  <a:srgbClr val="0070C0"/>
                </a:solidFill>
              </a:rPr>
              <a:t>в рамках акции </a:t>
            </a:r>
            <a:br>
              <a:rPr lang="ru-RU" sz="4000" b="1" dirty="0" smtClean="0">
                <a:solidFill>
                  <a:srgbClr val="0070C0"/>
                </a:solidFill>
              </a:rPr>
            </a:br>
            <a:r>
              <a:rPr lang="ru-RU" sz="4000" b="1" dirty="0" smtClean="0">
                <a:solidFill>
                  <a:srgbClr val="0070C0"/>
                </a:solidFill>
              </a:rPr>
              <a:t>«Правильно быть здоровым»</a:t>
            </a:r>
            <a:endParaRPr lang="ru-RU" sz="4000" dirty="0">
              <a:solidFill>
                <a:srgbClr val="0070C0"/>
              </a:solidFill>
            </a:endParaRPr>
          </a:p>
        </p:txBody>
      </p:sp>
      <p:pic>
        <p:nvPicPr>
          <p:cNvPr id="13" name="Рисунок 12"/>
          <p:cNvPicPr>
            <a:picLocks noChangeAspect="1"/>
          </p:cNvPicPr>
          <p:nvPr/>
        </p:nvPicPr>
        <p:blipFill>
          <a:blip r:embed="rId6"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23725214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01239B-822D-455D-A71F-027D5B70D3C5}"/>
              </a:ext>
            </a:extLst>
          </p:cNvPr>
          <p:cNvSpPr>
            <a:spLocks noGrp="1"/>
          </p:cNvSpPr>
          <p:nvPr>
            <p:ph idx="1"/>
          </p:nvPr>
        </p:nvSpPr>
        <p:spPr>
          <a:xfrm>
            <a:off x="582965" y="1875808"/>
            <a:ext cx="10972800" cy="3523507"/>
          </a:xfrm>
        </p:spPr>
        <p:txBody>
          <a:bodyPr>
            <a:noAutofit/>
          </a:bodyPr>
          <a:lstStyle/>
          <a:p>
            <a:r>
              <a:rPr lang="ru-RU" sz="2500" dirty="0">
                <a:solidFill>
                  <a:schemeClr val="tx2"/>
                </a:solidFill>
                <a:effectLst>
                  <a:outerShdw blurRad="63500" dist="38100" dir="5400000" algn="t" rotWithShape="0">
                    <a:prstClr val="black">
                      <a:alpha val="25000"/>
                    </a:prstClr>
                  </a:outerShdw>
                </a:effectLst>
                <a:latin typeface="+mn-lt"/>
                <a:ea typeface="+mj-ea"/>
                <a:cs typeface="+mj-cs"/>
              </a:rPr>
              <a:t>В сутки вы спите не менее 7—8 часов? </a:t>
            </a:r>
            <a:endParaRPr lang="ru-RU" sz="2500" dirty="0" smtClean="0">
              <a:solidFill>
                <a:schemeClr val="tx2"/>
              </a:solidFill>
              <a:effectLst>
                <a:outerShdw blurRad="63500" dist="38100" dir="5400000" algn="t" rotWithShape="0">
                  <a:prstClr val="black">
                    <a:alpha val="25000"/>
                  </a:prstClr>
                </a:outerShdw>
              </a:effectLst>
              <a:latin typeface="+mn-lt"/>
              <a:ea typeface="+mj-ea"/>
              <a:cs typeface="+mj-cs"/>
            </a:endParaRPr>
          </a:p>
          <a:p>
            <a:r>
              <a:rPr lang="ru-RU" sz="2500" dirty="0" smtClean="0">
                <a:solidFill>
                  <a:schemeClr val="tx2"/>
                </a:solidFill>
                <a:effectLst>
                  <a:outerShdw blurRad="63500" dist="38100" dir="5400000" algn="t" rotWithShape="0">
                    <a:prstClr val="black">
                      <a:alpha val="25000"/>
                    </a:prstClr>
                  </a:outerShdw>
                </a:effectLst>
                <a:latin typeface="+mn-lt"/>
                <a:ea typeface="+mj-ea"/>
                <a:cs typeface="+mj-cs"/>
              </a:rPr>
              <a:t>Вы </a:t>
            </a:r>
            <a:r>
              <a:rPr lang="ru-RU" sz="2500" dirty="0">
                <a:solidFill>
                  <a:schemeClr val="tx2"/>
                </a:solidFill>
                <a:effectLst>
                  <a:outerShdw blurRad="63500" dist="38100" dir="5400000" algn="t" rotWithShape="0">
                    <a:prstClr val="black">
                      <a:alpha val="25000"/>
                    </a:prstClr>
                  </a:outerShdw>
                </a:effectLst>
                <a:latin typeface="+mn-lt"/>
                <a:ea typeface="+mj-ea"/>
                <a:cs typeface="+mj-cs"/>
              </a:rPr>
              <a:t>принимаете пищу в одно и то же время, не пропуская завтраки, обеды и ужины, не перекусывая и не </a:t>
            </a:r>
            <a:r>
              <a:rPr lang="ru-RU" sz="2500" dirty="0" smtClean="0">
                <a:solidFill>
                  <a:schemeClr val="tx2"/>
                </a:solidFill>
                <a:effectLst>
                  <a:outerShdw blurRad="63500" dist="38100" dir="5400000" algn="t" rotWithShape="0">
                    <a:prstClr val="black">
                      <a:alpha val="25000"/>
                    </a:prstClr>
                  </a:outerShdw>
                </a:effectLst>
                <a:latin typeface="+mn-lt"/>
                <a:ea typeface="+mj-ea"/>
                <a:cs typeface="+mj-cs"/>
              </a:rPr>
              <a:t>переедая</a:t>
            </a:r>
            <a:r>
              <a:rPr lang="ru-RU" sz="2500" dirty="0">
                <a:solidFill>
                  <a:schemeClr val="tx2"/>
                </a:solidFill>
                <a:effectLst>
                  <a:outerShdw blurRad="63500" dist="38100" dir="5400000" algn="t" rotWithShape="0">
                    <a:prstClr val="black">
                      <a:alpha val="25000"/>
                    </a:prstClr>
                  </a:outerShdw>
                </a:effectLst>
                <a:latin typeface="+mn-lt"/>
                <a:ea typeface="+mj-ea"/>
                <a:cs typeface="+mj-cs"/>
              </a:rPr>
              <a:t>? </a:t>
            </a:r>
            <a:endParaRPr lang="ru-RU" sz="2500" dirty="0" smtClean="0">
              <a:solidFill>
                <a:schemeClr val="tx2"/>
              </a:solidFill>
              <a:effectLst>
                <a:outerShdw blurRad="63500" dist="38100" dir="5400000" algn="t" rotWithShape="0">
                  <a:prstClr val="black">
                    <a:alpha val="25000"/>
                  </a:prstClr>
                </a:outerShdw>
              </a:effectLst>
              <a:latin typeface="+mn-lt"/>
              <a:ea typeface="+mj-ea"/>
              <a:cs typeface="+mj-cs"/>
            </a:endParaRPr>
          </a:p>
          <a:p>
            <a:r>
              <a:rPr lang="ru-RU" sz="2500" dirty="0" smtClean="0">
                <a:solidFill>
                  <a:schemeClr val="tx2"/>
                </a:solidFill>
                <a:effectLst>
                  <a:outerShdw blurRad="63500" dist="38100" dir="5400000" algn="t" rotWithShape="0">
                    <a:prstClr val="black">
                      <a:alpha val="25000"/>
                    </a:prstClr>
                  </a:outerShdw>
                </a:effectLst>
                <a:latin typeface="+mn-lt"/>
                <a:ea typeface="+mj-ea"/>
                <a:cs typeface="+mj-cs"/>
              </a:rPr>
              <a:t>Вы </a:t>
            </a:r>
            <a:r>
              <a:rPr lang="ru-RU" sz="2500" dirty="0">
                <a:solidFill>
                  <a:schemeClr val="tx2"/>
                </a:solidFill>
                <a:effectLst>
                  <a:outerShdw blurRad="63500" dist="38100" dir="5400000" algn="t" rotWithShape="0">
                    <a:prstClr val="black">
                      <a:alpha val="25000"/>
                    </a:prstClr>
                  </a:outerShdw>
                </a:effectLst>
                <a:latin typeface="+mn-lt"/>
                <a:ea typeface="+mj-ea"/>
                <a:cs typeface="+mj-cs"/>
              </a:rPr>
              <a:t>активно двигаетесь в течение дня, а 2—3 раза в неделю выполняете комплексы физических упражнений? </a:t>
            </a:r>
            <a:endParaRPr lang="ru-RU" sz="2500" dirty="0" smtClean="0">
              <a:solidFill>
                <a:schemeClr val="tx2"/>
              </a:solidFill>
              <a:effectLst>
                <a:outerShdw blurRad="63500" dist="38100" dir="5400000" algn="t" rotWithShape="0">
                  <a:prstClr val="black">
                    <a:alpha val="25000"/>
                  </a:prstClr>
                </a:outerShdw>
              </a:effectLst>
              <a:latin typeface="+mn-lt"/>
              <a:ea typeface="+mj-ea"/>
              <a:cs typeface="+mj-cs"/>
            </a:endParaRPr>
          </a:p>
          <a:p>
            <a:r>
              <a:rPr lang="ru-RU" sz="2500" dirty="0" smtClean="0">
                <a:solidFill>
                  <a:schemeClr val="tx2"/>
                </a:solidFill>
                <a:effectLst>
                  <a:outerShdw blurRad="63500" dist="38100" dir="5400000" algn="t" rotWithShape="0">
                    <a:prstClr val="black">
                      <a:alpha val="25000"/>
                    </a:prstClr>
                  </a:outerShdw>
                </a:effectLst>
                <a:latin typeface="+mn-lt"/>
                <a:ea typeface="+mj-ea"/>
                <a:cs typeface="+mj-cs"/>
              </a:rPr>
              <a:t>Вы </a:t>
            </a:r>
            <a:r>
              <a:rPr lang="ru-RU" sz="2500" dirty="0">
                <a:solidFill>
                  <a:schemeClr val="tx2"/>
                </a:solidFill>
                <a:effectLst>
                  <a:outerShdw blurRad="63500" dist="38100" dir="5400000" algn="t" rotWithShape="0">
                    <a:prstClr val="black">
                      <a:alpha val="25000"/>
                    </a:prstClr>
                  </a:outerShdw>
                </a:effectLst>
                <a:latin typeface="+mn-lt"/>
                <a:ea typeface="+mj-ea"/>
                <a:cs typeface="+mj-cs"/>
              </a:rPr>
              <a:t>соблюдаете правила личной гигиены (моете руки перед едой, чистите зубы </a:t>
            </a:r>
            <a:r>
              <a:rPr lang="ru-RU" sz="2500" dirty="0" smtClean="0">
                <a:solidFill>
                  <a:schemeClr val="tx2"/>
                </a:solidFill>
                <a:effectLst>
                  <a:outerShdw blurRad="63500" dist="38100" dir="5400000" algn="t" rotWithShape="0">
                    <a:prstClr val="black">
                      <a:alpha val="25000"/>
                    </a:prstClr>
                  </a:outerShdw>
                </a:effectLst>
                <a:latin typeface="+mn-lt"/>
                <a:ea typeface="+mj-ea"/>
                <a:cs typeface="+mj-cs"/>
              </a:rPr>
              <a:t>2 </a:t>
            </a:r>
            <a:r>
              <a:rPr lang="ru-RU" sz="2500" dirty="0">
                <a:solidFill>
                  <a:schemeClr val="tx2"/>
                </a:solidFill>
                <a:effectLst>
                  <a:outerShdw blurRad="63500" dist="38100" dir="5400000" algn="t" rotWithShape="0">
                    <a:prstClr val="black">
                      <a:alpha val="25000"/>
                    </a:prstClr>
                  </a:outerShdw>
                </a:effectLst>
                <a:latin typeface="+mn-lt"/>
                <a:ea typeface="+mj-ea"/>
                <a:cs typeface="+mj-cs"/>
              </a:rPr>
              <a:t>раза в день, проветриваете помещение, в котором находитесь, одеваетесь по погоде, ежедневно принимаете душ)? </a:t>
            </a:r>
            <a:endParaRPr lang="ru-RU" sz="2500" dirty="0" smtClean="0">
              <a:solidFill>
                <a:schemeClr val="tx2"/>
              </a:solidFill>
              <a:effectLst>
                <a:outerShdw blurRad="63500" dist="38100" dir="5400000" algn="t" rotWithShape="0">
                  <a:prstClr val="black">
                    <a:alpha val="25000"/>
                  </a:prstClr>
                </a:outerShdw>
              </a:effectLst>
              <a:latin typeface="+mn-lt"/>
              <a:ea typeface="+mj-ea"/>
              <a:cs typeface="+mj-cs"/>
            </a:endParaRPr>
          </a:p>
          <a:p>
            <a:r>
              <a:rPr lang="ru-RU" sz="2500" dirty="0">
                <a:solidFill>
                  <a:schemeClr val="tx2"/>
                </a:solidFill>
                <a:effectLst>
                  <a:outerShdw blurRad="63500" dist="38100" dir="5400000" algn="t" rotWithShape="0">
                    <a:prstClr val="black">
                      <a:alpha val="25000"/>
                    </a:prstClr>
                  </a:outerShdw>
                </a:effectLst>
                <a:latin typeface="+mn-lt"/>
                <a:ea typeface="+mj-ea"/>
                <a:cs typeface="+mj-cs"/>
              </a:rPr>
              <a:t>И</a:t>
            </a:r>
            <a:r>
              <a:rPr lang="ru-RU" sz="2500" dirty="0" smtClean="0">
                <a:solidFill>
                  <a:schemeClr val="tx2"/>
                </a:solidFill>
                <a:effectLst>
                  <a:outerShdw blurRad="63500" dist="38100" dir="5400000" algn="t" rotWithShape="0">
                    <a:prstClr val="black">
                      <a:alpha val="25000"/>
                    </a:prstClr>
                  </a:outerShdw>
                </a:effectLst>
                <a:latin typeface="+mn-lt"/>
                <a:ea typeface="+mj-ea"/>
                <a:cs typeface="+mj-cs"/>
              </a:rPr>
              <a:t>меете </a:t>
            </a:r>
            <a:r>
              <a:rPr lang="ru-RU" sz="2500" dirty="0">
                <a:solidFill>
                  <a:schemeClr val="tx2"/>
                </a:solidFill>
                <a:effectLst>
                  <a:outerShdw blurRad="63500" dist="38100" dir="5400000" algn="t" rotWithShape="0">
                    <a:prstClr val="black">
                      <a:alpha val="25000"/>
                    </a:prstClr>
                  </a:outerShdw>
                </a:effectLst>
                <a:latin typeface="+mn-lt"/>
                <a:ea typeface="+mj-ea"/>
                <a:cs typeface="+mj-cs"/>
              </a:rPr>
              <a:t>ли вы представление о воздействии вредных привычек на организм? </a:t>
            </a:r>
          </a:p>
        </p:txBody>
      </p:sp>
      <p:sp>
        <p:nvSpPr>
          <p:cNvPr id="10" name="Заголовок 3"/>
          <p:cNvSpPr>
            <a:spLocks noGrp="1"/>
          </p:cNvSpPr>
          <p:nvPr>
            <p:ph type="title"/>
          </p:nvPr>
        </p:nvSpPr>
        <p:spPr>
          <a:xfrm>
            <a:off x="761382" y="757527"/>
            <a:ext cx="10615965" cy="947058"/>
          </a:xfrm>
        </p:spPr>
        <p:txBody>
          <a:bodyPr/>
          <a:lstStyle/>
          <a:p>
            <a:pPr algn="l"/>
            <a:r>
              <a:rPr lang="ru-RU" sz="4800" b="1" dirty="0" smtClean="0"/>
              <a:t>Проведём небольшое исследование… </a:t>
            </a:r>
            <a:endParaRPr lang="ru-RU" sz="4800" b="1" dirty="0"/>
          </a:p>
        </p:txBody>
      </p:sp>
      <p:pic>
        <p:nvPicPr>
          <p:cNvPr id="9" name="Рисунок 28" descr="logo.e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Рисунок 1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Рисунок 11"/>
          <p:cNvPicPr>
            <a:picLocks noChangeAspect="1"/>
          </p:cNvPicPr>
          <p:nvPr/>
        </p:nvPicPr>
        <p:blipFill>
          <a:blip r:embed="rId5"/>
          <a:stretch>
            <a:fillRect/>
          </a:stretch>
        </p:blipFill>
        <p:spPr>
          <a:xfrm>
            <a:off x="11263392" y="186205"/>
            <a:ext cx="649209" cy="582379"/>
          </a:xfrm>
          <a:prstGeom prst="rect">
            <a:avLst/>
          </a:prstGeom>
        </p:spPr>
      </p:pic>
      <p:pic>
        <p:nvPicPr>
          <p:cNvPr id="13" name="Рисунок 12"/>
          <p:cNvPicPr>
            <a:picLocks noChangeAspect="1"/>
          </p:cNvPicPr>
          <p:nvPr/>
        </p:nvPicPr>
        <p:blipFill>
          <a:blip r:embed="rId6"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987634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98500" y="1471223"/>
            <a:ext cx="10972800" cy="4400941"/>
          </a:xfrm>
        </p:spPr>
        <p:txBody>
          <a:bodyPr>
            <a:normAutofit/>
          </a:bodyPr>
          <a:lstStyle/>
          <a:p>
            <a:pPr marL="0" indent="0">
              <a:buNone/>
            </a:pPr>
            <a:r>
              <a:rPr lang="ru-RU" sz="2800" dirty="0" smtClean="0">
                <a:solidFill>
                  <a:schemeClr val="tx2"/>
                </a:solidFill>
                <a:effectLst>
                  <a:outerShdw blurRad="63500" dist="38100" dir="5400000" algn="t" rotWithShape="0">
                    <a:prstClr val="black">
                      <a:alpha val="25000"/>
                    </a:prstClr>
                  </a:outerShdw>
                </a:effectLst>
                <a:latin typeface="+mn-lt"/>
                <a:ea typeface="+mj-ea"/>
                <a:cs typeface="+mj-cs"/>
              </a:rPr>
              <a:t>Рассмотрите </a:t>
            </a:r>
            <a:r>
              <a:rPr lang="ru-RU" sz="2800" dirty="0">
                <a:solidFill>
                  <a:schemeClr val="tx2"/>
                </a:solidFill>
                <a:effectLst>
                  <a:outerShdw blurRad="63500" dist="38100" dir="5400000" algn="t" rotWithShape="0">
                    <a:prstClr val="black">
                      <a:alpha val="25000"/>
                    </a:prstClr>
                  </a:outerShdw>
                </a:effectLst>
                <a:latin typeface="+mn-lt"/>
                <a:ea typeface="+mj-ea"/>
                <a:cs typeface="+mj-cs"/>
              </a:rPr>
              <a:t>рисунки. </a:t>
            </a:r>
            <a:r>
              <a:rPr lang="ru-RU" sz="2800" dirty="0" smtClean="0">
                <a:solidFill>
                  <a:schemeClr val="tx2"/>
                </a:solidFill>
                <a:effectLst>
                  <a:outerShdw blurRad="63500" dist="38100" dir="5400000" algn="t" rotWithShape="0">
                    <a:prstClr val="black">
                      <a:alpha val="25000"/>
                    </a:prstClr>
                  </a:outerShdw>
                </a:effectLst>
                <a:latin typeface="+mn-lt"/>
                <a:ea typeface="+mj-ea"/>
                <a:cs typeface="+mj-cs"/>
              </a:rPr>
              <a:t>Разучите </a:t>
            </a:r>
            <a:r>
              <a:rPr lang="ru-RU" sz="2800" dirty="0">
                <a:solidFill>
                  <a:schemeClr val="tx2"/>
                </a:solidFill>
                <a:effectLst>
                  <a:outerShdw blurRad="63500" dist="38100" dir="5400000" algn="t" rotWithShape="0">
                    <a:prstClr val="black">
                      <a:alpha val="25000"/>
                    </a:prstClr>
                  </a:outerShdw>
                </a:effectLst>
                <a:latin typeface="+mn-lt"/>
                <a:ea typeface="+mj-ea"/>
                <a:cs typeface="+mj-cs"/>
              </a:rPr>
              <a:t>утренний комплекс упражнений. </a:t>
            </a:r>
          </a:p>
        </p:txBody>
      </p:sp>
      <p:sp>
        <p:nvSpPr>
          <p:cNvPr id="9" name="Заголовок 3"/>
          <p:cNvSpPr>
            <a:spLocks noGrp="1"/>
          </p:cNvSpPr>
          <p:nvPr>
            <p:ph type="title"/>
          </p:nvPr>
        </p:nvSpPr>
        <p:spPr>
          <a:xfrm>
            <a:off x="190500" y="524165"/>
            <a:ext cx="10425464" cy="947058"/>
          </a:xfrm>
        </p:spPr>
        <p:txBody>
          <a:bodyPr/>
          <a:lstStyle/>
          <a:p>
            <a:pPr algn="l"/>
            <a:r>
              <a:rPr lang="ru-RU" sz="4800" b="1" dirty="0" smtClean="0"/>
              <a:t>Посмотрим и повторим… </a:t>
            </a:r>
            <a:endParaRPr lang="ru-RU" sz="4800" b="1" dirty="0"/>
          </a:p>
        </p:txBody>
      </p:sp>
      <p:pic>
        <p:nvPicPr>
          <p:cNvPr id="10" name="Рисунок 9"/>
          <p:cNvPicPr>
            <a:picLocks noChangeAspect="1"/>
          </p:cNvPicPr>
          <p:nvPr/>
        </p:nvPicPr>
        <p:blipFill>
          <a:blip r:embed="rId3"/>
          <a:stretch>
            <a:fillRect/>
          </a:stretch>
        </p:blipFill>
        <p:spPr>
          <a:xfrm>
            <a:off x="2455862" y="2719595"/>
            <a:ext cx="7458075" cy="3409950"/>
          </a:xfrm>
          <a:prstGeom prst="rect">
            <a:avLst/>
          </a:prstGeom>
        </p:spPr>
      </p:pic>
      <p:pic>
        <p:nvPicPr>
          <p:cNvPr id="11" name="Рисунок 28" descr="logo.e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Рисунок 1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Рисунок 12"/>
          <p:cNvPicPr>
            <a:picLocks noChangeAspect="1"/>
          </p:cNvPicPr>
          <p:nvPr/>
        </p:nvPicPr>
        <p:blipFill>
          <a:blip r:embed="rId6"/>
          <a:stretch>
            <a:fillRect/>
          </a:stretch>
        </p:blipFill>
        <p:spPr>
          <a:xfrm>
            <a:off x="11263392" y="186205"/>
            <a:ext cx="649209" cy="582379"/>
          </a:xfrm>
          <a:prstGeom prst="rect">
            <a:avLst/>
          </a:prstGeom>
        </p:spPr>
      </p:pic>
      <p:pic>
        <p:nvPicPr>
          <p:cNvPr id="14" name="Рисунок 13"/>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31972218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98500" y="1471223"/>
            <a:ext cx="10972800" cy="4400941"/>
          </a:xfrm>
        </p:spPr>
        <p:txBody>
          <a:bodyPr>
            <a:normAutofit/>
          </a:bodyPr>
          <a:lstStyle/>
          <a:p>
            <a:pPr marL="0" indent="0">
              <a:buNone/>
            </a:pPr>
            <a:r>
              <a:rPr lang="ru-RU" sz="2800" dirty="0" smtClean="0">
                <a:solidFill>
                  <a:schemeClr val="tx2"/>
                </a:solidFill>
                <a:effectLst>
                  <a:outerShdw blurRad="63500" dist="38100" dir="5400000" algn="t" rotWithShape="0">
                    <a:prstClr val="black">
                      <a:alpha val="25000"/>
                    </a:prstClr>
                  </a:outerShdw>
                </a:effectLst>
                <a:latin typeface="+mn-lt"/>
                <a:ea typeface="+mj-ea"/>
                <a:cs typeface="+mj-cs"/>
              </a:rPr>
              <a:t>Рассмотрите </a:t>
            </a:r>
            <a:r>
              <a:rPr lang="ru-RU" sz="2800" dirty="0">
                <a:solidFill>
                  <a:schemeClr val="tx2"/>
                </a:solidFill>
                <a:effectLst>
                  <a:outerShdw blurRad="63500" dist="38100" dir="5400000" algn="t" rotWithShape="0">
                    <a:prstClr val="black">
                      <a:alpha val="25000"/>
                    </a:prstClr>
                  </a:outerShdw>
                </a:effectLst>
                <a:latin typeface="+mn-lt"/>
                <a:ea typeface="+mj-ea"/>
                <a:cs typeface="+mj-cs"/>
              </a:rPr>
              <a:t>рисунки. </a:t>
            </a:r>
            <a:r>
              <a:rPr lang="ru-RU" sz="2800" dirty="0" smtClean="0">
                <a:solidFill>
                  <a:schemeClr val="tx2"/>
                </a:solidFill>
                <a:effectLst>
                  <a:outerShdw blurRad="63500" dist="38100" dir="5400000" algn="t" rotWithShape="0">
                    <a:prstClr val="black">
                      <a:alpha val="25000"/>
                    </a:prstClr>
                  </a:outerShdw>
                </a:effectLst>
                <a:latin typeface="+mn-lt"/>
                <a:ea typeface="+mj-ea"/>
                <a:cs typeface="+mj-cs"/>
              </a:rPr>
              <a:t>Разучите </a:t>
            </a:r>
            <a:r>
              <a:rPr lang="ru-RU" sz="2800" dirty="0">
                <a:solidFill>
                  <a:schemeClr val="tx2"/>
                </a:solidFill>
                <a:effectLst>
                  <a:outerShdw blurRad="63500" dist="38100" dir="5400000" algn="t" rotWithShape="0">
                    <a:prstClr val="black">
                      <a:alpha val="25000"/>
                    </a:prstClr>
                  </a:outerShdw>
                </a:effectLst>
                <a:latin typeface="+mn-lt"/>
                <a:ea typeface="+mj-ea"/>
                <a:cs typeface="+mj-cs"/>
              </a:rPr>
              <a:t>утренний комплекс упражнений. </a:t>
            </a:r>
          </a:p>
        </p:txBody>
      </p:sp>
      <p:sp>
        <p:nvSpPr>
          <p:cNvPr id="9" name="Заголовок 3"/>
          <p:cNvSpPr>
            <a:spLocks noGrp="1"/>
          </p:cNvSpPr>
          <p:nvPr>
            <p:ph type="title"/>
          </p:nvPr>
        </p:nvSpPr>
        <p:spPr>
          <a:xfrm>
            <a:off x="190500" y="524165"/>
            <a:ext cx="10425464" cy="947058"/>
          </a:xfrm>
        </p:spPr>
        <p:txBody>
          <a:bodyPr/>
          <a:lstStyle/>
          <a:p>
            <a:pPr algn="l"/>
            <a:r>
              <a:rPr lang="ru-RU" sz="4800" b="1" dirty="0" smtClean="0"/>
              <a:t>Посмотрим и повторим… </a:t>
            </a:r>
            <a:endParaRPr lang="ru-RU" sz="4800" b="1" dirty="0"/>
          </a:p>
        </p:txBody>
      </p:sp>
      <p:pic>
        <p:nvPicPr>
          <p:cNvPr id="3" name="Рисунок 2"/>
          <p:cNvPicPr>
            <a:picLocks noChangeAspect="1"/>
          </p:cNvPicPr>
          <p:nvPr/>
        </p:nvPicPr>
        <p:blipFill>
          <a:blip r:embed="rId3"/>
          <a:stretch>
            <a:fillRect/>
          </a:stretch>
        </p:blipFill>
        <p:spPr>
          <a:xfrm>
            <a:off x="2622550" y="2815882"/>
            <a:ext cx="7124700" cy="3162300"/>
          </a:xfrm>
          <a:prstGeom prst="rect">
            <a:avLst/>
          </a:prstGeom>
        </p:spPr>
      </p:pic>
      <p:pic>
        <p:nvPicPr>
          <p:cNvPr id="10" name="Рисунок 28" descr="logo.e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Рисунок 1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Рисунок 11"/>
          <p:cNvPicPr>
            <a:picLocks noChangeAspect="1"/>
          </p:cNvPicPr>
          <p:nvPr/>
        </p:nvPicPr>
        <p:blipFill>
          <a:blip r:embed="rId6"/>
          <a:stretch>
            <a:fillRect/>
          </a:stretch>
        </p:blipFill>
        <p:spPr>
          <a:xfrm>
            <a:off x="11263392" y="186205"/>
            <a:ext cx="649209" cy="582379"/>
          </a:xfrm>
          <a:prstGeom prst="rect">
            <a:avLst/>
          </a:prstGeom>
        </p:spPr>
      </p:pic>
      <p:pic>
        <p:nvPicPr>
          <p:cNvPr id="13" name="Рисунок 12"/>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16694037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98500" y="1471223"/>
            <a:ext cx="10972800" cy="4400941"/>
          </a:xfrm>
        </p:spPr>
        <p:txBody>
          <a:bodyPr>
            <a:normAutofit/>
          </a:bodyPr>
          <a:lstStyle/>
          <a:p>
            <a:pPr marL="0" indent="0">
              <a:buNone/>
            </a:pPr>
            <a:r>
              <a:rPr lang="ru-RU" sz="2800" dirty="0" smtClean="0">
                <a:solidFill>
                  <a:schemeClr val="tx2"/>
                </a:solidFill>
                <a:effectLst>
                  <a:outerShdw blurRad="63500" dist="38100" dir="5400000" algn="t" rotWithShape="0">
                    <a:prstClr val="black">
                      <a:alpha val="25000"/>
                    </a:prstClr>
                  </a:outerShdw>
                </a:effectLst>
                <a:latin typeface="+mn-lt"/>
                <a:ea typeface="+mj-ea"/>
                <a:cs typeface="+mj-cs"/>
              </a:rPr>
              <a:t>Рассмотрите </a:t>
            </a:r>
            <a:r>
              <a:rPr lang="ru-RU" sz="2800" dirty="0">
                <a:solidFill>
                  <a:schemeClr val="tx2"/>
                </a:solidFill>
                <a:effectLst>
                  <a:outerShdw blurRad="63500" dist="38100" dir="5400000" algn="t" rotWithShape="0">
                    <a:prstClr val="black">
                      <a:alpha val="25000"/>
                    </a:prstClr>
                  </a:outerShdw>
                </a:effectLst>
                <a:latin typeface="+mn-lt"/>
                <a:ea typeface="+mj-ea"/>
                <a:cs typeface="+mj-cs"/>
              </a:rPr>
              <a:t>рисунки. </a:t>
            </a:r>
            <a:r>
              <a:rPr lang="ru-RU" sz="2800" dirty="0" smtClean="0">
                <a:solidFill>
                  <a:schemeClr val="tx2"/>
                </a:solidFill>
                <a:effectLst>
                  <a:outerShdw blurRad="63500" dist="38100" dir="5400000" algn="t" rotWithShape="0">
                    <a:prstClr val="black">
                      <a:alpha val="25000"/>
                    </a:prstClr>
                  </a:outerShdw>
                </a:effectLst>
                <a:latin typeface="+mn-lt"/>
                <a:ea typeface="+mj-ea"/>
                <a:cs typeface="+mj-cs"/>
              </a:rPr>
              <a:t>Разучите </a:t>
            </a:r>
            <a:r>
              <a:rPr lang="ru-RU" sz="2800" dirty="0">
                <a:solidFill>
                  <a:schemeClr val="tx2"/>
                </a:solidFill>
                <a:effectLst>
                  <a:outerShdw blurRad="63500" dist="38100" dir="5400000" algn="t" rotWithShape="0">
                    <a:prstClr val="black">
                      <a:alpha val="25000"/>
                    </a:prstClr>
                  </a:outerShdw>
                </a:effectLst>
                <a:latin typeface="+mn-lt"/>
                <a:ea typeface="+mj-ea"/>
                <a:cs typeface="+mj-cs"/>
              </a:rPr>
              <a:t>утренний комплекс упражнений. </a:t>
            </a:r>
          </a:p>
        </p:txBody>
      </p:sp>
      <p:sp>
        <p:nvSpPr>
          <p:cNvPr id="9" name="Заголовок 3"/>
          <p:cNvSpPr>
            <a:spLocks noGrp="1"/>
          </p:cNvSpPr>
          <p:nvPr>
            <p:ph type="title"/>
          </p:nvPr>
        </p:nvSpPr>
        <p:spPr>
          <a:xfrm>
            <a:off x="190500" y="524165"/>
            <a:ext cx="10425464" cy="947058"/>
          </a:xfrm>
        </p:spPr>
        <p:txBody>
          <a:bodyPr/>
          <a:lstStyle/>
          <a:p>
            <a:pPr algn="l"/>
            <a:r>
              <a:rPr lang="ru-RU" sz="4800" b="1" dirty="0" smtClean="0"/>
              <a:t>Посмотрим и повторим… </a:t>
            </a:r>
            <a:endParaRPr lang="ru-RU" sz="4800" b="1" dirty="0"/>
          </a:p>
        </p:txBody>
      </p:sp>
      <p:pic>
        <p:nvPicPr>
          <p:cNvPr id="4" name="Рисунок 3"/>
          <p:cNvPicPr>
            <a:picLocks noChangeAspect="1"/>
          </p:cNvPicPr>
          <p:nvPr/>
        </p:nvPicPr>
        <p:blipFill>
          <a:blip r:embed="rId3"/>
          <a:stretch>
            <a:fillRect/>
          </a:stretch>
        </p:blipFill>
        <p:spPr>
          <a:xfrm>
            <a:off x="2579687" y="2683289"/>
            <a:ext cx="7210425" cy="2781300"/>
          </a:xfrm>
          <a:prstGeom prst="rect">
            <a:avLst/>
          </a:prstGeom>
        </p:spPr>
      </p:pic>
      <p:pic>
        <p:nvPicPr>
          <p:cNvPr id="10" name="Рисунок 28" descr="logo.e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Рисунок 1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Рисунок 11"/>
          <p:cNvPicPr>
            <a:picLocks noChangeAspect="1"/>
          </p:cNvPicPr>
          <p:nvPr/>
        </p:nvPicPr>
        <p:blipFill>
          <a:blip r:embed="rId6"/>
          <a:stretch>
            <a:fillRect/>
          </a:stretch>
        </p:blipFill>
        <p:spPr>
          <a:xfrm>
            <a:off x="11263392" y="186205"/>
            <a:ext cx="649209" cy="582379"/>
          </a:xfrm>
          <a:prstGeom prst="rect">
            <a:avLst/>
          </a:prstGeom>
        </p:spPr>
      </p:pic>
      <p:pic>
        <p:nvPicPr>
          <p:cNvPr id="13" name="Рисунок 12"/>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19347181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98500" y="1471223"/>
            <a:ext cx="10972800" cy="4400941"/>
          </a:xfrm>
        </p:spPr>
        <p:txBody>
          <a:bodyPr>
            <a:normAutofit/>
          </a:bodyPr>
          <a:lstStyle/>
          <a:p>
            <a:pPr marL="0" indent="0">
              <a:buNone/>
            </a:pPr>
            <a:r>
              <a:rPr lang="ru-RU" sz="2800" dirty="0" smtClean="0">
                <a:solidFill>
                  <a:schemeClr val="tx2"/>
                </a:solidFill>
                <a:effectLst>
                  <a:outerShdw blurRad="63500" dist="38100" dir="5400000" algn="t" rotWithShape="0">
                    <a:prstClr val="black">
                      <a:alpha val="25000"/>
                    </a:prstClr>
                  </a:outerShdw>
                </a:effectLst>
                <a:latin typeface="+mn-lt"/>
                <a:ea typeface="+mj-ea"/>
                <a:cs typeface="+mj-cs"/>
              </a:rPr>
              <a:t>Рассмотрите </a:t>
            </a:r>
            <a:r>
              <a:rPr lang="ru-RU" sz="2800" dirty="0">
                <a:solidFill>
                  <a:schemeClr val="tx2"/>
                </a:solidFill>
                <a:effectLst>
                  <a:outerShdw blurRad="63500" dist="38100" dir="5400000" algn="t" rotWithShape="0">
                    <a:prstClr val="black">
                      <a:alpha val="25000"/>
                    </a:prstClr>
                  </a:outerShdw>
                </a:effectLst>
                <a:latin typeface="+mn-lt"/>
                <a:ea typeface="+mj-ea"/>
                <a:cs typeface="+mj-cs"/>
              </a:rPr>
              <a:t>рисунки. </a:t>
            </a:r>
            <a:r>
              <a:rPr lang="ru-RU" sz="2800" dirty="0" smtClean="0">
                <a:solidFill>
                  <a:schemeClr val="tx2"/>
                </a:solidFill>
                <a:effectLst>
                  <a:outerShdw blurRad="63500" dist="38100" dir="5400000" algn="t" rotWithShape="0">
                    <a:prstClr val="black">
                      <a:alpha val="25000"/>
                    </a:prstClr>
                  </a:outerShdw>
                </a:effectLst>
                <a:latin typeface="+mn-lt"/>
                <a:ea typeface="+mj-ea"/>
                <a:cs typeface="+mj-cs"/>
              </a:rPr>
              <a:t>Разучите </a:t>
            </a:r>
            <a:r>
              <a:rPr lang="ru-RU" sz="2800" dirty="0">
                <a:solidFill>
                  <a:schemeClr val="tx2"/>
                </a:solidFill>
                <a:effectLst>
                  <a:outerShdw blurRad="63500" dist="38100" dir="5400000" algn="t" rotWithShape="0">
                    <a:prstClr val="black">
                      <a:alpha val="25000"/>
                    </a:prstClr>
                  </a:outerShdw>
                </a:effectLst>
                <a:latin typeface="+mn-lt"/>
                <a:ea typeface="+mj-ea"/>
                <a:cs typeface="+mj-cs"/>
              </a:rPr>
              <a:t>утренний комплекс упражнений. </a:t>
            </a:r>
          </a:p>
        </p:txBody>
      </p:sp>
      <p:sp>
        <p:nvSpPr>
          <p:cNvPr id="9" name="Заголовок 3"/>
          <p:cNvSpPr>
            <a:spLocks noGrp="1"/>
          </p:cNvSpPr>
          <p:nvPr>
            <p:ph type="title"/>
          </p:nvPr>
        </p:nvSpPr>
        <p:spPr>
          <a:xfrm>
            <a:off x="190500" y="524165"/>
            <a:ext cx="10425464" cy="947058"/>
          </a:xfrm>
        </p:spPr>
        <p:txBody>
          <a:bodyPr/>
          <a:lstStyle/>
          <a:p>
            <a:pPr algn="l"/>
            <a:r>
              <a:rPr lang="ru-RU" sz="4800" b="1" dirty="0" smtClean="0"/>
              <a:t>Посмотрим и повторим… </a:t>
            </a:r>
            <a:endParaRPr lang="ru-RU" sz="4800" b="1" dirty="0"/>
          </a:p>
        </p:txBody>
      </p:sp>
      <p:pic>
        <p:nvPicPr>
          <p:cNvPr id="3" name="Рисунок 2"/>
          <p:cNvPicPr>
            <a:picLocks noChangeAspect="1"/>
          </p:cNvPicPr>
          <p:nvPr/>
        </p:nvPicPr>
        <p:blipFill>
          <a:blip r:embed="rId3"/>
          <a:stretch>
            <a:fillRect/>
          </a:stretch>
        </p:blipFill>
        <p:spPr>
          <a:xfrm>
            <a:off x="2238450" y="2557464"/>
            <a:ext cx="7467600" cy="3314700"/>
          </a:xfrm>
          <a:prstGeom prst="rect">
            <a:avLst/>
          </a:prstGeom>
        </p:spPr>
      </p:pic>
      <p:pic>
        <p:nvPicPr>
          <p:cNvPr id="10" name="Рисунок 28" descr="logo.e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Рисунок 1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Рисунок 11"/>
          <p:cNvPicPr>
            <a:picLocks noChangeAspect="1"/>
          </p:cNvPicPr>
          <p:nvPr/>
        </p:nvPicPr>
        <p:blipFill>
          <a:blip r:embed="rId6"/>
          <a:stretch>
            <a:fillRect/>
          </a:stretch>
        </p:blipFill>
        <p:spPr>
          <a:xfrm>
            <a:off x="11263392" y="186205"/>
            <a:ext cx="649209" cy="582379"/>
          </a:xfrm>
          <a:prstGeom prst="rect">
            <a:avLst/>
          </a:prstGeom>
        </p:spPr>
      </p:pic>
      <p:pic>
        <p:nvPicPr>
          <p:cNvPr id="13" name="Рисунок 12"/>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33233306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01239B-822D-455D-A71F-027D5B70D3C5}"/>
              </a:ext>
            </a:extLst>
          </p:cNvPr>
          <p:cNvSpPr>
            <a:spLocks noGrp="1"/>
          </p:cNvSpPr>
          <p:nvPr>
            <p:ph idx="1"/>
          </p:nvPr>
        </p:nvSpPr>
        <p:spPr>
          <a:xfrm>
            <a:off x="582965" y="1875808"/>
            <a:ext cx="10972800" cy="3523507"/>
          </a:xfrm>
        </p:spPr>
        <p:txBody>
          <a:bodyPr>
            <a:noAutofit/>
          </a:bodyPr>
          <a:lstStyle/>
          <a:p>
            <a:r>
              <a:rPr lang="ru-RU" sz="2500" dirty="0">
                <a:solidFill>
                  <a:schemeClr val="tx2"/>
                </a:solidFill>
                <a:effectLst>
                  <a:outerShdw blurRad="63500" dist="38100" dir="5400000" algn="t" rotWithShape="0">
                    <a:prstClr val="black">
                      <a:alpha val="25000"/>
                    </a:prstClr>
                  </a:outerShdw>
                </a:effectLst>
                <a:latin typeface="+mn-lt"/>
                <a:ea typeface="+mj-ea"/>
                <a:cs typeface="+mj-cs"/>
              </a:rPr>
              <a:t>Возможно, у вас есть собственный комплекс утренней гимнастики. Какие упражнения </a:t>
            </a:r>
            <a:r>
              <a:rPr lang="ru-RU" sz="2500" dirty="0" smtClean="0">
                <a:solidFill>
                  <a:schemeClr val="tx2"/>
                </a:solidFill>
                <a:effectLst>
                  <a:outerShdw blurRad="63500" dist="38100" dir="5400000" algn="t" rotWithShape="0">
                    <a:prstClr val="black">
                      <a:alpha val="25000"/>
                    </a:prstClr>
                  </a:outerShdw>
                </a:effectLst>
                <a:latin typeface="+mn-lt"/>
                <a:ea typeface="+mj-ea"/>
                <a:cs typeface="+mj-cs"/>
              </a:rPr>
              <a:t>в него входят? </a:t>
            </a:r>
            <a:endParaRPr lang="ru-RU" sz="2500" dirty="0" smtClean="0">
              <a:solidFill>
                <a:schemeClr val="tx2"/>
              </a:solidFill>
              <a:effectLst>
                <a:outerShdw blurRad="63500" dist="38100" dir="5400000" algn="t" rotWithShape="0">
                  <a:prstClr val="black">
                    <a:alpha val="25000"/>
                  </a:prstClr>
                </a:outerShdw>
              </a:effectLst>
              <a:latin typeface="+mn-lt"/>
              <a:ea typeface="+mj-ea"/>
              <a:cs typeface="+mj-cs"/>
            </a:endParaRPr>
          </a:p>
          <a:p>
            <a:endParaRPr lang="ru-RU" sz="2500" dirty="0" smtClean="0">
              <a:solidFill>
                <a:schemeClr val="tx2"/>
              </a:solidFill>
              <a:effectLst>
                <a:outerShdw blurRad="63500" dist="38100" dir="5400000" algn="t" rotWithShape="0">
                  <a:prstClr val="black">
                    <a:alpha val="25000"/>
                  </a:prstClr>
                </a:outerShdw>
              </a:effectLst>
              <a:latin typeface="+mn-lt"/>
              <a:ea typeface="+mj-ea"/>
              <a:cs typeface="+mj-cs"/>
            </a:endParaRPr>
          </a:p>
          <a:p>
            <a:r>
              <a:rPr lang="ru-RU" sz="2500" dirty="0" smtClean="0">
                <a:solidFill>
                  <a:schemeClr val="tx2"/>
                </a:solidFill>
                <a:effectLst>
                  <a:outerShdw blurRad="63500" dist="38100" dir="5400000" algn="t" rotWithShape="0">
                    <a:prstClr val="black">
                      <a:alpha val="25000"/>
                    </a:prstClr>
                  </a:outerShdw>
                </a:effectLst>
                <a:latin typeface="+mn-lt"/>
                <a:ea typeface="+mj-ea"/>
                <a:cs typeface="+mj-cs"/>
              </a:rPr>
              <a:t>Представьте</a:t>
            </a:r>
            <a:r>
              <a:rPr lang="ru-RU" sz="2500" dirty="0">
                <a:solidFill>
                  <a:schemeClr val="tx2"/>
                </a:solidFill>
                <a:effectLst>
                  <a:outerShdw blurRad="63500" dist="38100" dir="5400000" algn="t" rotWithShape="0">
                    <a:prstClr val="black">
                      <a:alpha val="25000"/>
                    </a:prstClr>
                  </a:outerShdw>
                </a:effectLst>
                <a:latin typeface="+mn-lt"/>
                <a:ea typeface="+mj-ea"/>
                <a:cs typeface="+mj-cs"/>
              </a:rPr>
              <a:t>, что вы разговариваете с человеком, ведущим малоподвижный образ жизни, о пользе утренней гимнастики. Какие аргументы вы будете приводить, чтобы у вашего собеседника проснулось желание делать по утрам зарядку? </a:t>
            </a:r>
            <a:endParaRPr lang="ru-RU" sz="2500" dirty="0" smtClean="0">
              <a:solidFill>
                <a:schemeClr val="tx2"/>
              </a:solidFill>
              <a:effectLst>
                <a:outerShdw blurRad="63500" dist="38100" dir="5400000" algn="t" rotWithShape="0">
                  <a:prstClr val="black">
                    <a:alpha val="25000"/>
                  </a:prstClr>
                </a:outerShdw>
              </a:effectLst>
              <a:latin typeface="+mn-lt"/>
              <a:ea typeface="+mj-ea"/>
              <a:cs typeface="+mj-cs"/>
            </a:endParaRPr>
          </a:p>
          <a:p>
            <a:endParaRPr lang="ru-RU" sz="2500" dirty="0" smtClean="0">
              <a:solidFill>
                <a:schemeClr val="tx2"/>
              </a:solidFill>
              <a:effectLst>
                <a:outerShdw blurRad="63500" dist="38100" dir="5400000" algn="t" rotWithShape="0">
                  <a:prstClr val="black">
                    <a:alpha val="25000"/>
                  </a:prstClr>
                </a:outerShdw>
              </a:effectLst>
              <a:latin typeface="+mn-lt"/>
              <a:ea typeface="+mj-ea"/>
              <a:cs typeface="+mj-cs"/>
            </a:endParaRPr>
          </a:p>
          <a:p>
            <a:r>
              <a:rPr lang="ru-RU" sz="2500" dirty="0" smtClean="0">
                <a:solidFill>
                  <a:schemeClr val="tx2"/>
                </a:solidFill>
                <a:effectLst>
                  <a:outerShdw blurRad="63500" dist="38100" dir="5400000" algn="t" rotWithShape="0">
                    <a:prstClr val="black">
                      <a:alpha val="25000"/>
                    </a:prstClr>
                  </a:outerShdw>
                </a:effectLst>
                <a:latin typeface="+mn-lt"/>
                <a:ea typeface="+mj-ea"/>
                <a:cs typeface="+mj-cs"/>
              </a:rPr>
              <a:t>Опишите </a:t>
            </a:r>
            <a:r>
              <a:rPr lang="ru-RU" sz="2500" dirty="0">
                <a:solidFill>
                  <a:schemeClr val="tx2"/>
                </a:solidFill>
                <a:effectLst>
                  <a:outerShdw blurRad="63500" dist="38100" dir="5400000" algn="t" rotWithShape="0">
                    <a:prstClr val="black">
                      <a:alpha val="25000"/>
                    </a:prstClr>
                  </a:outerShdw>
                </a:effectLst>
                <a:latin typeface="+mn-lt"/>
                <a:ea typeface="+mj-ea"/>
                <a:cs typeface="+mj-cs"/>
              </a:rPr>
              <a:t>ощущения, возникающие у вас после любимого вида физической активности. </a:t>
            </a:r>
          </a:p>
        </p:txBody>
      </p:sp>
      <p:sp>
        <p:nvSpPr>
          <p:cNvPr id="10" name="Заголовок 3"/>
          <p:cNvSpPr>
            <a:spLocks noGrp="1"/>
          </p:cNvSpPr>
          <p:nvPr>
            <p:ph type="title"/>
          </p:nvPr>
        </p:nvSpPr>
        <p:spPr>
          <a:xfrm>
            <a:off x="-1" y="524165"/>
            <a:ext cx="10615965" cy="947058"/>
          </a:xfrm>
        </p:spPr>
        <p:txBody>
          <a:bodyPr/>
          <a:lstStyle/>
          <a:p>
            <a:pPr algn="l"/>
            <a:r>
              <a:rPr lang="ru-RU" sz="4800" b="1" dirty="0" smtClean="0"/>
              <a:t>     Расскажите одноклассникам… </a:t>
            </a:r>
            <a:endParaRPr lang="ru-RU" sz="4800" b="1" dirty="0"/>
          </a:p>
        </p:txBody>
      </p:sp>
      <p:pic>
        <p:nvPicPr>
          <p:cNvPr id="9" name="Рисунок 28" descr="logo.e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Рисунок 1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Рисунок 11"/>
          <p:cNvPicPr>
            <a:picLocks noChangeAspect="1"/>
          </p:cNvPicPr>
          <p:nvPr/>
        </p:nvPicPr>
        <p:blipFill>
          <a:blip r:embed="rId5"/>
          <a:stretch>
            <a:fillRect/>
          </a:stretch>
        </p:blipFill>
        <p:spPr>
          <a:xfrm>
            <a:off x="11263392" y="186205"/>
            <a:ext cx="649209" cy="582379"/>
          </a:xfrm>
          <a:prstGeom prst="rect">
            <a:avLst/>
          </a:prstGeom>
        </p:spPr>
      </p:pic>
      <p:pic>
        <p:nvPicPr>
          <p:cNvPr id="13" name="Рисунок 12"/>
          <p:cNvPicPr>
            <a:picLocks noChangeAspect="1"/>
          </p:cNvPicPr>
          <p:nvPr/>
        </p:nvPicPr>
        <p:blipFill>
          <a:blip r:embed="rId6"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30222460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Рисунок 13"/>
          <p:cNvPicPr>
            <a:picLocks noChangeAspect="1"/>
          </p:cNvPicPr>
          <p:nvPr/>
        </p:nvPicPr>
        <p:blipFill>
          <a:blip r:embed="rId3"/>
          <a:stretch>
            <a:fillRect/>
          </a:stretch>
        </p:blipFill>
        <p:spPr>
          <a:xfrm>
            <a:off x="8389620" y="3447040"/>
            <a:ext cx="3802380" cy="3410959"/>
          </a:xfrm>
          <a:prstGeom prst="rect">
            <a:avLst/>
          </a:prstGeom>
        </p:spPr>
      </p:pic>
      <p:sp>
        <p:nvSpPr>
          <p:cNvPr id="15" name="Объект 2"/>
          <p:cNvSpPr>
            <a:spLocks noGrp="1"/>
          </p:cNvSpPr>
          <p:nvPr>
            <p:ph idx="1"/>
          </p:nvPr>
        </p:nvSpPr>
        <p:spPr>
          <a:xfrm>
            <a:off x="0" y="924838"/>
            <a:ext cx="10323865" cy="4525963"/>
          </a:xfrm>
        </p:spPr>
        <p:txBody>
          <a:bodyPr>
            <a:normAutofit/>
          </a:bodyPr>
          <a:lstStyle/>
          <a:p>
            <a:pPr marL="0" indent="0" algn="ctr">
              <a:buNone/>
            </a:pPr>
            <a:r>
              <a:rPr lang="ru-RU" sz="4800" b="1" dirty="0">
                <a:solidFill>
                  <a:schemeClr val="tx2"/>
                </a:solidFill>
                <a:effectLst>
                  <a:outerShdw blurRad="63500" dist="38100" dir="5400000" algn="t" rotWithShape="0">
                    <a:prstClr val="black">
                      <a:alpha val="25000"/>
                    </a:prstClr>
                  </a:outerShdw>
                </a:effectLst>
                <a:latin typeface="+mn-lt"/>
                <a:ea typeface="+mj-ea"/>
                <a:cs typeface="+mj-cs"/>
              </a:rPr>
              <a:t>Желаю всем доброго здоровья! </a:t>
            </a:r>
          </a:p>
          <a:p>
            <a:pPr marL="0" indent="0" algn="ctr">
              <a:buNone/>
            </a:pPr>
            <a:r>
              <a:rPr lang="ru-RU" sz="4800" b="1" dirty="0" smtClean="0">
                <a:solidFill>
                  <a:schemeClr val="tx2"/>
                </a:solidFill>
                <a:effectLst>
                  <a:outerShdw blurRad="63500" dist="38100" dir="5400000" algn="t" rotWithShape="0">
                    <a:prstClr val="black">
                      <a:alpha val="25000"/>
                    </a:prstClr>
                  </a:outerShdw>
                </a:effectLst>
                <a:latin typeface="+mn-lt"/>
                <a:ea typeface="+mj-ea"/>
                <a:cs typeface="+mj-cs"/>
              </a:rPr>
              <a:t>Надеюсь, </a:t>
            </a:r>
            <a:r>
              <a:rPr lang="ru-RU" sz="4800" b="1" dirty="0" smtClean="0">
                <a:solidFill>
                  <a:schemeClr val="tx2"/>
                </a:solidFill>
                <a:effectLst>
                  <a:outerShdw blurRad="63500" dist="38100" dir="5400000" algn="t" rotWithShape="0">
                    <a:prstClr val="black">
                      <a:alpha val="25000"/>
                    </a:prstClr>
                  </a:outerShdw>
                </a:effectLst>
                <a:latin typeface="+mn-lt"/>
                <a:ea typeface="+mj-ea"/>
                <a:cs typeface="+mj-cs"/>
              </a:rPr>
              <a:t>что</a:t>
            </a:r>
            <a:br>
              <a:rPr lang="ru-RU" sz="4800" b="1" dirty="0" smtClean="0">
                <a:solidFill>
                  <a:schemeClr val="tx2"/>
                </a:solidFill>
                <a:effectLst>
                  <a:outerShdw blurRad="63500" dist="38100" dir="5400000" algn="t" rotWithShape="0">
                    <a:prstClr val="black">
                      <a:alpha val="25000"/>
                    </a:prstClr>
                  </a:outerShdw>
                </a:effectLst>
                <a:latin typeface="+mn-lt"/>
                <a:ea typeface="+mj-ea"/>
                <a:cs typeface="+mj-cs"/>
              </a:rPr>
            </a:br>
            <a:r>
              <a:rPr lang="ru-RU" sz="7000" b="1" dirty="0" smtClean="0">
                <a:solidFill>
                  <a:srgbClr val="FF0000"/>
                </a:solidFill>
              </a:rPr>
              <a:t>спорт </a:t>
            </a:r>
            <a:r>
              <a:rPr lang="ru-RU" sz="4800" b="1" dirty="0">
                <a:solidFill>
                  <a:schemeClr val="tx2"/>
                </a:solidFill>
                <a:effectLst>
                  <a:outerShdw blurRad="63500" dist="38100" dir="5400000" algn="t" rotWithShape="0">
                    <a:prstClr val="black">
                      <a:alpha val="25000"/>
                    </a:prstClr>
                  </a:outerShdw>
                </a:effectLst>
                <a:latin typeface="+mn-lt"/>
                <a:ea typeface="+mj-ea"/>
                <a:cs typeface="+mj-cs"/>
              </a:rPr>
              <a:t>станет для вас </a:t>
            </a:r>
            <a:r>
              <a:rPr lang="ru-RU" sz="7000" b="1" dirty="0" smtClean="0">
                <a:solidFill>
                  <a:srgbClr val="FF0000"/>
                </a:solidFill>
              </a:rPr>
              <a:t>нормой жизни!</a:t>
            </a:r>
            <a:endParaRPr lang="ru-RU" sz="7000" b="1" dirty="0">
              <a:solidFill>
                <a:srgbClr val="FF0000"/>
              </a:solidFill>
            </a:endParaRPr>
          </a:p>
        </p:txBody>
      </p:sp>
      <p:pic>
        <p:nvPicPr>
          <p:cNvPr id="16" name="Рисунок 28" descr="logo.e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Рисунок 1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Рисунок 17"/>
          <p:cNvPicPr>
            <a:picLocks noChangeAspect="1"/>
          </p:cNvPicPr>
          <p:nvPr/>
        </p:nvPicPr>
        <p:blipFill>
          <a:blip r:embed="rId3"/>
          <a:stretch>
            <a:fillRect/>
          </a:stretch>
        </p:blipFill>
        <p:spPr>
          <a:xfrm>
            <a:off x="11263392" y="186205"/>
            <a:ext cx="649209" cy="582379"/>
          </a:xfrm>
          <a:prstGeom prst="rect">
            <a:avLst/>
          </a:prstGeom>
        </p:spPr>
      </p:pic>
      <p:pic>
        <p:nvPicPr>
          <p:cNvPr id="19" name="Рисунок 18"/>
          <p:cNvPicPr>
            <a:picLocks noChangeAspect="1"/>
          </p:cNvPicPr>
          <p:nvPr/>
        </p:nvPicPr>
        <p:blipFill>
          <a:blip r:embed="rId6"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25376440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 y="524165"/>
            <a:ext cx="10615965" cy="947058"/>
          </a:xfrm>
        </p:spPr>
        <p:txBody>
          <a:bodyPr/>
          <a:lstStyle/>
          <a:p>
            <a:r>
              <a:rPr lang="ru-RU" sz="4800" b="1" dirty="0" smtClean="0"/>
              <a:t>Посмотрим и порассуждаем… </a:t>
            </a:r>
            <a:endParaRPr lang="ru-RU" sz="4800" b="1" dirty="0"/>
          </a:p>
        </p:txBody>
      </p:sp>
      <p:pic>
        <p:nvPicPr>
          <p:cNvPr id="9" name="Рисунок 8"/>
          <p:cNvPicPr>
            <a:picLocks noChangeAspect="1"/>
          </p:cNvPicPr>
          <p:nvPr/>
        </p:nvPicPr>
        <p:blipFill>
          <a:blip r:embed="rId3"/>
          <a:stretch>
            <a:fillRect/>
          </a:stretch>
        </p:blipFill>
        <p:spPr>
          <a:xfrm>
            <a:off x="2522249" y="2309423"/>
            <a:ext cx="6633216" cy="2999177"/>
          </a:xfrm>
          <a:prstGeom prst="rect">
            <a:avLst/>
          </a:prstGeom>
        </p:spPr>
      </p:pic>
      <p:pic>
        <p:nvPicPr>
          <p:cNvPr id="10" name="Рисунок 28" descr="logo.em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Рисунок 1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Рисунок 11"/>
          <p:cNvPicPr>
            <a:picLocks noChangeAspect="1"/>
          </p:cNvPicPr>
          <p:nvPr/>
        </p:nvPicPr>
        <p:blipFill>
          <a:blip r:embed="rId6"/>
          <a:stretch>
            <a:fillRect/>
          </a:stretch>
        </p:blipFill>
        <p:spPr>
          <a:xfrm>
            <a:off x="11263392" y="186205"/>
            <a:ext cx="649209" cy="582379"/>
          </a:xfrm>
          <a:prstGeom prst="rect">
            <a:avLst/>
          </a:prstGeom>
        </p:spPr>
      </p:pic>
      <p:pic>
        <p:nvPicPr>
          <p:cNvPr id="13" name="Рисунок 12"/>
          <p:cNvPicPr>
            <a:picLocks noChangeAspect="1"/>
          </p:cNvPicPr>
          <p:nvPr/>
        </p:nvPicPr>
        <p:blipFill>
          <a:blip r:embed="rId7"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5192946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 y="524165"/>
            <a:ext cx="10615965" cy="947058"/>
          </a:xfrm>
        </p:spPr>
        <p:txBody>
          <a:bodyPr/>
          <a:lstStyle/>
          <a:p>
            <a:r>
              <a:rPr lang="ru-RU" sz="4800" b="1" dirty="0" smtClean="0"/>
              <a:t>Посмотрим и порассуждаем… </a:t>
            </a:r>
            <a:endParaRPr lang="ru-RU" sz="4800" b="1" dirty="0"/>
          </a:p>
        </p:txBody>
      </p:sp>
      <p:pic>
        <p:nvPicPr>
          <p:cNvPr id="5" name="Объект 4"/>
          <p:cNvPicPr>
            <a:picLocks noGrp="1" noChangeAspect="1"/>
          </p:cNvPicPr>
          <p:nvPr>
            <p:ph idx="1"/>
          </p:nvPr>
        </p:nvPicPr>
        <p:blipFill>
          <a:blip r:embed="rId3"/>
          <a:stretch>
            <a:fillRect/>
          </a:stretch>
        </p:blipFill>
        <p:spPr>
          <a:xfrm>
            <a:off x="8406165" y="3476059"/>
            <a:ext cx="3110265" cy="3205339"/>
          </a:xfrm>
          <a:prstGeom prst="rect">
            <a:avLst/>
          </a:prstGeom>
        </p:spPr>
      </p:pic>
      <p:pic>
        <p:nvPicPr>
          <p:cNvPr id="10" name="Рисунок 9"/>
          <p:cNvPicPr>
            <a:picLocks noChangeAspect="1"/>
          </p:cNvPicPr>
          <p:nvPr/>
        </p:nvPicPr>
        <p:blipFill>
          <a:blip r:embed="rId4"/>
          <a:stretch>
            <a:fillRect/>
          </a:stretch>
        </p:blipFill>
        <p:spPr>
          <a:xfrm>
            <a:off x="3086100" y="1572344"/>
            <a:ext cx="5559777" cy="2596094"/>
          </a:xfrm>
          <a:prstGeom prst="rect">
            <a:avLst/>
          </a:prstGeom>
        </p:spPr>
      </p:pic>
      <p:pic>
        <p:nvPicPr>
          <p:cNvPr id="9" name="Рисунок 8"/>
          <p:cNvPicPr>
            <a:picLocks noChangeAspect="1"/>
          </p:cNvPicPr>
          <p:nvPr/>
        </p:nvPicPr>
        <p:blipFill>
          <a:blip r:embed="rId5"/>
          <a:stretch>
            <a:fillRect/>
          </a:stretch>
        </p:blipFill>
        <p:spPr>
          <a:xfrm>
            <a:off x="438150" y="3800710"/>
            <a:ext cx="2800350" cy="2880688"/>
          </a:xfrm>
          <a:prstGeom prst="rect">
            <a:avLst/>
          </a:prstGeom>
        </p:spPr>
      </p:pic>
      <p:pic>
        <p:nvPicPr>
          <p:cNvPr id="11" name="Рисунок 28" descr="logo.em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Рисунок 1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Рисунок 12"/>
          <p:cNvPicPr>
            <a:picLocks noChangeAspect="1"/>
          </p:cNvPicPr>
          <p:nvPr/>
        </p:nvPicPr>
        <p:blipFill>
          <a:blip r:embed="rId8"/>
          <a:stretch>
            <a:fillRect/>
          </a:stretch>
        </p:blipFill>
        <p:spPr>
          <a:xfrm>
            <a:off x="11263392" y="186205"/>
            <a:ext cx="649209" cy="582379"/>
          </a:xfrm>
          <a:prstGeom prst="rect">
            <a:avLst/>
          </a:prstGeom>
        </p:spPr>
      </p:pic>
      <p:pic>
        <p:nvPicPr>
          <p:cNvPr id="14" name="Рисунок 13"/>
          <p:cNvPicPr>
            <a:picLocks noChangeAspect="1"/>
          </p:cNvPicPr>
          <p:nvPr/>
        </p:nvPicPr>
        <p:blipFill>
          <a:blip r:embed="rId9"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30421882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D01239B-822D-455D-A71F-027D5B70D3C5}"/>
              </a:ext>
            </a:extLst>
          </p:cNvPr>
          <p:cNvSpPr>
            <a:spLocks noGrp="1"/>
          </p:cNvSpPr>
          <p:nvPr>
            <p:ph idx="1"/>
          </p:nvPr>
        </p:nvSpPr>
        <p:spPr>
          <a:xfrm>
            <a:off x="582965" y="1875808"/>
            <a:ext cx="10972800" cy="3523507"/>
          </a:xfrm>
        </p:spPr>
        <p:txBody>
          <a:bodyPr>
            <a:noAutofit/>
          </a:bodyPr>
          <a:lstStyle/>
          <a:p>
            <a:r>
              <a:rPr lang="ru-RU" sz="2500" dirty="0">
                <a:solidFill>
                  <a:schemeClr val="tx2"/>
                </a:solidFill>
                <a:effectLst>
                  <a:outerShdw blurRad="63500" dist="38100" dir="5400000" algn="t" rotWithShape="0">
                    <a:prstClr val="black">
                      <a:alpha val="25000"/>
                    </a:prstClr>
                  </a:outerShdw>
                </a:effectLst>
                <a:latin typeface="+mn-lt"/>
                <a:ea typeface="+mj-ea"/>
                <a:cs typeface="+mj-cs"/>
              </a:rPr>
              <a:t>Нужны ли физические нагрузки в вашем возрасте? </a:t>
            </a:r>
          </a:p>
          <a:p>
            <a:r>
              <a:rPr lang="ru-RU" sz="2500" dirty="0">
                <a:solidFill>
                  <a:schemeClr val="tx2"/>
                </a:solidFill>
                <a:effectLst>
                  <a:outerShdw blurRad="63500" dist="38100" dir="5400000" algn="t" rotWithShape="0">
                    <a:prstClr val="black">
                      <a:alpha val="25000"/>
                    </a:prstClr>
                  </a:outerShdw>
                </a:effectLst>
                <a:latin typeface="+mn-lt"/>
                <a:ea typeface="+mj-ea"/>
                <a:cs typeface="+mj-cs"/>
              </a:rPr>
              <a:t>Замечали ли вы, как физические упражнения влияют на ваше настроение? </a:t>
            </a:r>
          </a:p>
          <a:p>
            <a:r>
              <a:rPr lang="ru-RU" sz="2500" dirty="0">
                <a:solidFill>
                  <a:schemeClr val="tx2"/>
                </a:solidFill>
                <a:effectLst>
                  <a:outerShdw blurRad="63500" dist="38100" dir="5400000" algn="t" rotWithShape="0">
                    <a:prstClr val="black">
                      <a:alpha val="25000"/>
                    </a:prstClr>
                  </a:outerShdw>
                </a:effectLst>
                <a:latin typeface="+mn-lt"/>
                <a:ea typeface="+mj-ea"/>
                <a:cs typeface="+mj-cs"/>
              </a:rPr>
              <a:t>Вспомните свои ощущения, когда вам нездоровится. Хочется ли вам в такие моменты активно двигаться? Как вы думаете, почему? </a:t>
            </a:r>
          </a:p>
          <a:p>
            <a:r>
              <a:rPr lang="ru-RU" sz="2500" dirty="0">
                <a:solidFill>
                  <a:schemeClr val="tx2"/>
                </a:solidFill>
                <a:effectLst>
                  <a:outerShdw blurRad="63500" dist="38100" dir="5400000" algn="t" rotWithShape="0">
                    <a:prstClr val="black">
                      <a:alpha val="25000"/>
                    </a:prstClr>
                  </a:outerShdw>
                </a:effectLst>
                <a:latin typeface="+mn-lt"/>
                <a:ea typeface="+mj-ea"/>
                <a:cs typeface="+mj-cs"/>
              </a:rPr>
              <a:t>С какой регулярностью надо заниматься </a:t>
            </a:r>
            <a:r>
              <a:rPr lang="ru-RU" sz="2500" dirty="0" smtClean="0">
                <a:solidFill>
                  <a:schemeClr val="tx2"/>
                </a:solidFill>
                <a:effectLst>
                  <a:outerShdw blurRad="63500" dist="38100" dir="5400000" algn="t" rotWithShape="0">
                    <a:prstClr val="black">
                      <a:alpha val="25000"/>
                    </a:prstClr>
                  </a:outerShdw>
                </a:effectLst>
                <a:latin typeface="+mn-lt"/>
                <a:ea typeface="+mj-ea"/>
                <a:cs typeface="+mj-cs"/>
              </a:rPr>
              <a:t>физической культурой </a:t>
            </a:r>
            <a:br>
              <a:rPr lang="ru-RU" sz="2500" dirty="0" smtClean="0">
                <a:solidFill>
                  <a:schemeClr val="tx2"/>
                </a:solidFill>
                <a:effectLst>
                  <a:outerShdw blurRad="63500" dist="38100" dir="5400000" algn="t" rotWithShape="0">
                    <a:prstClr val="black">
                      <a:alpha val="25000"/>
                    </a:prstClr>
                  </a:outerShdw>
                </a:effectLst>
                <a:latin typeface="+mn-lt"/>
                <a:ea typeface="+mj-ea"/>
                <a:cs typeface="+mj-cs"/>
              </a:rPr>
            </a:br>
            <a:r>
              <a:rPr lang="ru-RU" sz="2500" dirty="0" smtClean="0">
                <a:solidFill>
                  <a:schemeClr val="tx2"/>
                </a:solidFill>
                <a:effectLst>
                  <a:outerShdw blurRad="63500" dist="38100" dir="5400000" algn="t" rotWithShape="0">
                    <a:prstClr val="black">
                      <a:alpha val="25000"/>
                    </a:prstClr>
                  </a:outerShdw>
                </a:effectLst>
                <a:latin typeface="+mn-lt"/>
                <a:ea typeface="+mj-ea"/>
                <a:cs typeface="+mj-cs"/>
              </a:rPr>
              <a:t>и </a:t>
            </a:r>
            <a:r>
              <a:rPr lang="ru-RU" sz="2500" dirty="0">
                <a:solidFill>
                  <a:schemeClr val="tx2"/>
                </a:solidFill>
                <a:effectLst>
                  <a:outerShdw blurRad="63500" dist="38100" dir="5400000" algn="t" rotWithShape="0">
                    <a:prstClr val="black">
                      <a:alpha val="25000"/>
                    </a:prstClr>
                  </a:outerShdw>
                </a:effectLst>
                <a:latin typeface="+mn-lt"/>
                <a:ea typeface="+mj-ea"/>
                <a:cs typeface="+mj-cs"/>
              </a:rPr>
              <a:t>какой продолжительности должны быть тренировки, чтобы организму они приносили только пользу? </a:t>
            </a:r>
          </a:p>
          <a:p>
            <a:r>
              <a:rPr lang="ru-RU" sz="2500" dirty="0">
                <a:solidFill>
                  <a:schemeClr val="tx2"/>
                </a:solidFill>
                <a:effectLst>
                  <a:outerShdw blurRad="63500" dist="38100" dir="5400000" algn="t" rotWithShape="0">
                    <a:prstClr val="black">
                      <a:alpha val="25000"/>
                    </a:prstClr>
                  </a:outerShdw>
                </a:effectLst>
                <a:latin typeface="+mn-lt"/>
                <a:ea typeface="+mj-ea"/>
                <a:cs typeface="+mj-cs"/>
              </a:rPr>
              <a:t>Какими могут быть первые шаги в мире физической культуры и спорта? </a:t>
            </a:r>
          </a:p>
        </p:txBody>
      </p:sp>
      <p:sp>
        <p:nvSpPr>
          <p:cNvPr id="10" name="Заголовок 3"/>
          <p:cNvSpPr>
            <a:spLocks noGrp="1"/>
          </p:cNvSpPr>
          <p:nvPr>
            <p:ph type="title"/>
          </p:nvPr>
        </p:nvSpPr>
        <p:spPr>
          <a:xfrm>
            <a:off x="-1" y="524165"/>
            <a:ext cx="10615965" cy="947058"/>
          </a:xfrm>
        </p:spPr>
        <p:txBody>
          <a:bodyPr/>
          <a:lstStyle/>
          <a:p>
            <a:pPr algn="l"/>
            <a:r>
              <a:rPr lang="ru-RU" sz="4800" b="1" dirty="0" smtClean="0"/>
              <a:t>     Как вы думаете… </a:t>
            </a:r>
            <a:endParaRPr lang="ru-RU" sz="4800" b="1" dirty="0"/>
          </a:p>
        </p:txBody>
      </p:sp>
      <p:pic>
        <p:nvPicPr>
          <p:cNvPr id="9" name="Рисунок 28" descr="logo.e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Рисунок 1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Рисунок 11"/>
          <p:cNvPicPr>
            <a:picLocks noChangeAspect="1"/>
          </p:cNvPicPr>
          <p:nvPr/>
        </p:nvPicPr>
        <p:blipFill>
          <a:blip r:embed="rId5"/>
          <a:stretch>
            <a:fillRect/>
          </a:stretch>
        </p:blipFill>
        <p:spPr>
          <a:xfrm>
            <a:off x="11263392" y="186205"/>
            <a:ext cx="649209" cy="582379"/>
          </a:xfrm>
          <a:prstGeom prst="rect">
            <a:avLst/>
          </a:prstGeom>
        </p:spPr>
      </p:pic>
      <p:pic>
        <p:nvPicPr>
          <p:cNvPr id="13" name="Рисунок 12"/>
          <p:cNvPicPr>
            <a:picLocks noChangeAspect="1"/>
          </p:cNvPicPr>
          <p:nvPr/>
        </p:nvPicPr>
        <p:blipFill>
          <a:blip r:embed="rId6"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12253421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36600" y="1596936"/>
            <a:ext cx="10909300" cy="861774"/>
          </a:xfrm>
          <a:prstGeom prst="rect">
            <a:avLst/>
          </a:prstGeom>
        </p:spPr>
        <p:txBody>
          <a:bodyPr wrap="square">
            <a:spAutoFit/>
          </a:bodyPr>
          <a:lstStyle/>
          <a:p>
            <a:r>
              <a:rPr lang="ru-RU" sz="2500" dirty="0">
                <a:solidFill>
                  <a:schemeClr val="tx2"/>
                </a:solidFill>
                <a:effectLst>
                  <a:outerShdw blurRad="63500" dist="38100" dir="5400000" algn="t" rotWithShape="0">
                    <a:prstClr val="black">
                      <a:alpha val="25000"/>
                    </a:prstClr>
                  </a:outerShdw>
                </a:effectLst>
                <a:ea typeface="+mj-ea"/>
                <a:cs typeface="+mj-cs"/>
              </a:rPr>
              <a:t>Перечислите основные физические качества в таком порядке, </a:t>
            </a:r>
            <a:r>
              <a:rPr lang="ru-RU" sz="2500" dirty="0" smtClean="0">
                <a:solidFill>
                  <a:schemeClr val="tx2"/>
                </a:solidFill>
                <a:effectLst>
                  <a:outerShdw blurRad="63500" dist="38100" dir="5400000" algn="t" rotWithShape="0">
                    <a:prstClr val="black">
                      <a:alpha val="25000"/>
                    </a:prstClr>
                  </a:outerShdw>
                </a:effectLst>
                <a:ea typeface="+mj-ea"/>
                <a:cs typeface="+mj-cs"/>
              </a:rPr>
              <a:t>чтобы </a:t>
            </a:r>
            <a:r>
              <a:rPr lang="ru-RU" sz="2500" dirty="0">
                <a:solidFill>
                  <a:schemeClr val="tx2"/>
                </a:solidFill>
                <a:effectLst>
                  <a:outerShdw blurRad="63500" dist="38100" dir="5400000" algn="t" rotWithShape="0">
                    <a:prstClr val="black">
                      <a:alpha val="25000"/>
                    </a:prstClr>
                  </a:outerShdw>
                </a:effectLst>
                <a:ea typeface="+mj-ea"/>
                <a:cs typeface="+mj-cs"/>
              </a:rPr>
              <a:t>каждое последующее слово начиналось на третью букву </a:t>
            </a:r>
            <a:r>
              <a:rPr lang="ru-RU" sz="2500" dirty="0" smtClean="0">
                <a:solidFill>
                  <a:schemeClr val="tx2"/>
                </a:solidFill>
                <a:effectLst>
                  <a:outerShdw blurRad="63500" dist="38100" dir="5400000" algn="t" rotWithShape="0">
                    <a:prstClr val="black">
                      <a:alpha val="25000"/>
                    </a:prstClr>
                  </a:outerShdw>
                </a:effectLst>
                <a:ea typeface="+mj-ea"/>
                <a:cs typeface="+mj-cs"/>
              </a:rPr>
              <a:t>предыдущего.</a:t>
            </a:r>
            <a:endParaRPr lang="ru-RU" sz="2500" dirty="0">
              <a:solidFill>
                <a:schemeClr val="tx2"/>
              </a:solidFill>
              <a:effectLst>
                <a:outerShdw blurRad="63500" dist="38100" dir="5400000" algn="t" rotWithShape="0">
                  <a:prstClr val="black">
                    <a:alpha val="25000"/>
                  </a:prstClr>
                </a:outerShdw>
              </a:effectLst>
              <a:ea typeface="+mj-ea"/>
              <a:cs typeface="+mj-cs"/>
            </a:endParaRPr>
          </a:p>
        </p:txBody>
      </p:sp>
      <p:sp>
        <p:nvSpPr>
          <p:cNvPr id="11" name="TextBox 10">
            <a:extLst>
              <a:ext uri="{FF2B5EF4-FFF2-40B4-BE49-F238E27FC236}">
                <a16:creationId xmlns:a16="http://schemas.microsoft.com/office/drawing/2014/main" id="{B139A723-A86E-478B-9A92-20F301586D2E}"/>
              </a:ext>
            </a:extLst>
          </p:cNvPr>
          <p:cNvSpPr txBox="1"/>
          <p:nvPr/>
        </p:nvSpPr>
        <p:spPr>
          <a:xfrm>
            <a:off x="693221" y="2674710"/>
            <a:ext cx="3873021" cy="550508"/>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ctr">
            <a:spAutoFit/>
          </a:bodyPr>
          <a:lstStyle>
            <a:defPPr>
              <a:defRPr lang="ru-RU"/>
            </a:defPPr>
            <a:lvl1pPr>
              <a:defRPr sz="2400" b="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lnSpc>
                <a:spcPct val="90000"/>
              </a:lnSpc>
            </a:pPr>
            <a:r>
              <a:rPr lang="ru-RU" dirty="0" smtClean="0">
                <a:solidFill>
                  <a:srgbClr val="FFFFFF"/>
                </a:solidFill>
              </a:rPr>
              <a:t>ГИБКОСТЬ</a:t>
            </a:r>
            <a:endParaRPr lang="ru-RU" dirty="0">
              <a:solidFill>
                <a:srgbClr val="FFFFFF"/>
              </a:solidFill>
            </a:endParaRPr>
          </a:p>
        </p:txBody>
      </p:sp>
      <p:sp>
        <p:nvSpPr>
          <p:cNvPr id="12" name="TextBox 11">
            <a:extLst>
              <a:ext uri="{FF2B5EF4-FFF2-40B4-BE49-F238E27FC236}">
                <a16:creationId xmlns:a16="http://schemas.microsoft.com/office/drawing/2014/main" id="{B139A723-A86E-478B-9A92-20F301586D2E}"/>
              </a:ext>
            </a:extLst>
          </p:cNvPr>
          <p:cNvSpPr txBox="1"/>
          <p:nvPr/>
        </p:nvSpPr>
        <p:spPr>
          <a:xfrm>
            <a:off x="4566242" y="3872424"/>
            <a:ext cx="3829935" cy="550508"/>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ctr">
            <a:spAutoFit/>
          </a:bodyPr>
          <a:lstStyle>
            <a:defPPr>
              <a:defRPr lang="ru-RU"/>
            </a:defPPr>
            <a:lvl1pPr>
              <a:defRPr sz="2400" b="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lnSpc>
                <a:spcPct val="90000"/>
              </a:lnSpc>
            </a:pPr>
            <a:r>
              <a:rPr lang="ru-RU" dirty="0" smtClean="0">
                <a:solidFill>
                  <a:srgbClr val="FFFFFF"/>
                </a:solidFill>
              </a:rPr>
              <a:t>БЫСТРОТА</a:t>
            </a:r>
            <a:endParaRPr lang="ru-RU" dirty="0">
              <a:solidFill>
                <a:srgbClr val="FFFFFF"/>
              </a:solidFill>
            </a:endParaRPr>
          </a:p>
        </p:txBody>
      </p:sp>
      <p:sp>
        <p:nvSpPr>
          <p:cNvPr id="13" name="TextBox 12">
            <a:extLst>
              <a:ext uri="{FF2B5EF4-FFF2-40B4-BE49-F238E27FC236}">
                <a16:creationId xmlns:a16="http://schemas.microsoft.com/office/drawing/2014/main" id="{B139A723-A86E-478B-9A92-20F301586D2E}"/>
              </a:ext>
            </a:extLst>
          </p:cNvPr>
          <p:cNvSpPr txBox="1"/>
          <p:nvPr/>
        </p:nvSpPr>
        <p:spPr>
          <a:xfrm>
            <a:off x="8291865" y="2674710"/>
            <a:ext cx="3509803" cy="550508"/>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ctr">
            <a:spAutoFit/>
          </a:bodyPr>
          <a:lstStyle>
            <a:defPPr>
              <a:defRPr lang="ru-RU"/>
            </a:defPPr>
            <a:lvl1pPr>
              <a:defRPr sz="2400" b="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lnSpc>
                <a:spcPct val="90000"/>
              </a:lnSpc>
            </a:pPr>
            <a:r>
              <a:rPr lang="ru-RU" dirty="0" smtClean="0">
                <a:solidFill>
                  <a:srgbClr val="FFFFFF"/>
                </a:solidFill>
              </a:rPr>
              <a:t>СИЛА</a:t>
            </a:r>
            <a:endParaRPr lang="ru-RU" dirty="0">
              <a:solidFill>
                <a:srgbClr val="FFFFFF"/>
              </a:solidFill>
            </a:endParaRPr>
          </a:p>
        </p:txBody>
      </p:sp>
      <p:sp>
        <p:nvSpPr>
          <p:cNvPr id="14" name="TextBox 13">
            <a:extLst>
              <a:ext uri="{FF2B5EF4-FFF2-40B4-BE49-F238E27FC236}">
                <a16:creationId xmlns:a16="http://schemas.microsoft.com/office/drawing/2014/main" id="{B139A723-A86E-478B-9A92-20F301586D2E}"/>
              </a:ext>
            </a:extLst>
          </p:cNvPr>
          <p:cNvSpPr txBox="1"/>
          <p:nvPr/>
        </p:nvSpPr>
        <p:spPr>
          <a:xfrm>
            <a:off x="719833" y="5070138"/>
            <a:ext cx="3846409" cy="550508"/>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ctr">
            <a:spAutoFit/>
          </a:bodyPr>
          <a:lstStyle>
            <a:defPPr>
              <a:defRPr lang="ru-RU"/>
            </a:defPPr>
            <a:lvl1pPr>
              <a:defRPr sz="2400" b="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lnSpc>
                <a:spcPct val="90000"/>
              </a:lnSpc>
            </a:pPr>
            <a:r>
              <a:rPr lang="ru-RU" dirty="0" smtClean="0">
                <a:solidFill>
                  <a:srgbClr val="FFFFFF"/>
                </a:solidFill>
              </a:rPr>
              <a:t>ЛОВКОСТЬ</a:t>
            </a:r>
            <a:endParaRPr lang="ru-RU" dirty="0">
              <a:solidFill>
                <a:srgbClr val="FFFFFF"/>
              </a:solidFill>
            </a:endParaRPr>
          </a:p>
        </p:txBody>
      </p:sp>
      <p:sp>
        <p:nvSpPr>
          <p:cNvPr id="15" name="TextBox 14">
            <a:extLst>
              <a:ext uri="{FF2B5EF4-FFF2-40B4-BE49-F238E27FC236}">
                <a16:creationId xmlns:a16="http://schemas.microsoft.com/office/drawing/2014/main" id="{B139A723-A86E-478B-9A92-20F301586D2E}"/>
              </a:ext>
            </a:extLst>
          </p:cNvPr>
          <p:cNvSpPr txBox="1"/>
          <p:nvPr/>
        </p:nvSpPr>
        <p:spPr>
          <a:xfrm>
            <a:off x="8291865" y="5070138"/>
            <a:ext cx="3509803" cy="550508"/>
          </a:xfrm>
          <a:prstGeom prst="rect">
            <a:avLst/>
          </a:prstGeom>
          <a:solidFill>
            <a:schemeClr val="tx2">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108000" tIns="108000" rIns="108000" bIns="108000" rtlCol="0" anchor="ctr">
            <a:spAutoFit/>
          </a:bodyPr>
          <a:lstStyle>
            <a:defPPr>
              <a:defRPr lang="ru-RU"/>
            </a:defPPr>
            <a:lvl1pPr>
              <a:defRPr sz="2400" b="1">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ctr">
              <a:lnSpc>
                <a:spcPct val="90000"/>
              </a:lnSpc>
            </a:pPr>
            <a:r>
              <a:rPr lang="ru-RU" dirty="0" smtClean="0">
                <a:solidFill>
                  <a:srgbClr val="FFFFFF"/>
                </a:solidFill>
              </a:rPr>
              <a:t>ВЫНОСЛИВОСТЬ</a:t>
            </a:r>
            <a:endParaRPr lang="ru-RU" dirty="0">
              <a:solidFill>
                <a:srgbClr val="FFFFFF"/>
              </a:solidFill>
            </a:endParaRPr>
          </a:p>
        </p:txBody>
      </p:sp>
      <p:sp>
        <p:nvSpPr>
          <p:cNvPr id="16" name="Заголовок 3"/>
          <p:cNvSpPr txBox="1">
            <a:spLocks/>
          </p:cNvSpPr>
          <p:nvPr/>
        </p:nvSpPr>
        <p:spPr>
          <a:xfrm>
            <a:off x="-1" y="524165"/>
            <a:ext cx="10615965" cy="947058"/>
          </a:xfrm>
          <a:prstGeom prst="rect">
            <a:avLst/>
          </a:prstGeom>
        </p:spPr>
        <p:txBody>
          <a:bodyPr vert="horz" lIns="91440" tIns="45720" rIns="91440" bIns="45720" rtlCol="0" anchor="b">
            <a:noAutofit/>
          </a:bodyPr>
          <a:lst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a:lstStyle>
          <a:p>
            <a:pPr algn="l"/>
            <a:r>
              <a:rPr lang="ru-RU" sz="4800" b="1" smtClean="0"/>
              <a:t>     Как вы думаете… </a:t>
            </a:r>
            <a:endParaRPr lang="ru-RU" sz="4800" b="1" dirty="0"/>
          </a:p>
        </p:txBody>
      </p:sp>
      <p:pic>
        <p:nvPicPr>
          <p:cNvPr id="17" name="Рисунок 28" descr="logo.e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Рисунок 1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Рисунок 18"/>
          <p:cNvPicPr>
            <a:picLocks noChangeAspect="1"/>
          </p:cNvPicPr>
          <p:nvPr/>
        </p:nvPicPr>
        <p:blipFill>
          <a:blip r:embed="rId5"/>
          <a:stretch>
            <a:fillRect/>
          </a:stretch>
        </p:blipFill>
        <p:spPr>
          <a:xfrm>
            <a:off x="11263392" y="186205"/>
            <a:ext cx="649209" cy="582379"/>
          </a:xfrm>
          <a:prstGeom prst="rect">
            <a:avLst/>
          </a:prstGeom>
        </p:spPr>
      </p:pic>
      <p:pic>
        <p:nvPicPr>
          <p:cNvPr id="20" name="Рисунок 19"/>
          <p:cNvPicPr>
            <a:picLocks noChangeAspect="1"/>
          </p:cNvPicPr>
          <p:nvPr/>
        </p:nvPicPr>
        <p:blipFill>
          <a:blip r:embed="rId6"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4057955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250"/>
                                  </p:stCondLst>
                                  <p:childTnLst>
                                    <p:set>
                                      <p:cBhvr>
                                        <p:cTn id="6" dur="1" fill="hold">
                                          <p:stCondLst>
                                            <p:cond delay="9"/>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9"/>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3"/>
          <p:cNvSpPr>
            <a:spLocks noGrp="1"/>
          </p:cNvSpPr>
          <p:nvPr>
            <p:ph type="title"/>
          </p:nvPr>
        </p:nvSpPr>
        <p:spPr>
          <a:xfrm>
            <a:off x="0" y="543169"/>
            <a:ext cx="10615965" cy="947058"/>
          </a:xfrm>
        </p:spPr>
        <p:txBody>
          <a:bodyPr/>
          <a:lstStyle/>
          <a:p>
            <a:r>
              <a:rPr lang="ru-RU" sz="4800" b="1" dirty="0" smtClean="0"/>
              <a:t>Посмотрим и порассуждаем… </a:t>
            </a:r>
            <a:endParaRPr lang="ru-RU" sz="4800" b="1" dirty="0"/>
          </a:p>
        </p:txBody>
      </p:sp>
      <p:pic>
        <p:nvPicPr>
          <p:cNvPr id="5" name="Объект 4"/>
          <p:cNvPicPr>
            <a:picLocks noGrp="1" noChangeAspect="1"/>
          </p:cNvPicPr>
          <p:nvPr>
            <p:ph idx="1"/>
          </p:nvPr>
        </p:nvPicPr>
        <p:blipFill>
          <a:blip r:embed="rId3"/>
          <a:stretch>
            <a:fillRect/>
          </a:stretch>
        </p:blipFill>
        <p:spPr>
          <a:xfrm>
            <a:off x="0" y="1498491"/>
            <a:ext cx="6047294" cy="1534636"/>
          </a:xfrm>
          <a:prstGeom prst="rect">
            <a:avLst/>
          </a:prstGeom>
        </p:spPr>
      </p:pic>
      <p:pic>
        <p:nvPicPr>
          <p:cNvPr id="12" name="Рисунок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50142" y="2984643"/>
            <a:ext cx="7017566" cy="3873357"/>
          </a:xfrm>
          <a:prstGeom prst="rect">
            <a:avLst/>
          </a:prstGeom>
        </p:spPr>
      </p:pic>
      <p:pic>
        <p:nvPicPr>
          <p:cNvPr id="13" name="Рисунок 12"/>
          <p:cNvPicPr>
            <a:picLocks noChangeAspect="1"/>
          </p:cNvPicPr>
          <p:nvPr/>
        </p:nvPicPr>
        <p:blipFill>
          <a:blip r:embed="rId5"/>
          <a:stretch>
            <a:fillRect/>
          </a:stretch>
        </p:blipFill>
        <p:spPr>
          <a:xfrm>
            <a:off x="6047294" y="1560647"/>
            <a:ext cx="6167589" cy="1472480"/>
          </a:xfrm>
          <a:prstGeom prst="rect">
            <a:avLst/>
          </a:prstGeom>
        </p:spPr>
      </p:pic>
      <p:pic>
        <p:nvPicPr>
          <p:cNvPr id="10" name="Рисунок 28" descr="logo.em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Рисунок 1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Рисунок 13"/>
          <p:cNvPicPr>
            <a:picLocks noChangeAspect="1"/>
          </p:cNvPicPr>
          <p:nvPr/>
        </p:nvPicPr>
        <p:blipFill>
          <a:blip r:embed="rId8"/>
          <a:stretch>
            <a:fillRect/>
          </a:stretch>
        </p:blipFill>
        <p:spPr>
          <a:xfrm>
            <a:off x="11263392" y="186205"/>
            <a:ext cx="649209" cy="582379"/>
          </a:xfrm>
          <a:prstGeom prst="rect">
            <a:avLst/>
          </a:prstGeom>
        </p:spPr>
      </p:pic>
      <p:pic>
        <p:nvPicPr>
          <p:cNvPr id="15" name="Рисунок 14"/>
          <p:cNvPicPr>
            <a:picLocks noChangeAspect="1"/>
          </p:cNvPicPr>
          <p:nvPr/>
        </p:nvPicPr>
        <p:blipFill>
          <a:blip r:embed="rId9"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14839445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3"/>
          <p:cNvSpPr>
            <a:spLocks noGrp="1"/>
          </p:cNvSpPr>
          <p:nvPr>
            <p:ph type="title"/>
          </p:nvPr>
        </p:nvSpPr>
        <p:spPr>
          <a:xfrm>
            <a:off x="0" y="513052"/>
            <a:ext cx="10615965" cy="947058"/>
          </a:xfrm>
        </p:spPr>
        <p:txBody>
          <a:bodyPr/>
          <a:lstStyle/>
          <a:p>
            <a:r>
              <a:rPr lang="ru-RU" sz="4800" b="1" dirty="0" smtClean="0"/>
              <a:t>Посмотрим и порассуждаем… </a:t>
            </a:r>
            <a:endParaRPr lang="ru-RU" sz="4800" b="1" dirty="0"/>
          </a:p>
        </p:txBody>
      </p:sp>
      <p:pic>
        <p:nvPicPr>
          <p:cNvPr id="3" name="Объект 2"/>
          <p:cNvPicPr>
            <a:picLocks noGrp="1" noChangeAspect="1"/>
          </p:cNvPicPr>
          <p:nvPr>
            <p:ph idx="1"/>
          </p:nvPr>
        </p:nvPicPr>
        <p:blipFill>
          <a:blip r:embed="rId3"/>
          <a:stretch>
            <a:fillRect/>
          </a:stretch>
        </p:blipFill>
        <p:spPr>
          <a:xfrm>
            <a:off x="2427287" y="1426773"/>
            <a:ext cx="6981825" cy="1724025"/>
          </a:xfrm>
          <a:prstGeom prst="rect">
            <a:avLst/>
          </a:prstGeom>
        </p:spPr>
      </p:pic>
      <p:pic>
        <p:nvPicPr>
          <p:cNvPr id="4" name="Рисунок 3"/>
          <p:cNvPicPr>
            <a:picLocks noChangeAspect="1"/>
          </p:cNvPicPr>
          <p:nvPr/>
        </p:nvPicPr>
        <p:blipFill>
          <a:blip r:embed="rId4"/>
          <a:stretch>
            <a:fillRect/>
          </a:stretch>
        </p:blipFill>
        <p:spPr>
          <a:xfrm>
            <a:off x="4204454" y="3150798"/>
            <a:ext cx="3880891" cy="3670300"/>
          </a:xfrm>
          <a:prstGeom prst="rect">
            <a:avLst/>
          </a:prstGeom>
        </p:spPr>
      </p:pic>
      <p:pic>
        <p:nvPicPr>
          <p:cNvPr id="10" name="Рисунок 28" descr="logo.e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Рисунок 1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Рисунок 11"/>
          <p:cNvPicPr>
            <a:picLocks noChangeAspect="1"/>
          </p:cNvPicPr>
          <p:nvPr/>
        </p:nvPicPr>
        <p:blipFill>
          <a:blip r:embed="rId7"/>
          <a:stretch>
            <a:fillRect/>
          </a:stretch>
        </p:blipFill>
        <p:spPr>
          <a:xfrm>
            <a:off x="11263392" y="186205"/>
            <a:ext cx="649209" cy="582379"/>
          </a:xfrm>
          <a:prstGeom prst="rect">
            <a:avLst/>
          </a:prstGeom>
        </p:spPr>
      </p:pic>
      <p:pic>
        <p:nvPicPr>
          <p:cNvPr id="13" name="Рисунок 12"/>
          <p:cNvPicPr>
            <a:picLocks noChangeAspect="1"/>
          </p:cNvPicPr>
          <p:nvPr/>
        </p:nvPicPr>
        <p:blipFill>
          <a:blip r:embed="rId8"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13909840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3"/>
          <p:cNvSpPr>
            <a:spLocks noGrp="1"/>
          </p:cNvSpPr>
          <p:nvPr>
            <p:ph type="title"/>
          </p:nvPr>
        </p:nvSpPr>
        <p:spPr>
          <a:xfrm>
            <a:off x="0" y="671463"/>
            <a:ext cx="10615965" cy="947058"/>
          </a:xfrm>
        </p:spPr>
        <p:txBody>
          <a:bodyPr/>
          <a:lstStyle/>
          <a:p>
            <a:r>
              <a:rPr lang="ru-RU" sz="4800" b="1" dirty="0" smtClean="0"/>
              <a:t>Посмотрим и порассуждаем… </a:t>
            </a:r>
            <a:endParaRPr lang="ru-RU" sz="4800" b="1" dirty="0"/>
          </a:p>
        </p:txBody>
      </p:sp>
      <p:pic>
        <p:nvPicPr>
          <p:cNvPr id="10" name="Рисунок 9"/>
          <p:cNvPicPr>
            <a:picLocks noChangeAspect="1"/>
          </p:cNvPicPr>
          <p:nvPr/>
        </p:nvPicPr>
        <p:blipFill>
          <a:blip r:embed="rId3"/>
          <a:stretch>
            <a:fillRect/>
          </a:stretch>
        </p:blipFill>
        <p:spPr>
          <a:xfrm>
            <a:off x="20365" y="1694721"/>
            <a:ext cx="6183313" cy="1509976"/>
          </a:xfrm>
          <a:prstGeom prst="rect">
            <a:avLst/>
          </a:prstGeom>
        </p:spPr>
      </p:pic>
      <p:pic>
        <p:nvPicPr>
          <p:cNvPr id="12" name="Рисунок 11"/>
          <p:cNvPicPr>
            <a:picLocks noChangeAspect="1"/>
          </p:cNvPicPr>
          <p:nvPr/>
        </p:nvPicPr>
        <p:blipFill>
          <a:blip r:embed="rId4"/>
          <a:stretch>
            <a:fillRect/>
          </a:stretch>
        </p:blipFill>
        <p:spPr>
          <a:xfrm>
            <a:off x="2484436" y="3567895"/>
            <a:ext cx="7153275" cy="3219450"/>
          </a:xfrm>
          <a:prstGeom prst="rect">
            <a:avLst/>
          </a:prstGeom>
        </p:spPr>
      </p:pic>
      <p:pic>
        <p:nvPicPr>
          <p:cNvPr id="13" name="Рисунок 12"/>
          <p:cNvPicPr>
            <a:picLocks noChangeAspect="1"/>
          </p:cNvPicPr>
          <p:nvPr/>
        </p:nvPicPr>
        <p:blipFill>
          <a:blip r:embed="rId5"/>
          <a:stretch>
            <a:fillRect/>
          </a:stretch>
        </p:blipFill>
        <p:spPr>
          <a:xfrm>
            <a:off x="5931793" y="1847121"/>
            <a:ext cx="6136193" cy="1357576"/>
          </a:xfrm>
          <a:prstGeom prst="rect">
            <a:avLst/>
          </a:prstGeom>
        </p:spPr>
      </p:pic>
      <p:pic>
        <p:nvPicPr>
          <p:cNvPr id="11" name="Рисунок 28" descr="logo.em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Рисунок 1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Рисунок 14"/>
          <p:cNvPicPr>
            <a:picLocks noChangeAspect="1"/>
          </p:cNvPicPr>
          <p:nvPr/>
        </p:nvPicPr>
        <p:blipFill>
          <a:blip r:embed="rId8"/>
          <a:stretch>
            <a:fillRect/>
          </a:stretch>
        </p:blipFill>
        <p:spPr>
          <a:xfrm>
            <a:off x="11263392" y="186205"/>
            <a:ext cx="649209" cy="582379"/>
          </a:xfrm>
          <a:prstGeom prst="rect">
            <a:avLst/>
          </a:prstGeom>
        </p:spPr>
      </p:pic>
      <p:pic>
        <p:nvPicPr>
          <p:cNvPr id="16" name="Рисунок 15"/>
          <p:cNvPicPr>
            <a:picLocks noChangeAspect="1"/>
          </p:cNvPicPr>
          <p:nvPr/>
        </p:nvPicPr>
        <p:blipFill>
          <a:blip r:embed="rId9"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33157721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3"/>
          <p:cNvSpPr>
            <a:spLocks noGrp="1"/>
          </p:cNvSpPr>
          <p:nvPr>
            <p:ph type="title"/>
          </p:nvPr>
        </p:nvSpPr>
        <p:spPr>
          <a:xfrm>
            <a:off x="-1" y="524165"/>
            <a:ext cx="10615965" cy="947058"/>
          </a:xfrm>
        </p:spPr>
        <p:txBody>
          <a:bodyPr/>
          <a:lstStyle/>
          <a:p>
            <a:pPr algn="l"/>
            <a:r>
              <a:rPr lang="ru-RU" sz="4800" b="1" dirty="0" smtClean="0"/>
              <a:t>     Закончите предложения… </a:t>
            </a:r>
            <a:endParaRPr lang="ru-RU" sz="4800" b="1" dirty="0"/>
          </a:p>
        </p:txBody>
      </p:sp>
      <p:sp>
        <p:nvSpPr>
          <p:cNvPr id="2" name="Объект 1"/>
          <p:cNvSpPr>
            <a:spLocks noGrp="1"/>
          </p:cNvSpPr>
          <p:nvPr>
            <p:ph idx="1"/>
          </p:nvPr>
        </p:nvSpPr>
        <p:spPr>
          <a:xfrm>
            <a:off x="609600" y="2044700"/>
            <a:ext cx="10972800" cy="4081464"/>
          </a:xfrm>
        </p:spPr>
        <p:txBody>
          <a:bodyPr>
            <a:normAutofit lnSpcReduction="10000"/>
          </a:bodyPr>
          <a:lstStyle/>
          <a:p>
            <a:r>
              <a:rPr lang="ru-RU" sz="3200" dirty="0">
                <a:solidFill>
                  <a:schemeClr val="tx2"/>
                </a:solidFill>
                <a:effectLst>
                  <a:outerShdw blurRad="63500" dist="38100" dir="5400000" algn="t" rotWithShape="0">
                    <a:prstClr val="black">
                      <a:alpha val="25000"/>
                    </a:prstClr>
                  </a:outerShdw>
                </a:effectLst>
                <a:latin typeface="+mn-lt"/>
                <a:ea typeface="+mj-ea"/>
                <a:cs typeface="+mj-cs"/>
              </a:rPr>
              <a:t>Я начинаю день с ... . </a:t>
            </a:r>
            <a:endParaRPr lang="ru-RU" sz="3200" dirty="0" smtClean="0">
              <a:solidFill>
                <a:schemeClr val="tx2"/>
              </a:solidFill>
              <a:effectLst>
                <a:outerShdw blurRad="63500" dist="38100" dir="5400000" algn="t" rotWithShape="0">
                  <a:prstClr val="black">
                    <a:alpha val="25000"/>
                  </a:prstClr>
                </a:outerShdw>
              </a:effectLst>
              <a:latin typeface="+mn-lt"/>
              <a:ea typeface="+mj-ea"/>
              <a:cs typeface="+mj-cs"/>
            </a:endParaRPr>
          </a:p>
          <a:p>
            <a:endParaRPr lang="ru-RU" sz="3200" dirty="0">
              <a:solidFill>
                <a:schemeClr val="tx2"/>
              </a:solidFill>
              <a:effectLst>
                <a:outerShdw blurRad="63500" dist="38100" dir="5400000" algn="t" rotWithShape="0">
                  <a:prstClr val="black">
                    <a:alpha val="25000"/>
                  </a:prstClr>
                </a:outerShdw>
              </a:effectLst>
              <a:latin typeface="+mn-lt"/>
              <a:ea typeface="+mj-ea"/>
              <a:cs typeface="+mj-cs"/>
            </a:endParaRPr>
          </a:p>
          <a:p>
            <a:r>
              <a:rPr lang="ru-RU" sz="3200" dirty="0">
                <a:solidFill>
                  <a:schemeClr val="tx2"/>
                </a:solidFill>
                <a:effectLst>
                  <a:outerShdw blurRad="63500" dist="38100" dir="5400000" algn="t" rotWithShape="0">
                    <a:prstClr val="black">
                      <a:alpha val="25000"/>
                    </a:prstClr>
                  </a:outerShdw>
                </a:effectLst>
                <a:latin typeface="+mn-lt"/>
                <a:ea typeface="+mj-ea"/>
                <a:cs typeface="+mj-cs"/>
              </a:rPr>
              <a:t>Каждый вечер я обязательно ... . </a:t>
            </a:r>
            <a:endParaRPr lang="ru-RU" sz="3200" dirty="0" smtClean="0">
              <a:solidFill>
                <a:schemeClr val="tx2"/>
              </a:solidFill>
              <a:effectLst>
                <a:outerShdw blurRad="63500" dist="38100" dir="5400000" algn="t" rotWithShape="0">
                  <a:prstClr val="black">
                    <a:alpha val="25000"/>
                  </a:prstClr>
                </a:outerShdw>
              </a:effectLst>
              <a:latin typeface="+mn-lt"/>
              <a:ea typeface="+mj-ea"/>
              <a:cs typeface="+mj-cs"/>
            </a:endParaRPr>
          </a:p>
          <a:p>
            <a:endParaRPr lang="ru-RU" sz="3200" dirty="0">
              <a:solidFill>
                <a:schemeClr val="tx2"/>
              </a:solidFill>
              <a:effectLst>
                <a:outerShdw blurRad="63500" dist="38100" dir="5400000" algn="t" rotWithShape="0">
                  <a:prstClr val="black">
                    <a:alpha val="25000"/>
                  </a:prstClr>
                </a:outerShdw>
              </a:effectLst>
              <a:latin typeface="+mn-lt"/>
              <a:ea typeface="+mj-ea"/>
              <a:cs typeface="+mj-cs"/>
            </a:endParaRPr>
          </a:p>
          <a:p>
            <a:r>
              <a:rPr lang="ru-RU" sz="3200" dirty="0" smtClean="0">
                <a:solidFill>
                  <a:schemeClr val="tx2"/>
                </a:solidFill>
                <a:effectLst>
                  <a:outerShdw blurRad="63500" dist="38100" dir="5400000" algn="t" rotWithShape="0">
                    <a:prstClr val="black">
                      <a:alpha val="25000"/>
                    </a:prstClr>
                  </a:outerShdw>
                </a:effectLst>
                <a:latin typeface="+mn-lt"/>
                <a:ea typeface="+mj-ea"/>
                <a:cs typeface="+mj-cs"/>
              </a:rPr>
              <a:t>Чтобы </a:t>
            </a:r>
            <a:r>
              <a:rPr lang="ru-RU" sz="3200" dirty="0">
                <a:solidFill>
                  <a:schemeClr val="tx2"/>
                </a:solidFill>
                <a:effectLst>
                  <a:outerShdw blurRad="63500" dist="38100" dir="5400000" algn="t" rotWithShape="0">
                    <a:prstClr val="black">
                      <a:alpha val="25000"/>
                    </a:prstClr>
                  </a:outerShdw>
                </a:effectLst>
                <a:latin typeface="+mn-lt"/>
                <a:ea typeface="+mj-ea"/>
                <a:cs typeface="+mj-cs"/>
              </a:rPr>
              <a:t>быть в хорошей физической форме, я ... </a:t>
            </a:r>
            <a:r>
              <a:rPr lang="ru-RU" sz="3200" dirty="0" smtClean="0">
                <a:solidFill>
                  <a:schemeClr val="tx2"/>
                </a:solidFill>
                <a:effectLst>
                  <a:outerShdw blurRad="63500" dist="38100" dir="5400000" algn="t" rotWithShape="0">
                    <a:prstClr val="black">
                      <a:alpha val="25000"/>
                    </a:prstClr>
                  </a:outerShdw>
                </a:effectLst>
                <a:latin typeface="+mn-lt"/>
                <a:ea typeface="+mj-ea"/>
                <a:cs typeface="+mj-cs"/>
              </a:rPr>
              <a:t>.</a:t>
            </a:r>
          </a:p>
          <a:p>
            <a:endParaRPr lang="ru-RU" sz="3200" dirty="0" smtClean="0">
              <a:solidFill>
                <a:schemeClr val="tx2"/>
              </a:solidFill>
              <a:effectLst>
                <a:outerShdw blurRad="63500" dist="38100" dir="5400000" algn="t" rotWithShape="0">
                  <a:prstClr val="black">
                    <a:alpha val="25000"/>
                  </a:prstClr>
                </a:outerShdw>
              </a:effectLst>
              <a:latin typeface="+mn-lt"/>
              <a:ea typeface="+mj-ea"/>
              <a:cs typeface="+mj-cs"/>
            </a:endParaRPr>
          </a:p>
          <a:p>
            <a:r>
              <a:rPr lang="ru-RU" sz="3200" dirty="0" smtClean="0">
                <a:solidFill>
                  <a:schemeClr val="tx2"/>
                </a:solidFill>
                <a:effectLst>
                  <a:outerShdw blurRad="63500" dist="38100" dir="5400000" algn="t" rotWithShape="0">
                    <a:prstClr val="black">
                      <a:alpha val="25000"/>
                    </a:prstClr>
                  </a:outerShdw>
                </a:effectLst>
                <a:latin typeface="+mn-lt"/>
                <a:ea typeface="+mj-ea"/>
                <a:cs typeface="+mj-cs"/>
              </a:rPr>
              <a:t>Я </a:t>
            </a:r>
            <a:r>
              <a:rPr lang="ru-RU" sz="3200" dirty="0">
                <a:solidFill>
                  <a:schemeClr val="tx2"/>
                </a:solidFill>
                <a:effectLst>
                  <a:outerShdw blurRad="63500" dist="38100" dir="5400000" algn="t" rotWithShape="0">
                    <a:prstClr val="black">
                      <a:alpha val="25000"/>
                    </a:prstClr>
                  </a:outerShdw>
                </a:effectLst>
                <a:latin typeface="+mn-lt"/>
                <a:ea typeface="+mj-ea"/>
                <a:cs typeface="+mj-cs"/>
              </a:rPr>
              <a:t>забочусь о своём здоровье, потому что ... .</a:t>
            </a:r>
          </a:p>
        </p:txBody>
      </p:sp>
      <p:pic>
        <p:nvPicPr>
          <p:cNvPr id="9" name="Рисунок 28" descr="logo.e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25751" y="308975"/>
            <a:ext cx="1362075"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Рисунок 1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178296" y="266071"/>
            <a:ext cx="9398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Рисунок 11"/>
          <p:cNvPicPr>
            <a:picLocks noChangeAspect="1"/>
          </p:cNvPicPr>
          <p:nvPr/>
        </p:nvPicPr>
        <p:blipFill>
          <a:blip r:embed="rId5"/>
          <a:stretch>
            <a:fillRect/>
          </a:stretch>
        </p:blipFill>
        <p:spPr>
          <a:xfrm>
            <a:off x="11263392" y="186205"/>
            <a:ext cx="649209" cy="582379"/>
          </a:xfrm>
          <a:prstGeom prst="rect">
            <a:avLst/>
          </a:prstGeom>
        </p:spPr>
      </p:pic>
      <p:pic>
        <p:nvPicPr>
          <p:cNvPr id="13" name="Рисунок 12"/>
          <p:cNvPicPr>
            <a:picLocks noChangeAspect="1"/>
          </p:cNvPicPr>
          <p:nvPr/>
        </p:nvPicPr>
        <p:blipFill>
          <a:blip r:embed="rId6" cstate="screen">
            <a:extLst>
              <a:ext uri="{28A0092B-C50C-407E-A947-70E740481C1C}">
                <a14:useLocalDpi xmlns:a14="http://schemas.microsoft.com/office/drawing/2010/main" val="0"/>
              </a:ext>
            </a:extLst>
          </a:blip>
          <a:stretch>
            <a:fillRect/>
          </a:stretch>
        </p:blipFill>
        <p:spPr>
          <a:xfrm>
            <a:off x="7931524" y="135770"/>
            <a:ext cx="794227" cy="794227"/>
          </a:xfrm>
          <a:prstGeom prst="rect">
            <a:avLst/>
          </a:prstGeom>
        </p:spPr>
      </p:pic>
    </p:spTree>
    <p:extLst>
      <p:ext uri="{BB962C8B-B14F-4D97-AF65-F5344CB8AC3E}">
        <p14:creationId xmlns:p14="http://schemas.microsoft.com/office/powerpoint/2010/main" val="35381295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сполнительная">
  <a:themeElements>
    <a:clrScheme name="Исполнительная">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Исполнительная">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Исполнитель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5331</TotalTime>
  <Words>2464</Words>
  <Application>Microsoft Office PowerPoint</Application>
  <PresentationFormat>Широкоэкранный</PresentationFormat>
  <Paragraphs>123</Paragraphs>
  <Slides>16</Slides>
  <Notes>16</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16</vt:i4>
      </vt:variant>
    </vt:vector>
  </HeadingPairs>
  <TitlesOfParts>
    <vt:vector size="25" baseType="lpstr">
      <vt:lpstr>Arial</vt:lpstr>
      <vt:lpstr>Calibri</vt:lpstr>
      <vt:lpstr>Century Gothic</vt:lpstr>
      <vt:lpstr>Courier New</vt:lpstr>
      <vt:lpstr>Open Sans</vt:lpstr>
      <vt:lpstr>Palatino Linotype</vt:lpstr>
      <vt:lpstr>Times New Roman</vt:lpstr>
      <vt:lpstr>Wingdings</vt:lpstr>
      <vt:lpstr>Исполнительная</vt:lpstr>
      <vt:lpstr>   ПРЕЗЕНТАЦИЯ  К ИНТЕРАКТИВНОМУ  ЗАНЯТИЮ для учащихся  5—7 классов  «Спорт — норма жизни»  в рамках акции  «Правильно быть здоровым»</vt:lpstr>
      <vt:lpstr>Посмотрим и порассуждаем… </vt:lpstr>
      <vt:lpstr>Посмотрим и порассуждаем… </vt:lpstr>
      <vt:lpstr>     Как вы думаете… </vt:lpstr>
      <vt:lpstr>Презентация PowerPoint</vt:lpstr>
      <vt:lpstr>Посмотрим и порассуждаем… </vt:lpstr>
      <vt:lpstr>Посмотрим и порассуждаем… </vt:lpstr>
      <vt:lpstr>Посмотрим и порассуждаем… </vt:lpstr>
      <vt:lpstr>     Закончите предложения… </vt:lpstr>
      <vt:lpstr>Проведём небольшое исследование… </vt:lpstr>
      <vt:lpstr>Посмотрим и повторим… </vt:lpstr>
      <vt:lpstr>Посмотрим и повторим… </vt:lpstr>
      <vt:lpstr>Посмотрим и повторим… </vt:lpstr>
      <vt:lpstr>Посмотрим и повторим… </vt:lpstr>
      <vt:lpstr>     Расскажите одноклассникам… </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К ИНТЕРАКТИВНОМУ ЗАНЯТИЮ «Я ЕСТЬ ТО, ЧТО Я ЕМ»</dc:title>
  <dc:creator>Уфимцева О. Б.</dc:creator>
  <cp:lastModifiedBy>Завалишина Дарья Алексеевна</cp:lastModifiedBy>
  <cp:revision>252</cp:revision>
  <dcterms:created xsi:type="dcterms:W3CDTF">2018-11-15T09:48:45Z</dcterms:created>
  <dcterms:modified xsi:type="dcterms:W3CDTF">2026-02-17T10:20:27Z</dcterms:modified>
</cp:coreProperties>
</file>