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7" r:id="rId1"/>
  </p:sldMasterIdLst>
  <p:notesMasterIdLst>
    <p:notesMasterId r:id="rId23"/>
  </p:notesMasterIdLst>
  <p:sldIdLst>
    <p:sldId id="314" r:id="rId2"/>
    <p:sldId id="333" r:id="rId3"/>
    <p:sldId id="315" r:id="rId4"/>
    <p:sldId id="319" r:id="rId5"/>
    <p:sldId id="330" r:id="rId6"/>
    <p:sldId id="331" r:id="rId7"/>
    <p:sldId id="329" r:id="rId8"/>
    <p:sldId id="320" r:id="rId9"/>
    <p:sldId id="325" r:id="rId10"/>
    <p:sldId id="326" r:id="rId11"/>
    <p:sldId id="327" r:id="rId12"/>
    <p:sldId id="328" r:id="rId13"/>
    <p:sldId id="316" r:id="rId14"/>
    <p:sldId id="321" r:id="rId15"/>
    <p:sldId id="334" r:id="rId16"/>
    <p:sldId id="332" r:id="rId17"/>
    <p:sldId id="335" r:id="rId18"/>
    <p:sldId id="337" r:id="rId19"/>
    <p:sldId id="338" r:id="rId20"/>
    <p:sldId id="336" r:id="rId21"/>
    <p:sldId id="339" r:id="rId22"/>
  </p:sldIdLst>
  <p:sldSz cx="12192000" cy="6858000"/>
  <p:notesSz cx="6805613" cy="9944100"/>
  <p:embeddedFontLst>
    <p:embeddedFont>
      <p:font typeface="DIN Pro Black" panose="020B0604020202020204" charset="0"/>
      <p:bold r:id="rId24"/>
      <p:boldItalic r:id="rId25"/>
    </p:embeddedFont>
    <p:embeddedFont>
      <p:font typeface="Montserrat SemiBold" panose="020B0604020202020204" charset="-52"/>
      <p:regular r:id="rId26"/>
      <p:bold r:id="rId27"/>
      <p:italic r:id="rId28"/>
      <p:boldItalic r:id="rId29"/>
    </p:embeddedFont>
    <p:embeddedFont>
      <p:font typeface="Montserrat Light" panose="020B0604020202020204" charset="-52"/>
      <p:regular r:id="rId30"/>
      <p:italic r:id="rId31"/>
    </p:embeddedFont>
    <p:embeddedFont>
      <p:font typeface="Montserrat ExtraBold" panose="020B0604020202020204" charset="-52"/>
      <p:bold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ontserrat" panose="020B0604020202020204" charset="-52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C5C"/>
    <a:srgbClr val="51A135"/>
    <a:srgbClr val="FF6969"/>
    <a:srgbClr val="ED877F"/>
    <a:srgbClr val="41ADCB"/>
    <a:srgbClr val="80C8DC"/>
    <a:srgbClr val="F3B0AA"/>
    <a:srgbClr val="C3BC33"/>
    <a:srgbClr val="EF863F"/>
    <a:srgbClr val="EA6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 autoAdjust="0"/>
    <p:restoredTop sz="78372" autoAdjust="0"/>
  </p:normalViewPr>
  <p:slideViewPr>
    <p:cSldViewPr snapToGrid="0">
      <p:cViewPr varScale="1">
        <p:scale>
          <a:sx n="69" d="100"/>
          <a:sy n="69" d="100"/>
        </p:scale>
        <p:origin x="1282" y="53"/>
      </p:cViewPr>
      <p:guideLst>
        <p:guide pos="325"/>
        <p:guide orient="horz" pos="3974"/>
        <p:guide pos="73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800000" cy="180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49715E-97B0-4E6D-A30F-3F4C848155E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018EDE-CA3B-470D-8EA4-8FC9A7D116E7}">
      <dgm:prSet phldrT="[Текст]"/>
      <dgm:spPr/>
      <dgm:t>
        <a:bodyPr/>
        <a:lstStyle/>
        <a:p>
          <a:r>
            <a:rPr lang="ru-RU" dirty="0" smtClean="0"/>
            <a:t>личная гигиена</a:t>
          </a:r>
          <a:endParaRPr lang="ru-RU" dirty="0"/>
        </a:p>
      </dgm:t>
    </dgm:pt>
    <dgm:pt modelId="{906D198E-334B-482D-B106-7C7CBA800C52}" type="parTrans" cxnId="{0AF5A437-CAEA-4A31-B47D-3A608B47398B}">
      <dgm:prSet/>
      <dgm:spPr/>
      <dgm:t>
        <a:bodyPr/>
        <a:lstStyle/>
        <a:p>
          <a:endParaRPr lang="ru-RU"/>
        </a:p>
      </dgm:t>
    </dgm:pt>
    <dgm:pt modelId="{F12DBFF8-C264-42B4-A23B-835B68C7626F}" type="sibTrans" cxnId="{0AF5A437-CAEA-4A31-B47D-3A608B47398B}">
      <dgm:prSet/>
      <dgm:spPr/>
      <dgm:t>
        <a:bodyPr/>
        <a:lstStyle/>
        <a:p>
          <a:endParaRPr lang="ru-RU"/>
        </a:p>
      </dgm:t>
    </dgm:pt>
    <dgm:pt modelId="{557B5326-4DB0-4627-9008-FD27D2715E59}">
      <dgm:prSet phldrT="[Текст]"/>
      <dgm:spPr/>
      <dgm:t>
        <a:bodyPr/>
        <a:lstStyle/>
        <a:p>
          <a:r>
            <a:rPr lang="ru-RU" dirty="0" smtClean="0"/>
            <a:t>отказ от вредных привычек</a:t>
          </a:r>
          <a:endParaRPr lang="ru-RU" dirty="0"/>
        </a:p>
      </dgm:t>
    </dgm:pt>
    <dgm:pt modelId="{832672DF-9C2F-4392-9307-BDFC8BC37E38}" type="parTrans" cxnId="{9F269271-0F5A-42DF-AD20-19ADE6778093}">
      <dgm:prSet/>
      <dgm:spPr/>
      <dgm:t>
        <a:bodyPr/>
        <a:lstStyle/>
        <a:p>
          <a:endParaRPr lang="ru-RU"/>
        </a:p>
      </dgm:t>
    </dgm:pt>
    <dgm:pt modelId="{E664A876-5DE1-4F07-8608-B873BEF70747}" type="sibTrans" cxnId="{9F269271-0F5A-42DF-AD20-19ADE6778093}">
      <dgm:prSet/>
      <dgm:spPr/>
      <dgm:t>
        <a:bodyPr/>
        <a:lstStyle/>
        <a:p>
          <a:endParaRPr lang="ru-RU"/>
        </a:p>
      </dgm:t>
    </dgm:pt>
    <dgm:pt modelId="{7DEBA605-4737-47A4-936D-063AC3DB84BB}">
      <dgm:prSet phldrT="[Текст]"/>
      <dgm:spPr/>
      <dgm:t>
        <a:bodyPr/>
        <a:lstStyle/>
        <a:p>
          <a:r>
            <a:rPr lang="ru-RU" dirty="0" smtClean="0"/>
            <a:t>режим труда и отдыха</a:t>
          </a:r>
          <a:endParaRPr lang="ru-RU" dirty="0"/>
        </a:p>
      </dgm:t>
    </dgm:pt>
    <dgm:pt modelId="{345046F1-4030-4D54-B883-FA63491A1FD5}" type="parTrans" cxnId="{2F540DB1-CA5F-4D19-9CE7-C4B67621C253}">
      <dgm:prSet/>
      <dgm:spPr/>
      <dgm:t>
        <a:bodyPr/>
        <a:lstStyle/>
        <a:p>
          <a:endParaRPr lang="ru-RU"/>
        </a:p>
      </dgm:t>
    </dgm:pt>
    <dgm:pt modelId="{27BFBF19-CDCF-429A-A3C2-11280E2C27EC}" type="sibTrans" cxnId="{2F540DB1-CA5F-4D19-9CE7-C4B67621C253}">
      <dgm:prSet/>
      <dgm:spPr/>
      <dgm:t>
        <a:bodyPr/>
        <a:lstStyle/>
        <a:p>
          <a:endParaRPr lang="ru-RU"/>
        </a:p>
      </dgm:t>
    </dgm:pt>
    <dgm:pt modelId="{24D0FD41-95E5-4867-8CD4-BC7E38856DFB}">
      <dgm:prSet phldrT="[Текст]"/>
      <dgm:spPr/>
      <dgm:t>
        <a:bodyPr/>
        <a:lstStyle/>
        <a:p>
          <a:r>
            <a:rPr lang="ru-RU" dirty="0" smtClean="0"/>
            <a:t>психическое благополучие</a:t>
          </a:r>
          <a:endParaRPr lang="ru-RU" dirty="0"/>
        </a:p>
      </dgm:t>
    </dgm:pt>
    <dgm:pt modelId="{082F8381-CC2D-43CB-819F-73EC1A850A78}" type="parTrans" cxnId="{C75B4EB4-8BB4-41CE-AC30-8A40835C7F9D}">
      <dgm:prSet/>
      <dgm:spPr/>
      <dgm:t>
        <a:bodyPr/>
        <a:lstStyle/>
        <a:p>
          <a:endParaRPr lang="ru-RU"/>
        </a:p>
      </dgm:t>
    </dgm:pt>
    <dgm:pt modelId="{1184090A-3436-4C5C-A42F-F6F357786317}" type="sibTrans" cxnId="{C75B4EB4-8BB4-41CE-AC30-8A40835C7F9D}">
      <dgm:prSet/>
      <dgm:spPr/>
      <dgm:t>
        <a:bodyPr/>
        <a:lstStyle/>
        <a:p>
          <a:endParaRPr lang="ru-RU"/>
        </a:p>
      </dgm:t>
    </dgm:pt>
    <dgm:pt modelId="{8312A02A-4786-4198-AE1E-B31F2ECDB97D}">
      <dgm:prSet phldrT="[Текст]"/>
      <dgm:spPr/>
      <dgm:t>
        <a:bodyPr/>
        <a:lstStyle/>
        <a:p>
          <a:r>
            <a:rPr lang="ru-RU" dirty="0" smtClean="0"/>
            <a:t>физическая активность</a:t>
          </a:r>
          <a:endParaRPr lang="ru-RU" dirty="0"/>
        </a:p>
      </dgm:t>
    </dgm:pt>
    <dgm:pt modelId="{27403DD5-01DA-4780-878B-7EE0C4EA6352}" type="parTrans" cxnId="{772DC5BC-AC22-49C8-896A-6CCACC74C607}">
      <dgm:prSet/>
      <dgm:spPr/>
      <dgm:t>
        <a:bodyPr/>
        <a:lstStyle/>
        <a:p>
          <a:endParaRPr lang="ru-RU"/>
        </a:p>
      </dgm:t>
    </dgm:pt>
    <dgm:pt modelId="{E232FB1D-70E9-4C28-AB27-5DC131F1FA8E}" type="sibTrans" cxnId="{772DC5BC-AC22-49C8-896A-6CCACC74C607}">
      <dgm:prSet/>
      <dgm:spPr/>
      <dgm:t>
        <a:bodyPr/>
        <a:lstStyle/>
        <a:p>
          <a:endParaRPr lang="ru-RU"/>
        </a:p>
      </dgm:t>
    </dgm:pt>
    <dgm:pt modelId="{4C233738-B2AE-44A5-8C61-9AF36C1BDAD5}">
      <dgm:prSet/>
      <dgm:spPr/>
      <dgm:t>
        <a:bodyPr/>
        <a:lstStyle/>
        <a:p>
          <a:r>
            <a:rPr lang="ru-RU" dirty="0" smtClean="0"/>
            <a:t>здоровое питание</a:t>
          </a:r>
          <a:endParaRPr lang="ru-RU" dirty="0"/>
        </a:p>
      </dgm:t>
    </dgm:pt>
    <dgm:pt modelId="{5C8E9138-C87C-4B55-913F-AB3349649A6D}" type="parTrans" cxnId="{19F75F1B-256D-4177-833F-C89138329EA9}">
      <dgm:prSet/>
      <dgm:spPr/>
      <dgm:t>
        <a:bodyPr/>
        <a:lstStyle/>
        <a:p>
          <a:endParaRPr lang="ru-RU"/>
        </a:p>
      </dgm:t>
    </dgm:pt>
    <dgm:pt modelId="{E465B4BB-048D-45A3-AF5B-7D08DEF3CD20}" type="sibTrans" cxnId="{19F75F1B-256D-4177-833F-C89138329EA9}">
      <dgm:prSet/>
      <dgm:spPr/>
      <dgm:t>
        <a:bodyPr/>
        <a:lstStyle/>
        <a:p>
          <a:endParaRPr lang="ru-RU"/>
        </a:p>
      </dgm:t>
    </dgm:pt>
    <dgm:pt modelId="{5F020AD0-E9AD-4EDC-93FD-032A8B34C3F0}" type="pres">
      <dgm:prSet presAssocID="{7949715E-97B0-4E6D-A30F-3F4C848155E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45E348-B659-42B1-AF54-DCE745163050}" type="pres">
      <dgm:prSet presAssocID="{7949715E-97B0-4E6D-A30F-3F4C848155E3}" presName="cycle" presStyleCnt="0"/>
      <dgm:spPr/>
    </dgm:pt>
    <dgm:pt modelId="{CB44F9B3-0AEB-473E-BEB5-D5228E7F5C4D}" type="pres">
      <dgm:prSet presAssocID="{4C233738-B2AE-44A5-8C61-9AF36C1BDAD5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11ACC-1020-41FC-A1A1-4094983C7482}" type="pres">
      <dgm:prSet presAssocID="{E465B4BB-048D-45A3-AF5B-7D08DEF3CD20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AE76DB47-12FD-4FD0-A4C2-F5BF5D92357C}" type="pres">
      <dgm:prSet presAssocID="{BD018EDE-CA3B-470D-8EA4-8FC9A7D116E7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43040-0D9E-4863-B7A0-E0E01BADAC7F}" type="pres">
      <dgm:prSet presAssocID="{557B5326-4DB0-4627-9008-FD27D2715E59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D841C-A5DE-4CB3-8434-DAE37F7825F3}" type="pres">
      <dgm:prSet presAssocID="{7DEBA605-4737-47A4-936D-063AC3DB84BB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89096-4CE6-4C49-A51B-BBB051BD45FB}" type="pres">
      <dgm:prSet presAssocID="{24D0FD41-95E5-4867-8CD4-BC7E38856DFB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F6B8B-D57B-41EE-8CF9-9EEDA4D21987}" type="pres">
      <dgm:prSet presAssocID="{8312A02A-4786-4198-AE1E-B31F2ECDB97D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5B4EB4-8BB4-41CE-AC30-8A40835C7F9D}" srcId="{7949715E-97B0-4E6D-A30F-3F4C848155E3}" destId="{24D0FD41-95E5-4867-8CD4-BC7E38856DFB}" srcOrd="4" destOrd="0" parTransId="{082F8381-CC2D-43CB-819F-73EC1A850A78}" sibTransId="{1184090A-3436-4C5C-A42F-F6F357786317}"/>
    <dgm:cxn modelId="{2C613DAE-FEFE-4F9B-9214-754E02F518DC}" type="presOf" srcId="{24D0FD41-95E5-4867-8CD4-BC7E38856DFB}" destId="{34F89096-4CE6-4C49-A51B-BBB051BD45FB}" srcOrd="0" destOrd="0" presId="urn:microsoft.com/office/officeart/2005/8/layout/cycle3"/>
    <dgm:cxn modelId="{75B65070-20BD-4DC1-9856-A9E8BD36BB9E}" type="presOf" srcId="{8312A02A-4786-4198-AE1E-B31F2ECDB97D}" destId="{B58F6B8B-D57B-41EE-8CF9-9EEDA4D21987}" srcOrd="0" destOrd="0" presId="urn:microsoft.com/office/officeart/2005/8/layout/cycle3"/>
    <dgm:cxn modelId="{772DC5BC-AC22-49C8-896A-6CCACC74C607}" srcId="{7949715E-97B0-4E6D-A30F-3F4C848155E3}" destId="{8312A02A-4786-4198-AE1E-B31F2ECDB97D}" srcOrd="5" destOrd="0" parTransId="{27403DD5-01DA-4780-878B-7EE0C4EA6352}" sibTransId="{E232FB1D-70E9-4C28-AB27-5DC131F1FA8E}"/>
    <dgm:cxn modelId="{B4A3FDBE-2D31-4A9A-973C-466C5479CCCA}" type="presOf" srcId="{557B5326-4DB0-4627-9008-FD27D2715E59}" destId="{44243040-0D9E-4863-B7A0-E0E01BADAC7F}" srcOrd="0" destOrd="0" presId="urn:microsoft.com/office/officeart/2005/8/layout/cycle3"/>
    <dgm:cxn modelId="{FC964217-075F-4467-B89D-570796718F26}" type="presOf" srcId="{E465B4BB-048D-45A3-AF5B-7D08DEF3CD20}" destId="{82911ACC-1020-41FC-A1A1-4094983C7482}" srcOrd="0" destOrd="0" presId="urn:microsoft.com/office/officeart/2005/8/layout/cycle3"/>
    <dgm:cxn modelId="{19F75F1B-256D-4177-833F-C89138329EA9}" srcId="{7949715E-97B0-4E6D-A30F-3F4C848155E3}" destId="{4C233738-B2AE-44A5-8C61-9AF36C1BDAD5}" srcOrd="0" destOrd="0" parTransId="{5C8E9138-C87C-4B55-913F-AB3349649A6D}" sibTransId="{E465B4BB-048D-45A3-AF5B-7D08DEF3CD20}"/>
    <dgm:cxn modelId="{2F540DB1-CA5F-4D19-9CE7-C4B67621C253}" srcId="{7949715E-97B0-4E6D-A30F-3F4C848155E3}" destId="{7DEBA605-4737-47A4-936D-063AC3DB84BB}" srcOrd="3" destOrd="0" parTransId="{345046F1-4030-4D54-B883-FA63491A1FD5}" sibTransId="{27BFBF19-CDCF-429A-A3C2-11280E2C27EC}"/>
    <dgm:cxn modelId="{0AF5A437-CAEA-4A31-B47D-3A608B47398B}" srcId="{7949715E-97B0-4E6D-A30F-3F4C848155E3}" destId="{BD018EDE-CA3B-470D-8EA4-8FC9A7D116E7}" srcOrd="1" destOrd="0" parTransId="{906D198E-334B-482D-B106-7C7CBA800C52}" sibTransId="{F12DBFF8-C264-42B4-A23B-835B68C7626F}"/>
    <dgm:cxn modelId="{CA18A879-AB18-40BA-A189-E499A4553205}" type="presOf" srcId="{BD018EDE-CA3B-470D-8EA4-8FC9A7D116E7}" destId="{AE76DB47-12FD-4FD0-A4C2-F5BF5D92357C}" srcOrd="0" destOrd="0" presId="urn:microsoft.com/office/officeart/2005/8/layout/cycle3"/>
    <dgm:cxn modelId="{6C93E5A5-D40A-4AB9-B2EA-1BA7AEF92085}" type="presOf" srcId="{4C233738-B2AE-44A5-8C61-9AF36C1BDAD5}" destId="{CB44F9B3-0AEB-473E-BEB5-D5228E7F5C4D}" srcOrd="0" destOrd="0" presId="urn:microsoft.com/office/officeart/2005/8/layout/cycle3"/>
    <dgm:cxn modelId="{9F269271-0F5A-42DF-AD20-19ADE6778093}" srcId="{7949715E-97B0-4E6D-A30F-3F4C848155E3}" destId="{557B5326-4DB0-4627-9008-FD27D2715E59}" srcOrd="2" destOrd="0" parTransId="{832672DF-9C2F-4392-9307-BDFC8BC37E38}" sibTransId="{E664A876-5DE1-4F07-8608-B873BEF70747}"/>
    <dgm:cxn modelId="{6A1788CB-5315-4D93-B9A1-952A95CDEE1D}" type="presOf" srcId="{7949715E-97B0-4E6D-A30F-3F4C848155E3}" destId="{5F020AD0-E9AD-4EDC-93FD-032A8B34C3F0}" srcOrd="0" destOrd="0" presId="urn:microsoft.com/office/officeart/2005/8/layout/cycle3"/>
    <dgm:cxn modelId="{C20DAF28-916E-4209-8974-0AA2730556C8}" type="presOf" srcId="{7DEBA605-4737-47A4-936D-063AC3DB84BB}" destId="{59ED841C-A5DE-4CB3-8434-DAE37F7825F3}" srcOrd="0" destOrd="0" presId="urn:microsoft.com/office/officeart/2005/8/layout/cycle3"/>
    <dgm:cxn modelId="{A3CEC157-808F-46AC-B496-0381D030DF5F}" type="presParOf" srcId="{5F020AD0-E9AD-4EDC-93FD-032A8B34C3F0}" destId="{B245E348-B659-42B1-AF54-DCE745163050}" srcOrd="0" destOrd="0" presId="urn:microsoft.com/office/officeart/2005/8/layout/cycle3"/>
    <dgm:cxn modelId="{2243D758-4E2A-457F-ADD1-44D23E5E5C26}" type="presParOf" srcId="{B245E348-B659-42B1-AF54-DCE745163050}" destId="{CB44F9B3-0AEB-473E-BEB5-D5228E7F5C4D}" srcOrd="0" destOrd="0" presId="urn:microsoft.com/office/officeart/2005/8/layout/cycle3"/>
    <dgm:cxn modelId="{386F88E3-A25D-4A63-9039-5490AC053B27}" type="presParOf" srcId="{B245E348-B659-42B1-AF54-DCE745163050}" destId="{82911ACC-1020-41FC-A1A1-4094983C7482}" srcOrd="1" destOrd="0" presId="urn:microsoft.com/office/officeart/2005/8/layout/cycle3"/>
    <dgm:cxn modelId="{011E29C7-15CB-425C-8FD1-976CBE6C4727}" type="presParOf" srcId="{B245E348-B659-42B1-AF54-DCE745163050}" destId="{AE76DB47-12FD-4FD0-A4C2-F5BF5D92357C}" srcOrd="2" destOrd="0" presId="urn:microsoft.com/office/officeart/2005/8/layout/cycle3"/>
    <dgm:cxn modelId="{E33EEF07-BC5A-4314-8917-193DB2738709}" type="presParOf" srcId="{B245E348-B659-42B1-AF54-DCE745163050}" destId="{44243040-0D9E-4863-B7A0-E0E01BADAC7F}" srcOrd="3" destOrd="0" presId="urn:microsoft.com/office/officeart/2005/8/layout/cycle3"/>
    <dgm:cxn modelId="{42362535-413B-4D99-AD88-481D2B25B3F9}" type="presParOf" srcId="{B245E348-B659-42B1-AF54-DCE745163050}" destId="{59ED841C-A5DE-4CB3-8434-DAE37F7825F3}" srcOrd="4" destOrd="0" presId="urn:microsoft.com/office/officeart/2005/8/layout/cycle3"/>
    <dgm:cxn modelId="{DDC0E85C-1793-4531-8D55-249F830AC931}" type="presParOf" srcId="{B245E348-B659-42B1-AF54-DCE745163050}" destId="{34F89096-4CE6-4C49-A51B-BBB051BD45FB}" srcOrd="5" destOrd="0" presId="urn:microsoft.com/office/officeart/2005/8/layout/cycle3"/>
    <dgm:cxn modelId="{4324F2A6-89FB-4CA8-A9FA-9392C0AEAEEE}" type="presParOf" srcId="{B245E348-B659-42B1-AF54-DCE745163050}" destId="{B58F6B8B-D57B-41EE-8CF9-9EEDA4D21987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911ACC-1020-41FC-A1A1-4094983C7482}">
      <dsp:nvSpPr>
        <dsp:cNvPr id="0" name=""/>
        <dsp:cNvSpPr/>
      </dsp:nvSpPr>
      <dsp:spPr>
        <a:xfrm>
          <a:off x="832721" y="-4651"/>
          <a:ext cx="4103979" cy="4103979"/>
        </a:xfrm>
        <a:prstGeom prst="circularArrow">
          <a:avLst>
            <a:gd name="adj1" fmla="val 5274"/>
            <a:gd name="adj2" fmla="val 312630"/>
            <a:gd name="adj3" fmla="val 14272216"/>
            <a:gd name="adj4" fmla="val 17101268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4F9B3-0AEB-473E-BEB5-D5228E7F5C4D}">
      <dsp:nvSpPr>
        <dsp:cNvPr id="0" name=""/>
        <dsp:cNvSpPr/>
      </dsp:nvSpPr>
      <dsp:spPr>
        <a:xfrm>
          <a:off x="2124094" y="1060"/>
          <a:ext cx="1521234" cy="7606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здоровое питание</a:t>
          </a:r>
          <a:endParaRPr lang="ru-RU" sz="1400" kern="1200" dirty="0"/>
        </a:p>
      </dsp:txBody>
      <dsp:txXfrm>
        <a:off x="2161224" y="38190"/>
        <a:ext cx="1446974" cy="686357"/>
      </dsp:txXfrm>
    </dsp:sp>
    <dsp:sp modelId="{AE76DB47-12FD-4FD0-A4C2-F5BF5D92357C}">
      <dsp:nvSpPr>
        <dsp:cNvPr id="0" name=""/>
        <dsp:cNvSpPr/>
      </dsp:nvSpPr>
      <dsp:spPr>
        <a:xfrm>
          <a:off x="3565940" y="833511"/>
          <a:ext cx="1521234" cy="7606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личная гигиена</a:t>
          </a:r>
          <a:endParaRPr lang="ru-RU" sz="1400" kern="1200" dirty="0"/>
        </a:p>
      </dsp:txBody>
      <dsp:txXfrm>
        <a:off x="3603070" y="870641"/>
        <a:ext cx="1446974" cy="686357"/>
      </dsp:txXfrm>
    </dsp:sp>
    <dsp:sp modelId="{44243040-0D9E-4863-B7A0-E0E01BADAC7F}">
      <dsp:nvSpPr>
        <dsp:cNvPr id="0" name=""/>
        <dsp:cNvSpPr/>
      </dsp:nvSpPr>
      <dsp:spPr>
        <a:xfrm>
          <a:off x="3565940" y="2498411"/>
          <a:ext cx="1521234" cy="7606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отказ от вредных привычек</a:t>
          </a:r>
          <a:endParaRPr lang="ru-RU" sz="1400" kern="1200" dirty="0"/>
        </a:p>
      </dsp:txBody>
      <dsp:txXfrm>
        <a:off x="3603070" y="2535541"/>
        <a:ext cx="1446974" cy="686357"/>
      </dsp:txXfrm>
    </dsp:sp>
    <dsp:sp modelId="{59ED841C-A5DE-4CB3-8434-DAE37F7825F3}">
      <dsp:nvSpPr>
        <dsp:cNvPr id="0" name=""/>
        <dsp:cNvSpPr/>
      </dsp:nvSpPr>
      <dsp:spPr>
        <a:xfrm>
          <a:off x="2124094" y="3330861"/>
          <a:ext cx="1521234" cy="7606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режим труда и отдыха</a:t>
          </a:r>
          <a:endParaRPr lang="ru-RU" sz="1400" kern="1200" dirty="0"/>
        </a:p>
      </dsp:txBody>
      <dsp:txXfrm>
        <a:off x="2161224" y="3367991"/>
        <a:ext cx="1446974" cy="686357"/>
      </dsp:txXfrm>
    </dsp:sp>
    <dsp:sp modelId="{34F89096-4CE6-4C49-A51B-BBB051BD45FB}">
      <dsp:nvSpPr>
        <dsp:cNvPr id="0" name=""/>
        <dsp:cNvSpPr/>
      </dsp:nvSpPr>
      <dsp:spPr>
        <a:xfrm>
          <a:off x="682248" y="2498411"/>
          <a:ext cx="1521234" cy="7606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психическое благополучие</a:t>
          </a:r>
          <a:endParaRPr lang="ru-RU" sz="1400" kern="1200" dirty="0"/>
        </a:p>
      </dsp:txBody>
      <dsp:txXfrm>
        <a:off x="719378" y="2535541"/>
        <a:ext cx="1446974" cy="686357"/>
      </dsp:txXfrm>
    </dsp:sp>
    <dsp:sp modelId="{B58F6B8B-D57B-41EE-8CF9-9EEDA4D21987}">
      <dsp:nvSpPr>
        <dsp:cNvPr id="0" name=""/>
        <dsp:cNvSpPr/>
      </dsp:nvSpPr>
      <dsp:spPr>
        <a:xfrm>
          <a:off x="682248" y="833511"/>
          <a:ext cx="1521234" cy="7606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физическая активность</a:t>
          </a:r>
          <a:endParaRPr lang="ru-RU" sz="1400" kern="1200" dirty="0"/>
        </a:p>
      </dsp:txBody>
      <dsp:txXfrm>
        <a:off x="719378" y="870641"/>
        <a:ext cx="1446974" cy="686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208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8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34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dirty="0">
              <a:solidFill>
                <a:srgbClr val="0070C0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4636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138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923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233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206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976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264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35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910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239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794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13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361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822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173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3005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89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9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58747-E5CC-4314-BE74-C5F33D6025D1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0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E56B2B-AF95-45D6-8BE8-9E607C7AAA9B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28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988AC-54DB-4C1B-B1C8-0B35648B8321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87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>
            <a:off x="0" y="0"/>
            <a:ext cx="12192000" cy="428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5500" r="18704"/>
          <a:stretch/>
        </p:blipFill>
        <p:spPr>
          <a:xfrm>
            <a:off x="-16043" y="0"/>
            <a:ext cx="12224085" cy="51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9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82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3CA943-34AD-4018-BFB6-6B8B5EE41184}" type="datetime1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99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3599C-7AD4-4438-B775-59579D26B320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142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EA33F-57D7-4A09-83AB-9C0BA25C4C23}" type="datetime1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7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BA4841-3749-434F-9889-130DE13B46B6}" type="datetime1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5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03"/>
          <a:stretch/>
        </p:blipFill>
        <p:spPr>
          <a:xfrm>
            <a:off x="8912392" y="8021"/>
            <a:ext cx="3279608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23434" b="23495"/>
          <a:stretch/>
        </p:blipFill>
        <p:spPr>
          <a:xfrm>
            <a:off x="0" y="-16042"/>
            <a:ext cx="5028375" cy="6882063"/>
          </a:xfrm>
          <a:prstGeom prst="rect">
            <a:avLst/>
          </a:prstGeom>
        </p:spPr>
      </p:pic>
      <p:sp>
        <p:nvSpPr>
          <p:cNvPr id="23" name="Прямоугольник 22"/>
          <p:cNvSpPr/>
          <p:nvPr userDrawn="1"/>
        </p:nvSpPr>
        <p:spPr>
          <a:xfrm>
            <a:off x="8912392" y="-16043"/>
            <a:ext cx="3279608" cy="6874043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420"/>
          <p:cNvSpPr>
            <a:spLocks/>
          </p:cNvSpPr>
          <p:nvPr userDrawn="1"/>
        </p:nvSpPr>
        <p:spPr bwMode="auto">
          <a:xfrm>
            <a:off x="11353800" y="6117418"/>
            <a:ext cx="727068" cy="740582"/>
          </a:xfrm>
          <a:custGeom>
            <a:avLst/>
            <a:gdLst>
              <a:gd name="T0" fmla="*/ 142 w 224"/>
              <a:gd name="T1" fmla="*/ 202 h 228"/>
              <a:gd name="T2" fmla="*/ 178 w 224"/>
              <a:gd name="T3" fmla="*/ 196 h 228"/>
              <a:gd name="T4" fmla="*/ 224 w 224"/>
              <a:gd name="T5" fmla="*/ 99 h 228"/>
              <a:gd name="T6" fmla="*/ 185 w 224"/>
              <a:gd name="T7" fmla="*/ 25 h 228"/>
              <a:gd name="T8" fmla="*/ 138 w 224"/>
              <a:gd name="T9" fmla="*/ 21 h 228"/>
              <a:gd name="T10" fmla="*/ 98 w 224"/>
              <a:gd name="T11" fmla="*/ 39 h 228"/>
              <a:gd name="T12" fmla="*/ 116 w 224"/>
              <a:gd name="T13" fmla="*/ 45 h 228"/>
              <a:gd name="T14" fmla="*/ 110 w 224"/>
              <a:gd name="T15" fmla="*/ 48 h 228"/>
              <a:gd name="T16" fmla="*/ 108 w 224"/>
              <a:gd name="T17" fmla="*/ 49 h 228"/>
              <a:gd name="T18" fmla="*/ 102 w 224"/>
              <a:gd name="T19" fmla="*/ 49 h 228"/>
              <a:gd name="T20" fmla="*/ 62 w 224"/>
              <a:gd name="T21" fmla="*/ 8 h 228"/>
              <a:gd name="T22" fmla="*/ 54 w 224"/>
              <a:gd name="T23" fmla="*/ 7 h 228"/>
              <a:gd name="T24" fmla="*/ 90 w 224"/>
              <a:gd name="T25" fmla="*/ 50 h 228"/>
              <a:gd name="T26" fmla="*/ 43 w 224"/>
              <a:gd name="T27" fmla="*/ 43 h 228"/>
              <a:gd name="T28" fmla="*/ 3 w 224"/>
              <a:gd name="T29" fmla="*/ 112 h 228"/>
              <a:gd name="T30" fmla="*/ 142 w 224"/>
              <a:gd name="T31" fmla="*/ 20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24" h="228">
                <a:moveTo>
                  <a:pt x="142" y="202"/>
                </a:moveTo>
                <a:cubicBezTo>
                  <a:pt x="157" y="192"/>
                  <a:pt x="166" y="205"/>
                  <a:pt x="178" y="196"/>
                </a:cubicBezTo>
                <a:cubicBezTo>
                  <a:pt x="209" y="174"/>
                  <a:pt x="224" y="135"/>
                  <a:pt x="224" y="99"/>
                </a:cubicBezTo>
                <a:cubicBezTo>
                  <a:pt x="224" y="68"/>
                  <a:pt x="212" y="41"/>
                  <a:pt x="185" y="25"/>
                </a:cubicBezTo>
                <a:cubicBezTo>
                  <a:pt x="170" y="16"/>
                  <a:pt x="154" y="14"/>
                  <a:pt x="138" y="21"/>
                </a:cubicBezTo>
                <a:cubicBezTo>
                  <a:pt x="122" y="28"/>
                  <a:pt x="120" y="37"/>
                  <a:pt x="98" y="39"/>
                </a:cubicBezTo>
                <a:cubicBezTo>
                  <a:pt x="81" y="40"/>
                  <a:pt x="126" y="36"/>
                  <a:pt x="116" y="45"/>
                </a:cubicBezTo>
                <a:cubicBezTo>
                  <a:pt x="115" y="46"/>
                  <a:pt x="113" y="47"/>
                  <a:pt x="110" y="48"/>
                </a:cubicBezTo>
                <a:cubicBezTo>
                  <a:pt x="109" y="48"/>
                  <a:pt x="108" y="49"/>
                  <a:pt x="108" y="49"/>
                </a:cubicBezTo>
                <a:cubicBezTo>
                  <a:pt x="106" y="49"/>
                  <a:pt x="104" y="49"/>
                  <a:pt x="102" y="49"/>
                </a:cubicBezTo>
                <a:cubicBezTo>
                  <a:pt x="101" y="49"/>
                  <a:pt x="70" y="44"/>
                  <a:pt x="62" y="8"/>
                </a:cubicBezTo>
                <a:cubicBezTo>
                  <a:pt x="60" y="0"/>
                  <a:pt x="56" y="4"/>
                  <a:pt x="54" y="7"/>
                </a:cubicBezTo>
                <a:cubicBezTo>
                  <a:pt x="48" y="17"/>
                  <a:pt x="91" y="50"/>
                  <a:pt x="90" y="50"/>
                </a:cubicBezTo>
                <a:cubicBezTo>
                  <a:pt x="72" y="49"/>
                  <a:pt x="65" y="40"/>
                  <a:pt x="43" y="43"/>
                </a:cubicBezTo>
                <a:cubicBezTo>
                  <a:pt x="14" y="47"/>
                  <a:pt x="0" y="84"/>
                  <a:pt x="3" y="112"/>
                </a:cubicBezTo>
                <a:cubicBezTo>
                  <a:pt x="9" y="174"/>
                  <a:pt x="98" y="228"/>
                  <a:pt x="142" y="202"/>
                </a:cubicBezTo>
              </a:path>
            </a:pathLst>
          </a:custGeom>
          <a:solidFill>
            <a:srgbClr val="EF863F"/>
          </a:solidFill>
          <a:ln>
            <a:noFill/>
          </a:ln>
          <a:effectLst>
            <a:outerShdw blurRad="63500" sx="102000" sy="102000" algn="ctr" rotWithShape="0">
              <a:schemeClr val="bg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38DEA1-C9BF-42D8-8B64-DAE56005AE93}" type="datetime1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>
                <a:ln>
                  <a:noFill/>
                </a:ln>
              </a:defRPr>
            </a:pPr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8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96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722" y="0"/>
            <a:ext cx="5822542" cy="52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24306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89407" y="329066"/>
            <a:ext cx="4357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Никотин</a:t>
            </a:r>
            <a:endParaRPr lang="ru-RU" sz="3600" dirty="0"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40D191B-656A-4724-A6F8-3891703FEB06}"/>
              </a:ext>
            </a:extLst>
          </p:cNvPr>
          <p:cNvSpPr/>
          <p:nvPr/>
        </p:nvSpPr>
        <p:spPr>
          <a:xfrm>
            <a:off x="568507" y="1298567"/>
            <a:ext cx="110549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Никотин (от лат.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nicotiána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— табак) —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высокотоксичный алкалоид.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Вызывает привыкание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и является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токсическим веществом.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Длительное поступление в организм является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фактором риска развития сердечно-сосудистых заболеваний, нарушения обмена веществ. 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Соли никотина проникают в клеточную мембрану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и оказывают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прямое губительное действие на клетки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Главный фактор развития хронической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обструктивной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болезни лёгких (ХОБЛ) — курение (80—90% случаев). </a:t>
            </a:r>
          </a:p>
          <a:p>
            <a:endParaRPr lang="ru-RU" b="1" dirty="0">
              <a:solidFill>
                <a:schemeClr val="accent6">
                  <a:lumMod val="75000"/>
                </a:schemeClr>
              </a:solidFill>
              <a:latin typeface="Montserrat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81" y="3680057"/>
            <a:ext cx="5140912" cy="227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918" y="1963994"/>
            <a:ext cx="4851695" cy="42691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6336" y="177052"/>
            <a:ext cx="9159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Новые способы доставки никотина</a:t>
            </a:r>
            <a:endParaRPr lang="ru-RU" sz="36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EBF88D3-9B39-4C83-85A8-F6C90EA739D8}"/>
              </a:ext>
            </a:extLst>
          </p:cNvPr>
          <p:cNvSpPr/>
          <p:nvPr/>
        </p:nvSpPr>
        <p:spPr>
          <a:xfrm>
            <a:off x="109057" y="1199625"/>
            <a:ext cx="11377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Электронная сигарета (ЭС,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вейп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, e-сигарета) — электронное устройство, генерирующее высокодисперсный аэрозоль, который вдыхает пользователь.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931" y="2393646"/>
            <a:ext cx="5636479" cy="1754326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Причины использования подростками ЭС: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подражание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взрослым;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попытки обойти поставленные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запреты;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влияние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окружения;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способ снять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стресс;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миф об отсутствии вреда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ЭС.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395" y="4341033"/>
            <a:ext cx="11283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Подростки, которые употребляют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электронные сигареты, </a:t>
            </a:r>
          </a:p>
          <a:p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3,5 раза чаще начинают курить обычные сигареты, </a:t>
            </a:r>
            <a:endParaRPr lang="ru-RU" sz="1700" b="1" dirty="0" smtClean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чем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те, кто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их не употребляет.</a:t>
            </a:r>
            <a:endParaRPr lang="ru-RU" sz="1700" b="1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8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5"/>
          <p:cNvSpPr txBox="1">
            <a:spLocks/>
          </p:cNvSpPr>
          <p:nvPr/>
        </p:nvSpPr>
        <p:spPr>
          <a:xfrm>
            <a:off x="9207858" y="6276796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B6136D30-88C9-4E96-B9D4-E9CD5976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" y="3395851"/>
            <a:ext cx="1880642" cy="231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: скругленные углы 4">
            <a:extLst>
              <a:ext uri="{FF2B5EF4-FFF2-40B4-BE49-F238E27FC236}">
                <a16:creationId xmlns:a16="http://schemas.microsoft.com/office/drawing/2014/main" id="{74DCE229-B09D-4027-8BE3-F0CE0378B63D}"/>
              </a:ext>
            </a:extLst>
          </p:cNvPr>
          <p:cNvSpPr/>
          <p:nvPr/>
        </p:nvSpPr>
        <p:spPr>
          <a:xfrm>
            <a:off x="431982" y="5127094"/>
            <a:ext cx="1136910" cy="4139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ПРАВДА</a:t>
            </a:r>
          </a:p>
        </p:txBody>
      </p:sp>
      <p:pic>
        <p:nvPicPr>
          <p:cNvPr id="16" name="Picture 2" descr="Picture background">
            <a:extLst>
              <a:ext uri="{FF2B5EF4-FFF2-40B4-BE49-F238E27FC236}">
                <a16:creationId xmlns:a16="http://schemas.microsoft.com/office/drawing/2014/main" id="{359E3AF2-05E8-4FB1-9C06-284690FB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503" y="3668369"/>
            <a:ext cx="1886460" cy="23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: скругленные углы 8">
            <a:extLst>
              <a:ext uri="{FF2B5EF4-FFF2-40B4-BE49-F238E27FC236}">
                <a16:creationId xmlns:a16="http://schemas.microsoft.com/office/drawing/2014/main" id="{6662E1D7-E3E8-4E8F-BF5E-7AD0146FB026}"/>
              </a:ext>
            </a:extLst>
          </p:cNvPr>
          <p:cNvSpPr/>
          <p:nvPr/>
        </p:nvSpPr>
        <p:spPr>
          <a:xfrm>
            <a:off x="10590520" y="5333430"/>
            <a:ext cx="1140426" cy="415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ЛОЖЬ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ACAC0-245B-4C4A-A7D9-6319494E25E6}"/>
              </a:ext>
            </a:extLst>
          </p:cNvPr>
          <p:cNvSpPr txBox="1"/>
          <p:nvPr/>
        </p:nvSpPr>
        <p:spPr>
          <a:xfrm>
            <a:off x="2644892" y="2406500"/>
            <a:ext cx="7505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1.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Вейпинг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—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это более здоровая альтернатива курению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сигарет.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2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без никотина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безопасен.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3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Пар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от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вейпа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не вреден для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окружающих.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4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Вейпинг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не помогает отказаться от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курения.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5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Существует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болезнь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вейперов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6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Ароматизаторы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и добавки в жидкости для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вейпа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безопасны.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7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Курение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вейпа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в общественных местах запрещено 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законом.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8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.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Вейпиг</a:t>
            </a: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может стать причиной передачи инфекционных агентов.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00437" y="-72714"/>
            <a:ext cx="9738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Выполните задание «Мифы и правда </a:t>
            </a:r>
            <a:br>
              <a:rPr lang="ru-RU" sz="3600" b="1" dirty="0" smtClean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 </a:t>
            </a:r>
            <a:r>
              <a:rPr lang="ru-RU" sz="3600" b="1" dirty="0" err="1" smtClean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вейпинге</a:t>
            </a:r>
            <a:r>
              <a:rPr lang="ru-RU" sz="3600" b="1" dirty="0" smtClean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»</a:t>
            </a:r>
            <a:endParaRPr lang="ru-RU" sz="36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132" y="1521346"/>
            <a:ext cx="11143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20B0604020202020204" charset="-52"/>
              </a:rPr>
              <a:t>Выберите, какие утверждения являются правдой, </a:t>
            </a:r>
            <a:br>
              <a:rPr lang="ru-RU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20B0604020202020204" charset="-52"/>
              </a:rPr>
            </a:br>
            <a:r>
              <a:rPr lang="ru-RU" sz="2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20B0604020202020204" charset="-52"/>
              </a:rPr>
              <a:t>а какие — ложью</a:t>
            </a:r>
            <a:r>
              <a:rPr lang="ru-RU" sz="200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" panose="020B0604020202020204" charset="-52"/>
              </a:rPr>
              <a:t>.</a:t>
            </a:r>
            <a:endParaRPr lang="ru-RU" sz="20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56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Номер слайда 5"/>
          <p:cNvSpPr txBox="1">
            <a:spLocks/>
          </p:cNvSpPr>
          <p:nvPr/>
        </p:nvSpPr>
        <p:spPr>
          <a:xfrm>
            <a:off x="9230868" y="626529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11" name="Picture 2" descr="Issue Cover">
            <a:extLst>
              <a:ext uri="{FF2B5EF4-FFF2-40B4-BE49-F238E27FC236}">
                <a16:creationId xmlns:a16="http://schemas.microsoft.com/office/drawing/2014/main" id="{E70E156D-8A12-4EC4-B2B2-13A516547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04" y="1375389"/>
            <a:ext cx="3454940" cy="4597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6B3BE414-8246-461C-A6F3-2014A750947D}"/>
              </a:ext>
            </a:extLst>
          </p:cNvPr>
          <p:cNvSpPr txBox="1">
            <a:spLocks/>
          </p:cNvSpPr>
          <p:nvPr/>
        </p:nvSpPr>
        <p:spPr>
          <a:xfrm>
            <a:off x="562379" y="1815133"/>
            <a:ext cx="634288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-52"/>
              </a:rPr>
              <a:t>Заблуждение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-52"/>
              </a:rPr>
              <a:t>«На 95% менее опасны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-52"/>
              </a:rPr>
              <a:t>» — рекламный слоган компаний производителей электронных средств доставки никотина, созданный на основе маркетингового исследования 2013 года.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-52"/>
              </a:rPr>
              <a:t>По факту, авторы отметили, что их работа была слабой, а их оценки были всего лишь догадками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tserrat" panose="020B0604020202020204" charset="-52"/>
              </a:rPr>
              <a:t>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Montserrat" panose="020B060402020202020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-263283" y="-58909"/>
            <a:ext cx="1245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 Утверждение «</a:t>
            </a:r>
            <a:r>
              <a:rPr lang="ru-RU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Вейпинг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— более здоровая альтернатива курению сигарет» — </a:t>
            </a:r>
            <a:r>
              <a:rPr lang="ru-RU" sz="36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ЛОЖЬ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4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6A623BE8-2BB6-4535-B55B-C8CAF14C01B2}"/>
              </a:ext>
            </a:extLst>
          </p:cNvPr>
          <p:cNvSpPr txBox="1">
            <a:spLocks/>
          </p:cNvSpPr>
          <p:nvPr/>
        </p:nvSpPr>
        <p:spPr>
          <a:xfrm>
            <a:off x="735546" y="1548216"/>
            <a:ext cx="10407564" cy="51206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Вредное воздействие оказывает не только никотин, но и содержащиеся в аэрозоле: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глицерин;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ропиленгликоль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а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роматизаторы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, которые могут трансформироваться в </a:t>
            </a:r>
            <a:r>
              <a:rPr lang="ru-RU" sz="2000" dirty="0" err="1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диацетил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, формальдегид и другие продукты горения;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т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яжёлые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металлы (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свинец, мышьяк, хром, марганец и никель).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-124651" y="273747"/>
            <a:ext cx="1245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2.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Утверждение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без никотина безопасен»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— </a:t>
            </a:r>
            <a:r>
              <a:rPr lang="ru-RU" sz="36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ЛОЖЬ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9230868" y="626529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1028" y="6043506"/>
            <a:ext cx="902005" cy="808694"/>
          </a:xfrm>
          <a:prstGeom prst="rect">
            <a:avLst/>
          </a:prstGeom>
        </p:spPr>
      </p:pic>
      <p:sp>
        <p:nvSpPr>
          <p:cNvPr id="13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Объект 2">
            <a:extLst>
              <a:ext uri="{FF2B5EF4-FFF2-40B4-BE49-F238E27FC236}">
                <a16:creationId xmlns:a16="http://schemas.microsoft.com/office/drawing/2014/main" id="{2C0ECFC6-8CB8-4496-A5D3-6D9B38743184}"/>
              </a:ext>
            </a:extLst>
          </p:cNvPr>
          <p:cNvSpPr txBox="1">
            <a:spLocks/>
          </p:cNvSpPr>
          <p:nvPr/>
        </p:nvSpPr>
        <p:spPr>
          <a:xfrm>
            <a:off x="117222" y="1707629"/>
            <a:ext cx="6607811" cy="40580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25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Электронные системы доставки никотина (ЭСДН) генерируют аэрозоль (не пар).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Размер частиц намного меньше, чем в сигаретном дыме (быстрее и глубже </a:t>
            </a:r>
            <a:r>
              <a:rPr lang="ru-RU" sz="2500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проникают </a:t>
            </a:r>
            <a:r>
              <a:rPr lang="ru-RU" sz="25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в кровь через лёгкие).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500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Негативное влияние аэрозоля для окружающих остаётся таким же, как при пассивном курении.</a:t>
            </a:r>
          </a:p>
        </p:txBody>
      </p:sp>
      <p:pic>
        <p:nvPicPr>
          <p:cNvPr id="119" name="Рисунок 1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-182189" y="-15724"/>
            <a:ext cx="1245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Утверждение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«Пар от </a:t>
            </a:r>
            <a:r>
              <a:rPr lang="ru-RU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вейпа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не вреден для окружающих»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— </a:t>
            </a:r>
            <a:r>
              <a:rPr lang="ru-RU" sz="3600" b="1" dirty="0" smtClean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ЛОЖЬ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033" y="1991662"/>
            <a:ext cx="5150260" cy="3402459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бъект 2">
            <a:extLst>
              <a:ext uri="{FF2B5EF4-FFF2-40B4-BE49-F238E27FC236}">
                <a16:creationId xmlns:a16="http://schemas.microsoft.com/office/drawing/2014/main" id="{5A01744B-ED09-44CA-B099-317189E06F4A}"/>
              </a:ext>
            </a:extLst>
          </p:cNvPr>
          <p:cNvSpPr txBox="1">
            <a:spLocks/>
          </p:cNvSpPr>
          <p:nvPr/>
        </p:nvSpPr>
        <p:spPr>
          <a:xfrm>
            <a:off x="394284" y="1209551"/>
            <a:ext cx="11878810" cy="19762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2" charset="-52"/>
              </a:rPr>
              <a:t>Эффективность ЭСДН как средство отказа от курения без специальной наркологической терапии не была доказана.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82189" y="-15724"/>
            <a:ext cx="1245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Утверждение «</a:t>
            </a:r>
            <a:r>
              <a:rPr lang="ru-RU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Вейпинг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не помогает отказаться </a:t>
            </a:r>
            <a:b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от курения»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—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ПРАВДА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74" y="2090164"/>
            <a:ext cx="5328356" cy="3573923"/>
          </a:xfrm>
          <a:prstGeom prst="rect">
            <a:avLst/>
          </a:prstGeom>
        </p:spPr>
      </p:pic>
      <p:sp>
        <p:nvSpPr>
          <p:cNvPr id="8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бъект 2">
            <a:extLst>
              <a:ext uri="{FF2B5EF4-FFF2-40B4-BE49-F238E27FC236}">
                <a16:creationId xmlns:a16="http://schemas.microsoft.com/office/drawing/2014/main" id="{96BD2804-AE84-42DE-80DF-469203EE19A3}"/>
              </a:ext>
            </a:extLst>
          </p:cNvPr>
          <p:cNvSpPr txBox="1">
            <a:spLocks/>
          </p:cNvSpPr>
          <p:nvPr/>
        </p:nvSpPr>
        <p:spPr>
          <a:xfrm>
            <a:off x="151003" y="1314083"/>
            <a:ext cx="7558480" cy="40045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Болезнь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вейперов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—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EVALI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(E-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cigarette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and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Vaping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use-Associated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Lung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Injury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, липоидная пневмония или химический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пневмонит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) — неинфекционное респираторное заболевание, связанное с использованием электронных сигарет.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Начало EVALI носит острый или подострый характер, признаки заболевания могут появиться в течение как нескольких часов-дней, так и нескольких недель и даже месяцев употребления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вейпа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Основными клиническими симптомами являются одышка, кашель, боль в груди, высокий пульс, тошнота, рвота, диарея, боль в животе, температура и общая слабость. Часто имеет место кровохарканье.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Большинство пациентов нуждались в стационарном лечении, 25% больных лечились в отделении интенсивной терапии (реанимации).</a:t>
            </a:r>
          </a:p>
          <a:p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3" name="Picture 2" descr="https://static18.tgcnt.ru/posts/_0/e5/e5a8c6bb4f56bd79b2785cde9522f93b.jpg">
            <a:extLst>
              <a:ext uri="{FF2B5EF4-FFF2-40B4-BE49-F238E27FC236}">
                <a16:creationId xmlns:a16="http://schemas.microsoft.com/office/drawing/2014/main" id="{B1FAC4FA-48FA-4CE5-BA2E-7AC5F6C4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098" y="1459684"/>
            <a:ext cx="4077537" cy="4077537"/>
          </a:xfrm>
          <a:prstGeom prst="rect">
            <a:avLst/>
          </a:prstGeom>
          <a:noFill/>
          <a:ln>
            <a:solidFill>
              <a:srgbClr val="FF717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A300396-02B6-4848-AEDF-0529CFCF3A02}"/>
              </a:ext>
            </a:extLst>
          </p:cNvPr>
          <p:cNvSpPr txBox="1"/>
          <p:nvPr/>
        </p:nvSpPr>
        <p:spPr>
          <a:xfrm>
            <a:off x="8268646" y="5510198"/>
            <a:ext cx="3052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Montserrat" panose="020B0604020202020204" charset="-52"/>
              </a:rPr>
              <a:t>КТ-картина поражения лёгких</a:t>
            </a:r>
            <a:endParaRPr lang="ru-RU" sz="1400" dirty="0">
              <a:latin typeface="Montserrat" panose="020B0604020202020204" charset="-52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82189" y="-15724"/>
            <a:ext cx="1245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5.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Утверждение «Существует болезнь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вейперов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»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—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ПРАВДА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18" name="Объект 2">
            <a:extLst>
              <a:ext uri="{FF2B5EF4-FFF2-40B4-BE49-F238E27FC236}">
                <a16:creationId xmlns:a16="http://schemas.microsoft.com/office/drawing/2014/main" id="{295CCDA9-AB0E-430C-8A93-6A337BB56F77}"/>
              </a:ext>
            </a:extLst>
          </p:cNvPr>
          <p:cNvSpPr txBox="1">
            <a:spLocks/>
          </p:cNvSpPr>
          <p:nvPr/>
        </p:nvSpPr>
        <p:spPr>
          <a:xfrm>
            <a:off x="185117" y="1269095"/>
            <a:ext cx="7675367" cy="439499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Аэрозоль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вейпа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образуется, когда жидкость вступает в контакт со спиралью, нагретой до температуры примерно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100—250 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C, что вызывает пиролиз жидкости, а также может привести к разложению других ингредиентов.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В зависимости от температуры нагрева канцерогены и формальдегид, содержащиеся в аэрозоле электронных сигарет, могут даже превышать уровень в сигаретном дыме.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После распыления ингредиенты жидкости подвергаются химическим реакциям, в результате которых образуются новые соединения, ранее не содержащиеся в жидкости. На выходе получается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диацетил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, ацетил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пропионил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</a:rPr>
              <a:t>ацетоин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 и масляная кислота, которые при длительном вдыхании провоцируют развитие воспалительных процессов в бронхах.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82189" y="-15724"/>
            <a:ext cx="1245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Утверждение «</a:t>
            </a:r>
            <a:r>
              <a:rPr lang="ru-RU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Ароматизаторы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и добавки в жидкости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для </a:t>
            </a:r>
            <a:r>
              <a:rPr lang="ru-RU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вейпа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безопасны »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—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ЛОЖЬ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039" y="1382351"/>
            <a:ext cx="2287258" cy="157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300396-02B6-4848-AEDF-0529CFCF3A02}"/>
              </a:ext>
            </a:extLst>
          </p:cNvPr>
          <p:cNvSpPr txBox="1"/>
          <p:nvPr/>
        </p:nvSpPr>
        <p:spPr>
          <a:xfrm>
            <a:off x="8158143" y="2953054"/>
            <a:ext cx="2097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Montserrat" panose="020B0604020202020204" charset="-52"/>
              </a:rPr>
              <a:t>Формула </a:t>
            </a:r>
            <a:r>
              <a:rPr lang="ru-RU" sz="1400" dirty="0" err="1" smtClean="0">
                <a:latin typeface="Montserrat" panose="020B0604020202020204" charset="-52"/>
              </a:rPr>
              <a:t>диацетила</a:t>
            </a:r>
            <a:endParaRPr lang="ru-RU" sz="1400" dirty="0">
              <a:latin typeface="Montserrat" panose="020B0604020202020204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559" y="3613193"/>
            <a:ext cx="1943631" cy="1334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00396-02B6-4848-AEDF-0529CFCF3A02}"/>
              </a:ext>
            </a:extLst>
          </p:cNvPr>
          <p:cNvSpPr txBox="1"/>
          <p:nvPr/>
        </p:nvSpPr>
        <p:spPr>
          <a:xfrm>
            <a:off x="9867559" y="4895020"/>
            <a:ext cx="197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Montserrat" panose="020B0604020202020204" charset="-52"/>
              </a:rPr>
              <a:t>Формула </a:t>
            </a:r>
            <a:r>
              <a:rPr lang="ru-RU" sz="1400" dirty="0" err="1" smtClean="0">
                <a:latin typeface="Montserrat" panose="020B0604020202020204" charset="-52"/>
              </a:rPr>
              <a:t>ацетоина</a:t>
            </a:r>
            <a:endParaRPr lang="ru-RU" sz="1400" dirty="0">
              <a:latin typeface="Montserrat" panose="020B0604020202020204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68" y="4424974"/>
            <a:ext cx="1618372" cy="15121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300396-02B6-4848-AEDF-0529CFCF3A02}"/>
              </a:ext>
            </a:extLst>
          </p:cNvPr>
          <p:cNvSpPr txBox="1"/>
          <p:nvPr/>
        </p:nvSpPr>
        <p:spPr>
          <a:xfrm>
            <a:off x="7747070" y="5842065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Montserrat" panose="020B0604020202020204" charset="-52"/>
              </a:rPr>
              <a:t>Формула формальдегида</a:t>
            </a:r>
            <a:endParaRPr lang="ru-RU" sz="1400" dirty="0">
              <a:latin typeface="Montserrat" panose="020B0604020202020204" charset="-52"/>
            </a:endParaRPr>
          </a:p>
        </p:txBody>
      </p:sp>
      <p:sp>
        <p:nvSpPr>
          <p:cNvPr id="16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65" name="Объект 2">
            <a:extLst>
              <a:ext uri="{FF2B5EF4-FFF2-40B4-BE49-F238E27FC236}">
                <a16:creationId xmlns:a16="http://schemas.microsoft.com/office/drawing/2014/main" id="{247859F8-F5D7-491C-8611-722F10CDB914}"/>
              </a:ext>
            </a:extLst>
          </p:cNvPr>
          <p:cNvSpPr txBox="1">
            <a:spLocks/>
          </p:cNvSpPr>
          <p:nvPr/>
        </p:nvSpPr>
        <p:spPr>
          <a:xfrm>
            <a:off x="120862" y="1268919"/>
            <a:ext cx="7718213" cy="46369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Ст. 12 Федерального закона от 23.02.2013 г. № 15-ФЗ «Об охране здоровья граждан от воздействия окружающего табачного дыма, последствий потребления табака или потребления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никотинсодержащей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продукции» в общественных местах курение запрещено.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Кто-то может думать, что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вейпинг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не является курением (например потому, что «в жидкости нет никотина»), но закон определяет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вейпы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как </a:t>
            </a:r>
            <a:r>
              <a:rPr lang="ru-RU" sz="2000" i="1" dirty="0">
                <a:solidFill>
                  <a:schemeClr val="accent5">
                    <a:lumMod val="75000"/>
                  </a:schemeClr>
                </a:solidFill>
              </a:rPr>
              <a:t>«…электронные или иные приборы, которые используются для получения </a:t>
            </a:r>
            <a:r>
              <a:rPr lang="ru-RU" sz="2000" i="1" dirty="0" err="1">
                <a:solidFill>
                  <a:schemeClr val="accent5">
                    <a:lumMod val="75000"/>
                  </a:schemeClr>
                </a:solidFill>
              </a:rPr>
              <a:t>никотинсодержащего</a:t>
            </a:r>
            <a:r>
              <a:rPr lang="ru-RU" sz="2000" i="1" dirty="0">
                <a:solidFill>
                  <a:schemeClr val="accent5">
                    <a:lumMod val="75000"/>
                  </a:schemeClr>
                </a:solidFill>
              </a:rPr>
              <a:t> или </a:t>
            </a:r>
            <a:r>
              <a:rPr lang="ru-RU" sz="2000" i="1" dirty="0" err="1">
                <a:solidFill>
                  <a:schemeClr val="accent5">
                    <a:lumMod val="75000"/>
                  </a:schemeClr>
                </a:solidFill>
              </a:rPr>
              <a:t>безникотинового</a:t>
            </a:r>
            <a:r>
              <a:rPr lang="ru-RU" sz="2000" i="1" dirty="0">
                <a:solidFill>
                  <a:schemeClr val="accent5">
                    <a:lumMod val="75000"/>
                  </a:schemeClr>
                </a:solidFill>
              </a:rPr>
              <a:t> аэрозоля, пара, вдыхаемых потребителем, в том числе электронные системы доставки никотина и устройства для нагревания табака, а также их составные части и элементы (за исключением медицинских изделий…»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Поэтому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вейпинг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, вне зависимости от формы, приравнивается к курению!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82189" y="-15724"/>
            <a:ext cx="1245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7.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Утверждение «Курение </a:t>
            </a:r>
            <a:r>
              <a:rPr lang="ru-RU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вейпа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в общественных местах запрещено законом»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—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ПРАВДА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075" y="1536910"/>
            <a:ext cx="4352925" cy="4305300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49001" y="774244"/>
            <a:ext cx="9745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«</a:t>
            </a:r>
            <a:r>
              <a:rPr lang="ru-RU" sz="2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ExtraBold" panose="00000900000000000000" pitchFamily="2" charset="-52"/>
                <a:cs typeface="DIN Pro Black" panose="020B0A04020101010102" pitchFamily="34" charset="0"/>
              </a:rPr>
              <a:t>ПРАВИЛЬНО БЫТЬ ЗДОРОВЫМ</a:t>
            </a:r>
            <a:r>
              <a:rPr lang="ru-RU" sz="4800" b="1" dirty="0" smtClean="0">
                <a:solidFill>
                  <a:srgbClr val="51A135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 SemiBold" panose="00000700000000000000" pitchFamily="2" charset="-52"/>
                <a:cs typeface="DIN Pro Black" panose="020B0A04020101010102" pitchFamily="34" charset="0"/>
              </a:rPr>
              <a:t>» </a:t>
            </a:r>
            <a:endParaRPr lang="en-US" sz="4800" b="1" dirty="0" smtClean="0">
              <a:solidFill>
                <a:srgbClr val="51A13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 SemiBold" panose="000007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53" y="5581867"/>
            <a:ext cx="936381" cy="9363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30" y="5821085"/>
            <a:ext cx="1225195" cy="4876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75501" y="-5798"/>
            <a:ext cx="12340206" cy="86986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54" y="133578"/>
            <a:ext cx="1151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600" dirty="0" smtClean="0">
                <a:solidFill>
                  <a:srgbClr val="765C5C"/>
                </a:solidFill>
                <a:latin typeface="Montserrat Light" panose="00000400000000000000" pitchFamily="2" charset="-52"/>
                <a:cs typeface="DIN Pro Black" panose="020B0A04020101010102" pitchFamily="34" charset="0"/>
              </a:rPr>
              <a:t>ВСЕРОССИЙСКАЯ АКЦИЯ</a:t>
            </a:r>
            <a:endParaRPr lang="ru-RU" sz="3200" b="1" spc="600" dirty="0">
              <a:solidFill>
                <a:srgbClr val="765C5C"/>
              </a:solidFill>
              <a:latin typeface="Montserrat Light" panose="000004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1556313"/>
            <a:ext cx="1046384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Тема урока 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  <a:latin typeface="Montserrat" panose="00000500000000000000" pitchFamily="2" charset="-52"/>
            </a:endParaRPr>
          </a:p>
          <a:p>
            <a:pPr algn="ctr"/>
            <a:r>
              <a:rPr lang="ru-RU" sz="3200" b="1" dirty="0">
                <a:solidFill>
                  <a:schemeClr val="tx1"/>
                </a:solidFill>
                <a:latin typeface="Montserrat" panose="00000500000000000000" pitchFamily="2" charset="-52"/>
              </a:rPr>
              <a:t>«О ВРЕДЕ КУРЕНИЯ </a:t>
            </a:r>
            <a:r>
              <a:rPr lang="ru-RU" sz="3200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И </a:t>
            </a:r>
            <a:r>
              <a:rPr lang="ru-RU" sz="3200" b="1" dirty="0">
                <a:solidFill>
                  <a:schemeClr val="tx1"/>
                </a:solidFill>
                <a:latin typeface="Montserrat" panose="00000500000000000000" pitchFamily="2" charset="-52"/>
              </a:rPr>
              <a:t>ВЕЙПИНГА</a:t>
            </a:r>
            <a:r>
              <a:rPr lang="ru-RU" sz="3200" b="1" dirty="0" smtClean="0">
                <a:solidFill>
                  <a:schemeClr val="tx1"/>
                </a:solidFill>
                <a:latin typeface="Montserrat" panose="00000500000000000000" pitchFamily="2" charset="-52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effectLst>
                  <a:glow rad="482600">
                    <a:schemeClr val="bg1">
                      <a:alpha val="29000"/>
                    </a:schemeClr>
                  </a:glow>
                </a:effectLst>
                <a:latin typeface="Montserrat" panose="00000500000000000000" pitchFamily="2" charset="-52"/>
                <a:cs typeface="DIN Pro Black" panose="020B0A04020101010102" pitchFamily="34" charset="0"/>
              </a:rPr>
              <a:t>(для учащихся 5—7 классов)</a:t>
            </a:r>
            <a:endParaRPr lang="ru-RU" sz="2800" b="1" dirty="0">
              <a:solidFill>
                <a:srgbClr val="00B0F0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934" y="3056940"/>
            <a:ext cx="4570858" cy="36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643" y="2139348"/>
            <a:ext cx="3944083" cy="353408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65" name="Объект 2">
            <a:extLst>
              <a:ext uri="{FF2B5EF4-FFF2-40B4-BE49-F238E27FC236}">
                <a16:creationId xmlns:a16="http://schemas.microsoft.com/office/drawing/2014/main" id="{A9D553DE-AC30-4F15-BF34-71B5E10457D1}"/>
              </a:ext>
            </a:extLst>
          </p:cNvPr>
          <p:cNvSpPr txBox="1">
            <a:spLocks/>
          </p:cNvSpPr>
          <p:nvPr/>
        </p:nvSpPr>
        <p:spPr>
          <a:xfrm>
            <a:off x="108976" y="1815133"/>
            <a:ext cx="7717952" cy="346993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 жидкости для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</a:rPr>
              <a:t>вейпа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 обнаруживались живые биоплёнки микроорганизмов и грибков, способные загрязнять устройство и долго сохраняться внутри.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Глицерин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, входящий в состав жидкости, нарушает естественное состояние слизистой дыхательных путей и является питательной средой для развития микроорганизмов внутри лёгких.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Использование одного устройства является фактором риска передачи таких инфекций, как гепатит А, туберкулёз, вирусы герпеса и др.</a:t>
            </a:r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EEB0D096-E6AA-46A8-81AD-0DAB6C7421A7}"/>
              </a:ext>
            </a:extLst>
          </p:cNvPr>
          <p:cNvSpPr txBox="1">
            <a:spLocks/>
          </p:cNvSpPr>
          <p:nvPr/>
        </p:nvSpPr>
        <p:spPr>
          <a:xfrm>
            <a:off x="845787" y="1711354"/>
            <a:ext cx="10427273" cy="34503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>
              <a:solidFill>
                <a:schemeClr val="accent5">
                  <a:lumMod val="7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2189" y="-15724"/>
            <a:ext cx="12455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Утверждение «</a:t>
            </a:r>
            <a:r>
              <a:rPr lang="ru-RU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Вейпиг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может стать причиной передачи инфекционных агентов»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—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ПРАВДА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r>
              <a:rPr lang="ru-RU" sz="36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AEBF88D3-9B39-4C83-85A8-F6C90EA739D8}"/>
              </a:ext>
            </a:extLst>
          </p:cNvPr>
          <p:cNvSpPr/>
          <p:nvPr/>
        </p:nvSpPr>
        <p:spPr>
          <a:xfrm>
            <a:off x="134224" y="1376506"/>
            <a:ext cx="118305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И вот почему: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Курение причиняет ущерб здоровью при любом его виде 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способе.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20B0604020202020204" charset="-52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Курение и </a:t>
            </a:r>
            <a:r>
              <a:rPr lang="ru-RU" dirty="0" err="1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вейпинг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опасны как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для самого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курильщика, так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и для здоровья окружающих.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Курение относят в одному из видов наркомании!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20B0604020202020204" charset="-52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Вейпинг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только кажется безопасной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альтернативой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курению, на практике это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ещё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более опасная и малоизученная угроза здоровью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!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Montserrat" panose="020B0604020202020204" charset="-52"/>
              <a:cs typeface="Arial" panose="020B060402020202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2397415-CC64-4780-A16B-BD105BB3271B}"/>
              </a:ext>
            </a:extLst>
          </p:cNvPr>
          <p:cNvSpPr/>
          <p:nvPr/>
        </p:nvSpPr>
        <p:spPr>
          <a:xfrm>
            <a:off x="410084" y="2645664"/>
            <a:ext cx="11554690" cy="116127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Montserrat" panose="020B0604020202020204" charset="-52"/>
                <a:cs typeface="Arial" panose="020B0604020202020204" pitchFamily="34" charset="0"/>
              </a:rPr>
              <a:t>Усиление симптомов респираторных заболеваний, многочисленные экспериментальные данные на людях, животных и в лабораторных условиях показывают, что аэрозоль </a:t>
            </a:r>
            <a:r>
              <a:rPr lang="ru-RU" sz="1600" b="1" dirty="0" err="1">
                <a:solidFill>
                  <a:schemeClr val="tx1"/>
                </a:solidFill>
                <a:latin typeface="Montserrat" panose="020B0604020202020204" charset="-52"/>
                <a:cs typeface="Arial" panose="020B0604020202020204" pitchFamily="34" charset="0"/>
              </a:rPr>
              <a:t>вейпа</a:t>
            </a:r>
            <a:r>
              <a:rPr lang="ru-RU" sz="1600" b="1" dirty="0">
                <a:solidFill>
                  <a:schemeClr val="tx1"/>
                </a:solidFill>
                <a:latin typeface="Montserrat" panose="020B0604020202020204" charset="-52"/>
                <a:cs typeface="Arial" panose="020B0604020202020204" pitchFamily="34" charset="0"/>
              </a:rPr>
              <a:t> негативно влияет на многочисленные аспекты физиологии органов дыхания, иммунную систему, оказывает токсическое воздействие как при длительном, так и при кратковременном применении.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2189" y="-15724"/>
            <a:ext cx="12455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Вейпинг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следует считать вредным!</a:t>
            </a:r>
            <a:endParaRPr lang="ru-RU" sz="3600" b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61" y="4274456"/>
            <a:ext cx="2826929" cy="2270646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/>
        </p:nvSpPr>
        <p:spPr>
          <a:xfrm>
            <a:off x="9230868" y="6303731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0720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</a:rPr>
              <a:t>Давайте разбираться</a:t>
            </a:r>
            <a:endParaRPr lang="ru-RU" sz="3600" b="1" dirty="0">
              <a:ln>
                <a:solidFill>
                  <a:schemeClr val="accent5"/>
                </a:solidFill>
              </a:ln>
              <a:solidFill>
                <a:schemeClr val="accent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694A5C76-A6AA-486B-B3DF-85DB5570B7FA}"/>
              </a:ext>
            </a:extLst>
          </p:cNvPr>
          <p:cNvSpPr txBox="1">
            <a:spLocks/>
          </p:cNvSpPr>
          <p:nvPr/>
        </p:nvSpPr>
        <p:spPr>
          <a:xfrm>
            <a:off x="292765" y="2288062"/>
            <a:ext cx="6275816" cy="2287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FF6969"/>
                </a:solidFill>
                <a:latin typeface="Montserrat" panose="00000500000000000000" pitchFamily="2" charset="-52"/>
              </a:rPr>
              <a:t>Что такое здоровье?</a:t>
            </a:r>
          </a:p>
          <a:p>
            <a:r>
              <a:rPr lang="ru-RU" b="1" dirty="0" smtClean="0">
                <a:solidFill>
                  <a:srgbClr val="FF6969"/>
                </a:solidFill>
                <a:latin typeface="Montserrat" panose="00000500000000000000" pitchFamily="2" charset="-52"/>
              </a:rPr>
              <a:t>Какой образ жизни следует считать здоровым? </a:t>
            </a:r>
          </a:p>
          <a:p>
            <a:r>
              <a:rPr lang="ru-RU" b="1" dirty="0" smtClean="0">
                <a:solidFill>
                  <a:srgbClr val="FF6969"/>
                </a:solidFill>
                <a:latin typeface="Montserrat" panose="00000500000000000000" pitchFamily="2" charset="-52"/>
              </a:rPr>
              <a:t>Что такое привычка и почему вредные привычки — «вредные»</a:t>
            </a:r>
            <a:r>
              <a:rPr lang="ru-RU" b="1" dirty="0">
                <a:solidFill>
                  <a:srgbClr val="FF6969"/>
                </a:solidFill>
                <a:latin typeface="Montserrat" panose="00000500000000000000" pitchFamily="2" charset="-52"/>
              </a:rPr>
              <a:t>.</a:t>
            </a:r>
            <a:endParaRPr lang="ru-RU" b="1" dirty="0" smtClean="0">
              <a:solidFill>
                <a:srgbClr val="FF6969"/>
              </a:solidFill>
              <a:latin typeface="Montserrat" panose="00000500000000000000" pitchFamily="2" charset="-52"/>
            </a:endParaRPr>
          </a:p>
          <a:p>
            <a:endParaRPr lang="ru-RU" dirty="0">
              <a:solidFill>
                <a:srgbClr val="FF696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40" y="2288062"/>
            <a:ext cx="5356719" cy="29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0002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</a:rPr>
              <a:t>Что такое </a:t>
            </a:r>
            <a:r>
              <a:rPr lang="ru-RU" sz="3600" b="1" dirty="0" smtClean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</a:rPr>
              <a:t>здоровый образ жизни?</a:t>
            </a:r>
            <a:endParaRPr lang="ru-RU" sz="3600" b="1" dirty="0">
              <a:ln>
                <a:solidFill>
                  <a:schemeClr val="accent5"/>
                </a:solidFill>
              </a:ln>
              <a:solidFill>
                <a:schemeClr val="accent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8994" y="2442114"/>
            <a:ext cx="50670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</a:rPr>
              <a:t>Здоровье</a:t>
            </a:r>
            <a:r>
              <a:rPr lang="ru-RU" sz="2400" b="1" dirty="0">
                <a:solidFill>
                  <a:schemeClr val="accent6"/>
                </a:solidFill>
                <a:latin typeface="Montserrat" panose="00000500000000000000" pitchFamily="2" charset="-52"/>
              </a:rPr>
              <a:t> </a:t>
            </a:r>
            <a:r>
              <a:rPr lang="ru-RU" sz="2400" b="1" dirty="0" smtClean="0">
                <a:solidFill>
                  <a:schemeClr val="accent6"/>
                </a:solidFill>
                <a:latin typeface="Montserrat" panose="00000500000000000000" pitchFamily="2" charset="-52"/>
              </a:rPr>
              <a:t>— </a:t>
            </a:r>
            <a:r>
              <a:rPr lang="ru-RU" sz="2400" b="1" dirty="0">
                <a:solidFill>
                  <a:schemeClr val="accent6"/>
                </a:solidFill>
                <a:latin typeface="Montserrat" panose="00000500000000000000" pitchFamily="2" charset="-52"/>
              </a:rPr>
              <a:t>это состояние полного физического, душевного и социального благополучия, а не только отсутствие болезней и физических дефектов.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07116496"/>
              </p:ext>
            </p:extLst>
          </p:nvPr>
        </p:nvGraphicFramePr>
        <p:xfrm>
          <a:off x="6155877" y="2088859"/>
          <a:ext cx="5769423" cy="409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248063" y="3557966"/>
            <a:ext cx="158504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9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ЗДОРОВЫЙ </a:t>
            </a:r>
            <a:br>
              <a:rPr lang="ru-RU" sz="19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</a:br>
            <a:r>
              <a:rPr lang="ru-RU" sz="19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ОБРАЗ </a:t>
            </a:r>
            <a:br>
              <a:rPr lang="ru-RU" sz="19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</a:br>
            <a:r>
              <a:rPr lang="ru-RU" sz="1900" b="1" dirty="0" smtClean="0"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rPr>
              <a:t>ЖИЗНИ</a:t>
            </a:r>
            <a:endParaRPr lang="ru-RU" sz="1900" b="1" dirty="0">
              <a:ln>
                <a:solidFill>
                  <a:schemeClr val="accent1"/>
                </a:solidFill>
              </a:ln>
              <a:solidFill>
                <a:schemeClr val="accent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1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56456" y="30002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</a:rPr>
              <a:t>Почему вредные привычки </a:t>
            </a:r>
            <a:r>
              <a:rPr lang="ru-RU" sz="3600" b="1" dirty="0" smtClean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</a:rPr>
              <a:t>— «вредные»?</a:t>
            </a:r>
            <a:endParaRPr lang="ru-RU" sz="3600" b="1" dirty="0">
              <a:ln>
                <a:solidFill>
                  <a:schemeClr val="accent5"/>
                </a:solidFill>
              </a:ln>
              <a:solidFill>
                <a:schemeClr val="accent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56B045A5-7DC0-4AA6-922F-875E9476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80" y="1571163"/>
            <a:ext cx="7156728" cy="378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5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4163" y="27197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Безопасной дозы нет</a:t>
            </a:r>
            <a:endParaRPr lang="ru-RU" sz="3600" b="1" dirty="0">
              <a:ln>
                <a:solidFill>
                  <a:schemeClr val="accent5"/>
                </a:solidFill>
              </a:ln>
              <a:solidFill>
                <a:schemeClr val="accent5"/>
              </a:solidFill>
              <a:effectLst>
                <a:glow rad="482600">
                  <a:schemeClr val="bg1">
                    <a:alpha val="29000"/>
                  </a:schemeClr>
                </a:glow>
              </a:effectLst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sp>
        <p:nvSpPr>
          <p:cNvPr id="62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 smtClean="0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43888"/>
            <a:ext cx="1031202" cy="6420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EBF88D3-9B39-4C83-85A8-F6C90EA739D8}"/>
              </a:ext>
            </a:extLst>
          </p:cNvPr>
          <p:cNvSpPr/>
          <p:nvPr/>
        </p:nvSpPr>
        <p:spPr>
          <a:xfrm>
            <a:off x="152140" y="1878435"/>
            <a:ext cx="55084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Табак — это род многолетних и однолетних растений семейства паслёновые.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Табак причиняет ущерб здоровью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в любом виде.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Наиболее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распространённой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формой употребления табака в мире является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курение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Montserrat" panose="020B0604020202020204" charset="-52"/>
                <a:cs typeface="Arial" panose="020B0604020202020204" pitchFamily="34" charset="0"/>
              </a:rPr>
              <a:t> сигарет.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55" y="1878435"/>
            <a:ext cx="6035289" cy="40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37984" y="273747"/>
            <a:ext cx="4491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Что происходит?</a:t>
            </a:r>
            <a:endParaRPr lang="ru-RU" sz="3600" dirty="0">
              <a:ln>
                <a:solidFill>
                  <a:schemeClr val="accent5"/>
                </a:solidFill>
              </a:ln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B54DD3-03B2-49B5-98AE-7E078C87266A}"/>
              </a:ext>
            </a:extLst>
          </p:cNvPr>
          <p:cNvSpPr/>
          <p:nvPr/>
        </p:nvSpPr>
        <p:spPr>
          <a:xfrm>
            <a:off x="7505700" y="624711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 </a:t>
            </a:r>
            <a:r>
              <a:rPr lang="ru-RU" sz="1400" dirty="0" smtClean="0">
                <a:latin typeface="Montserrat" panose="020B0604020202020204" charset="-52"/>
              </a:rPr>
              <a:t>Социальные плакаты о вреде курения</a:t>
            </a:r>
            <a:endParaRPr lang="ru-RU" sz="1400" dirty="0">
              <a:latin typeface="Montserrat" panose="020B0604020202020204" charset="-52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EBF88D3-9B39-4C83-85A8-F6C90EA739D8}"/>
              </a:ext>
            </a:extLst>
          </p:cNvPr>
          <p:cNvSpPr/>
          <p:nvPr/>
        </p:nvSpPr>
        <p:spPr>
          <a:xfrm>
            <a:off x="253508" y="1213601"/>
            <a:ext cx="621394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Никотиновая зависимость (наркомания).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Хроническое воспаление дыхательных путей.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Нарушение работы сосудов, изменение свойств и химического состава крови.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Истощение защитных систем </a:t>
            </a:r>
            <a:r>
              <a:rPr lang="ru-RU" sz="2000" b="1" dirty="0" smtClean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организма.</a:t>
            </a:r>
            <a:endParaRPr lang="ru-RU" sz="2000" b="1" dirty="0">
              <a:solidFill>
                <a:srgbClr val="765C5C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765C5C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Курение </a:t>
            </a:r>
            <a:r>
              <a:rPr lang="ru-RU" sz="2000" b="1" dirty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может приводить к раку лёгких и хроническим заболеваниям лёгких, а также </a:t>
            </a:r>
            <a:r>
              <a:rPr lang="ru-RU" sz="2000" b="1" dirty="0" smtClean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сердечно-сосудистым заболеваниям, сахарному диабету, </a:t>
            </a:r>
            <a:r>
              <a:rPr lang="ru-RU" sz="2000" b="1" dirty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нарушению репродуктивного здоровья.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934" y="1242181"/>
            <a:ext cx="3752634" cy="24891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934" y="3752616"/>
            <a:ext cx="3774149" cy="24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4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0860" y="37237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Минздрав предупреждает</a:t>
            </a:r>
            <a:endParaRPr lang="ru-RU" sz="3600" dirty="0">
              <a:ln>
                <a:solidFill>
                  <a:schemeClr val="accent5"/>
                </a:solidFill>
              </a:ln>
              <a:solidFill>
                <a:schemeClr val="accent5"/>
              </a:solidFill>
              <a:latin typeface="Montserrat" panose="00000500000000000000" pitchFamily="2" charset="-52"/>
              <a:cs typeface="DIN Pro Black" panose="020B0A04020101010102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FC120F-DAAF-4FC3-843E-2D8470D81E8A}"/>
              </a:ext>
            </a:extLst>
          </p:cNvPr>
          <p:cNvSpPr/>
          <p:nvPr/>
        </p:nvSpPr>
        <p:spPr>
          <a:xfrm>
            <a:off x="90860" y="1380946"/>
            <a:ext cx="53876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65C5C"/>
                </a:solidFill>
                <a:latin typeface="Montserrat" panose="020B0604020202020204" charset="-52"/>
                <a:cs typeface="Arial" panose="020B0604020202020204" pitchFamily="34" charset="0"/>
              </a:rPr>
              <a:t>Табак убивает </a:t>
            </a:r>
            <a:r>
              <a:rPr lang="ru-RU" sz="2400" dirty="0">
                <a:solidFill>
                  <a:srgbClr val="765C5C"/>
                </a:solidFill>
                <a:latin typeface="Montserrat" panose="020B0604020202020204" charset="-52"/>
                <a:cs typeface="Arial" panose="020B0604020202020204" pitchFamily="34" charset="0"/>
              </a:rPr>
              <a:t>почти половину употребляющих его людей.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400" b="1" dirty="0">
                <a:solidFill>
                  <a:srgbClr val="765C5C"/>
                </a:solidFill>
                <a:latin typeface="Montserrat" panose="020B0604020202020204" charset="-52"/>
                <a:cs typeface="Arial" panose="020B0604020202020204" pitchFamily="34" charset="0"/>
              </a:rPr>
              <a:t>От табака умирает более 7 миллионов </a:t>
            </a:r>
            <a:r>
              <a:rPr lang="ru-RU" sz="2400" dirty="0">
                <a:solidFill>
                  <a:srgbClr val="765C5C"/>
                </a:solidFill>
                <a:latin typeface="Montserrat" panose="020B0604020202020204" charset="-52"/>
                <a:cs typeface="Arial" panose="020B0604020202020204" pitchFamily="34" charset="0"/>
              </a:rPr>
              <a:t>человек в год, в том числе 1,6 миллиона некурящих, подверженных воздействию табачного дыма</a:t>
            </a:r>
            <a:r>
              <a:rPr lang="ru-RU" sz="2400" dirty="0" smtClean="0">
                <a:solidFill>
                  <a:srgbClr val="765C5C"/>
                </a:solidFill>
                <a:latin typeface="Montserrat" panose="020B0604020202020204" charset="-52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765C5C"/>
              </a:solidFill>
              <a:latin typeface="Montserrat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24" y="2719774"/>
            <a:ext cx="5753941" cy="3250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8505" y="1697939"/>
            <a:ext cx="6558206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  <a:latin typeface="Montserrat" panose="020B0604020202020204" charset="-52"/>
              </a:rPr>
              <a:t>Ответьте на вопрос</a:t>
            </a:r>
          </a:p>
          <a:p>
            <a:r>
              <a:rPr lang="ru-RU" dirty="0" smtClean="0">
                <a:solidFill>
                  <a:schemeClr val="accent5"/>
                </a:solidFill>
                <a:latin typeface="Montserrat" panose="020B0604020202020204" charset="-52"/>
              </a:rPr>
              <a:t>Как связано курение и здоровье некурящих людей?</a:t>
            </a:r>
            <a:endParaRPr lang="ru-RU" dirty="0">
              <a:solidFill>
                <a:schemeClr val="accent5"/>
              </a:solidFill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3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67112" y="-5798"/>
            <a:ext cx="12340206" cy="120542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59" y="5664087"/>
            <a:ext cx="1120070" cy="100476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683722" y="273747"/>
            <a:ext cx="7514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5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Обходится дорого для всех</a:t>
            </a:r>
            <a:endParaRPr lang="ru-RU" sz="3600" b="1" dirty="0">
              <a:solidFill>
                <a:schemeClr val="accent5"/>
              </a:solidFill>
              <a:latin typeface="Montserrat" panose="00000500000000000000" pitchFamily="2" charset="-52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5AD0C34-1EEC-4F30-8EEC-76CC6B893CEE}"/>
              </a:ext>
            </a:extLst>
          </p:cNvPr>
          <p:cNvSpPr/>
          <p:nvPr/>
        </p:nvSpPr>
        <p:spPr>
          <a:xfrm>
            <a:off x="593422" y="1779435"/>
            <a:ext cx="57159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65C5C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Употребление табака наносит существенный экономический ущерб, который в частности выражается в виде значительных расходов на здравоохранение, связанных с лечением заболеваний, вызванных употреблением табака, а также в виде утраты человеческого капитала в результате обусловленных употреблением табака заболеваемости и смертности.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24" y="1779435"/>
            <a:ext cx="5271932" cy="3497724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/>
        </p:nvSpPr>
        <p:spPr>
          <a:xfrm>
            <a:off x="9182100" y="6289675"/>
            <a:ext cx="27432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Montserrat SemiBold" panose="00000700000000000000" pitchFamily="2" charset="-52"/>
                <a:ea typeface="+mn-ea"/>
                <a:cs typeface="+mn-cs"/>
                <a:sym typeface="Calibri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>
              <a:defRPr>
                <a:ln>
                  <a:noFill/>
                </a:ln>
              </a:defRPr>
            </a:pPr>
            <a:fld id="{86CB4B4D-7CA3-9044-876B-883B54F8677D}" type="slidenum">
              <a:rPr lang="ru-RU">
                <a:solidFill>
                  <a:schemeClr val="bg1"/>
                </a:solidFill>
              </a:rPr>
              <a:pPr algn="r">
                <a:defRPr>
                  <a:ln>
                    <a:noFill/>
                  </a:ln>
                </a:defRPr>
              </a:p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37208</TotalTime>
  <Words>1322</Words>
  <Application>Microsoft Office PowerPoint</Application>
  <PresentationFormat>Широкоэкранный</PresentationFormat>
  <Paragraphs>138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DIN Pro Black</vt:lpstr>
      <vt:lpstr>Montserrat SemiBold</vt:lpstr>
      <vt:lpstr>Montserrat Light</vt:lpstr>
      <vt:lpstr>Montserrat ExtraBold</vt:lpstr>
      <vt:lpstr>Calibri</vt:lpstr>
      <vt:lpstr>Montserrat</vt:lpstr>
      <vt:lpstr>Calibri Light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Белякова</dc:creator>
  <cp:lastModifiedBy>Завалишина Дарья Алексеевна</cp:lastModifiedBy>
  <cp:revision>508</cp:revision>
  <cp:lastPrinted>2023-11-08T11:28:42Z</cp:lastPrinted>
  <dcterms:modified xsi:type="dcterms:W3CDTF">2026-02-17T10:44:47Z</dcterms:modified>
</cp:coreProperties>
</file>