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67" r:id="rId1"/>
  </p:sldMasterIdLst>
  <p:notesMasterIdLst>
    <p:notesMasterId r:id="rId20"/>
  </p:notesMasterIdLst>
  <p:handoutMasterIdLst>
    <p:handoutMasterId r:id="rId21"/>
  </p:handoutMasterIdLst>
  <p:sldIdLst>
    <p:sldId id="340" r:id="rId2"/>
    <p:sldId id="314" r:id="rId3"/>
    <p:sldId id="315" r:id="rId4"/>
    <p:sldId id="319" r:id="rId5"/>
    <p:sldId id="330" r:id="rId6"/>
    <p:sldId id="332" r:id="rId7"/>
    <p:sldId id="326" r:id="rId8"/>
    <p:sldId id="333" r:id="rId9"/>
    <p:sldId id="334" r:id="rId10"/>
    <p:sldId id="335" r:id="rId11"/>
    <p:sldId id="327" r:id="rId12"/>
    <p:sldId id="336" r:id="rId13"/>
    <p:sldId id="337" r:id="rId14"/>
    <p:sldId id="338" r:id="rId15"/>
    <p:sldId id="328" r:id="rId16"/>
    <p:sldId id="316" r:id="rId17"/>
    <p:sldId id="321" r:id="rId18"/>
    <p:sldId id="339" r:id="rId19"/>
  </p:sldIdLst>
  <p:sldSz cx="12192000" cy="6858000"/>
  <p:notesSz cx="6805613" cy="9944100"/>
  <p:embeddedFontLst>
    <p:embeddedFont>
      <p:font typeface="DIN Pro Black" panose="020B0604020202020204" charset="0"/>
      <p:bold r:id="rId22"/>
      <p:boldItalic r:id="rId23"/>
    </p:embeddedFont>
    <p:embeddedFont>
      <p:font typeface="Montserrat Light" panose="020B0604020202020204" charset="-52"/>
      <p:regular r:id="rId24"/>
      <p:italic r:id="rId25"/>
    </p:embeddedFont>
    <p:embeddedFont>
      <p:font typeface="Calibri" panose="020F0502020204030204" pitchFamily="34" charset="0"/>
      <p:regular r:id="rId26"/>
      <p:bold r:id="rId27"/>
      <p:italic r:id="rId28"/>
      <p:boldItalic r:id="rId29"/>
    </p:embeddedFont>
    <p:embeddedFont>
      <p:font typeface="Montserrat SemiBold" panose="020B0604020202020204" charset="-52"/>
      <p:regular r:id="rId30"/>
      <p:bold r:id="rId31"/>
      <p:italic r:id="rId32"/>
      <p:boldItalic r:id="rId33"/>
    </p:embeddedFont>
    <p:embeddedFont>
      <p:font typeface="Calibri Light" panose="020F0302020204030204" pitchFamily="34" charset="0"/>
      <p:regular r:id="rId34"/>
      <p:italic r:id="rId35"/>
    </p:embeddedFont>
    <p:embeddedFont>
      <p:font typeface="Montserrat ExtraBold" panose="020B0604020202020204" charset="-52"/>
      <p:bold r:id="rId36"/>
      <p:boldItalic r:id="rId37"/>
    </p:embeddedFont>
  </p:embeddedFontLst>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p:defaultTextStyle>
  <p:extLst>
    <p:ext uri="{EFAFB233-063F-42B5-8137-9DF3F51BA10A}">
      <p15:sldGuideLst xmlns:p15="http://schemas.microsoft.com/office/powerpoint/2012/main">
        <p15:guide id="2" pos="325" userDrawn="1">
          <p15:clr>
            <a:srgbClr val="A4A3A4"/>
          </p15:clr>
        </p15:guide>
        <p15:guide id="3" orient="horz" pos="3974" userDrawn="1">
          <p15:clr>
            <a:srgbClr val="A4A3A4"/>
          </p15:clr>
        </p15:guide>
        <p15:guide id="4" pos="735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877F"/>
    <a:srgbClr val="51A135"/>
    <a:srgbClr val="765C5C"/>
    <a:srgbClr val="41ADCB"/>
    <a:srgbClr val="80C8DC"/>
    <a:srgbClr val="FF6969"/>
    <a:srgbClr val="F3B0AA"/>
    <a:srgbClr val="C3BC33"/>
    <a:srgbClr val="EF863F"/>
    <a:srgbClr val="EA6B14"/>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3B4B98B0-60AC-42C2-AFA5-B58CD77FA1E5}" styleName="Светлый стиль 1 — акцент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CF1AB2-1976-4502-BF36-3FF5EA218861}" styleName="Средний стиль 4 — акцент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927" autoAdjust="0"/>
    <p:restoredTop sz="78372" autoAdjust="0"/>
  </p:normalViewPr>
  <p:slideViewPr>
    <p:cSldViewPr snapToGrid="0">
      <p:cViewPr varScale="1">
        <p:scale>
          <a:sx n="69" d="100"/>
          <a:sy n="69" d="100"/>
        </p:scale>
        <p:origin x="1282" y="58"/>
      </p:cViewPr>
      <p:guideLst>
        <p:guide pos="325"/>
        <p:guide orient="horz" pos="3974"/>
        <p:guide pos="7355"/>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1800000" cy="18000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9" Type="http://schemas.openxmlformats.org/officeDocument/2006/relationships/viewProps" Target="viewProps.xml"/><Relationship Id="rId21" Type="http://schemas.openxmlformats.org/officeDocument/2006/relationships/handoutMaster" Target="handoutMasters/handoutMaster1.xml"/><Relationship Id="rId34" Type="http://schemas.openxmlformats.org/officeDocument/2006/relationships/font" Target="fonts/font13.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8.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3854450" y="0"/>
            <a:ext cx="2949575" cy="498475"/>
          </a:xfrm>
          <a:prstGeom prst="rect">
            <a:avLst/>
          </a:prstGeom>
        </p:spPr>
        <p:txBody>
          <a:bodyPr vert="horz" lIns="91440" tIns="45720" rIns="91440" bIns="45720" rtlCol="0"/>
          <a:lstStyle>
            <a:lvl1pPr algn="r">
              <a:defRPr sz="1200"/>
            </a:lvl1pPr>
          </a:lstStyle>
          <a:p>
            <a:fld id="{83DCA82B-B8D1-45E7-90AD-26052AD0063C}" type="datetimeFigureOut">
              <a:rPr lang="ru-RU" smtClean="0"/>
              <a:t>17.02.2026</a:t>
            </a:fld>
            <a:endParaRPr lang="ru-RU"/>
          </a:p>
        </p:txBody>
      </p:sp>
      <p:sp>
        <p:nvSpPr>
          <p:cNvPr id="4" name="Нижний колонтитул 3"/>
          <p:cNvSpPr>
            <a:spLocks noGrp="1"/>
          </p:cNvSpPr>
          <p:nvPr>
            <p:ph type="ftr" sz="quarter" idx="2"/>
          </p:nvPr>
        </p:nvSpPr>
        <p:spPr>
          <a:xfrm>
            <a:off x="0" y="9445625"/>
            <a:ext cx="2949575" cy="498475"/>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3854450" y="9445625"/>
            <a:ext cx="2949575" cy="498475"/>
          </a:xfrm>
          <a:prstGeom prst="rect">
            <a:avLst/>
          </a:prstGeom>
        </p:spPr>
        <p:txBody>
          <a:bodyPr vert="horz" lIns="91440" tIns="45720" rIns="91440" bIns="45720" rtlCol="0" anchor="b"/>
          <a:lstStyle>
            <a:lvl1pPr algn="r">
              <a:defRPr sz="1200"/>
            </a:lvl1pPr>
          </a:lstStyle>
          <a:p>
            <a:fld id="{5D6079CD-3FC3-494E-9325-F6A169C8ADDB}" type="slidenum">
              <a:rPr lang="ru-RU" smtClean="0"/>
              <a:t>‹#›</a:t>
            </a:fld>
            <a:endParaRPr lang="ru-RU"/>
          </a:p>
        </p:txBody>
      </p:sp>
    </p:spTree>
    <p:extLst>
      <p:ext uri="{BB962C8B-B14F-4D97-AF65-F5344CB8AC3E}">
        <p14:creationId xmlns:p14="http://schemas.microsoft.com/office/powerpoint/2010/main" val="1863284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5" name="Shape 175"/>
          <p:cNvSpPr>
            <a:spLocks noGrp="1" noRot="1" noChangeAspect="1"/>
          </p:cNvSpPr>
          <p:nvPr>
            <p:ph type="sldImg"/>
          </p:nvPr>
        </p:nvSpPr>
        <p:spPr>
          <a:xfrm>
            <a:off x="88900" y="746125"/>
            <a:ext cx="6629400" cy="3729038"/>
          </a:xfrm>
          <a:prstGeom prst="rect">
            <a:avLst/>
          </a:prstGeom>
        </p:spPr>
        <p:txBody>
          <a:bodyPr/>
          <a:lstStyle/>
          <a:p>
            <a:endParaRPr/>
          </a:p>
        </p:txBody>
      </p:sp>
      <p:sp>
        <p:nvSpPr>
          <p:cNvPr id="176" name="Shape 176"/>
          <p:cNvSpPr>
            <a:spLocks noGrp="1"/>
          </p:cNvSpPr>
          <p:nvPr>
            <p:ph type="body" sz="quarter" idx="1"/>
          </p:nvPr>
        </p:nvSpPr>
        <p:spPr>
          <a:xfrm>
            <a:off x="907415" y="4723448"/>
            <a:ext cx="4990783" cy="4474845"/>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12752081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ru-RU" sz="1200" b="1" dirty="0" smtClean="0">
                <a:solidFill>
                  <a:schemeClr val="accent6">
                    <a:lumMod val="75000"/>
                  </a:schemeClr>
                </a:solidFill>
                <a:latin typeface="Montserrat Light" panose="00000400000000000000" pitchFamily="2" charset="-52"/>
              </a:rPr>
              <a:t>Выполните задание.</a:t>
            </a:r>
            <a:endParaRPr lang="ru-RU" sz="1200" b="1" dirty="0" smtClean="0">
              <a:solidFill>
                <a:schemeClr val="bg2">
                  <a:lumMod val="50000"/>
                </a:schemeClr>
              </a:solidFill>
              <a:latin typeface="Montserrat Light" panose="00000400000000000000" pitchFamily="2" charset="-52"/>
            </a:endParaRPr>
          </a:p>
          <a:p>
            <a:r>
              <a:rPr lang="ru-RU" dirty="0" smtClean="0">
                <a:solidFill>
                  <a:schemeClr val="accent6">
                    <a:lumMod val="75000"/>
                  </a:schemeClr>
                </a:solidFill>
              </a:rPr>
              <a:t>Проанализируйте своё питание. Подумайте, какие витамины вы не получаете с пищей, которую едите; достаточное ли количество белков, жиров и углеводов вы получаете или, наоборот, получаете в недостаточном или избыточном количестве. Возможно, вам придётся пересмотреть подход к своему питанию. </a:t>
            </a:r>
          </a:p>
          <a:p>
            <a:r>
              <a:rPr lang="ru-RU" b="1" dirty="0" smtClean="0">
                <a:solidFill>
                  <a:schemeClr val="accent6">
                    <a:lumMod val="75000"/>
                  </a:schemeClr>
                </a:solidFill>
                <a:latin typeface="Montserrat Light" panose="00000400000000000000" pitchFamily="2" charset="-52"/>
              </a:rPr>
              <a:t>Запишите свои выводы: </a:t>
            </a:r>
          </a:p>
          <a:p>
            <a:endParaRPr lang="ru-RU" dirty="0"/>
          </a:p>
        </p:txBody>
      </p:sp>
    </p:spTree>
    <p:extLst>
      <p:ext uri="{BB962C8B-B14F-4D97-AF65-F5344CB8AC3E}">
        <p14:creationId xmlns:p14="http://schemas.microsoft.com/office/powerpoint/2010/main" val="3236349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Географический регион проживания семьи и  национальные традиции во многом определяют рацион питания детей. Традиционные блюда, свойственные конкретному региону, являются элементами культурного наследия. Национальные кухни складываются на протяжении многих веков под влиянием культурных традиций, климатических условий, доступности отдельных групп продуктов, особенностей земледелия и  возможностей длительного хранения продуктов. </a:t>
            </a:r>
          </a:p>
          <a:p>
            <a:endParaRPr lang="ru-RU" dirty="0">
              <a:solidFill>
                <a:schemeClr val="accent1">
                  <a:lumMod val="75000"/>
                </a:schemeClr>
              </a:solidFill>
            </a:endParaRPr>
          </a:p>
        </p:txBody>
      </p:sp>
    </p:spTree>
    <p:extLst>
      <p:ext uri="{BB962C8B-B14F-4D97-AF65-F5344CB8AC3E}">
        <p14:creationId xmlns:p14="http://schemas.microsoft.com/office/powerpoint/2010/main" val="27905240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На Русском Севере кулинарные традиции обусловлены суровыми климатическими условиями. Долгая зима с  экстремально низкой температурой требует сытных блюд. Возможности для земледелия в  северных регионах минимальны, в  питании используют в  основном продукты рыболовства, охоты, оленеводства. Важная часть традиционного питания северян — рыба и мясо в сыром, солёном и вяленом виде. Овощи и фрукты, а  также большинство других продуктов на Север доставляют в  летнее время года, что делает рацион ограниченным по необходимым пищевым веществам. </a:t>
            </a:r>
            <a:endParaRPr lang="ru-RU" dirty="0">
              <a:solidFill>
                <a:schemeClr val="accent1">
                  <a:lumMod val="75000"/>
                </a:schemeClr>
              </a:solidFill>
            </a:endParaRPr>
          </a:p>
        </p:txBody>
      </p:sp>
    </p:spTree>
    <p:extLst>
      <p:ext uri="{BB962C8B-B14F-4D97-AF65-F5344CB8AC3E}">
        <p14:creationId xmlns:p14="http://schemas.microsoft.com/office/powerpoint/2010/main" val="15838004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just"/>
            <a:r>
              <a:rPr lang="ru-RU" sz="1200" dirty="0" smtClean="0">
                <a:solidFill>
                  <a:schemeClr val="accent2">
                    <a:lumMod val="75000"/>
                  </a:schemeClr>
                </a:solidFill>
              </a:rPr>
              <a:t>В южных регионах России наиболее благоприятны условия для земледелия и  животноводства. Широко доступны овощи и  фрукты, из которых готовят горячие и холодные супы, салаты, заготовки на зиму. Большое количество зерновых культур определяет распространённость разнообразных изделий из теста. </a:t>
            </a:r>
          </a:p>
          <a:p>
            <a:pPr algn="just"/>
            <a:r>
              <a:rPr lang="ru-RU" sz="1200" dirty="0" smtClean="0">
                <a:solidFill>
                  <a:schemeClr val="accent2">
                    <a:lumMod val="75000"/>
                  </a:schemeClr>
                </a:solidFill>
              </a:rPr>
              <a:t>На Северном Кавказе готовят традиционные мучные изделия: пироги с  начинками из мяса, сыра и  овощей, лепёшки из пшеничной или кукурузной муки, жареные булочки. Широко используют мясо домашних животных (баранину, свинину), которое жарят или запекают.</a:t>
            </a:r>
            <a:endParaRPr lang="ru-RU" dirty="0">
              <a:solidFill>
                <a:schemeClr val="accent1">
                  <a:lumMod val="75000"/>
                </a:schemeClr>
              </a:solidFill>
            </a:endParaRPr>
          </a:p>
        </p:txBody>
      </p:sp>
    </p:spTree>
    <p:extLst>
      <p:ext uri="{BB962C8B-B14F-4D97-AF65-F5344CB8AC3E}">
        <p14:creationId xmlns:p14="http://schemas.microsoft.com/office/powerpoint/2010/main" val="10714569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1" dirty="0" smtClean="0">
                <a:solidFill>
                  <a:srgbClr val="0070C0"/>
                </a:solidFill>
                <a:latin typeface="Montserrat Light" panose="00000400000000000000" pitchFamily="2" charset="-52"/>
              </a:rPr>
              <a:t>Вам необходимо представить своё любимое блюдо гостю из другого региона. Подумайте, как бы вы это сделали, что бы вы рассказали, какие прилагательные подобрали?</a:t>
            </a:r>
          </a:p>
          <a:p>
            <a:endParaRPr lang="ru-RU" sz="1200" b="1" dirty="0" smtClean="0">
              <a:solidFill>
                <a:srgbClr val="0070C0"/>
              </a:solidFill>
              <a:latin typeface="Montserrat Light" panose="00000400000000000000" pitchFamily="2" charset="-52"/>
            </a:endParaRPr>
          </a:p>
          <a:p>
            <a:pPr marL="285750" indent="-285750">
              <a:buFont typeface="Arial" panose="020B0604020202020204" pitchFamily="34" charset="0"/>
              <a:buChar char="•"/>
            </a:pPr>
            <a:r>
              <a:rPr lang="ru-RU" b="1" dirty="0" smtClean="0">
                <a:solidFill>
                  <a:srgbClr val="0070C0"/>
                </a:solidFill>
                <a:latin typeface="Montserrat Light" panose="00000400000000000000" pitchFamily="2" charset="-52"/>
              </a:rPr>
              <a:t>Узнайте, есть ли у этого блюда какая-то история. </a:t>
            </a:r>
          </a:p>
          <a:p>
            <a:pPr marL="285750" indent="-285750">
              <a:buFont typeface="Arial" panose="020B0604020202020204" pitchFamily="34" charset="0"/>
              <a:buChar char="•"/>
            </a:pPr>
            <a:r>
              <a:rPr lang="ru-RU" b="1" dirty="0" smtClean="0">
                <a:solidFill>
                  <a:srgbClr val="0070C0"/>
                </a:solidFill>
                <a:latin typeface="Montserrat Light" panose="00000400000000000000" pitchFamily="2" charset="-52"/>
              </a:rPr>
              <a:t>Запишите рецепт приготовления.</a:t>
            </a:r>
          </a:p>
          <a:p>
            <a:pPr marL="285750" indent="-285750">
              <a:buFont typeface="Arial" panose="020B0604020202020204" pitchFamily="34" charset="0"/>
              <a:buChar char="•"/>
            </a:pPr>
            <a:r>
              <a:rPr lang="ru-RU" b="1" dirty="0" smtClean="0">
                <a:solidFill>
                  <a:srgbClr val="0070C0"/>
                </a:solidFill>
                <a:latin typeface="Montserrat Light" panose="00000400000000000000" pitchFamily="2" charset="-52"/>
              </a:rPr>
              <a:t>Нарисуйте, как бы вы сервировали подачу этого блюда своему гостю.</a:t>
            </a:r>
            <a:endParaRPr lang="ru-RU" b="1" dirty="0">
              <a:solidFill>
                <a:srgbClr val="0070C0"/>
              </a:solidFill>
              <a:latin typeface="Montserrat Light" panose="00000400000000000000" pitchFamily="2" charset="-52"/>
            </a:endParaRPr>
          </a:p>
        </p:txBody>
      </p:sp>
    </p:spTree>
    <p:extLst>
      <p:ext uri="{BB962C8B-B14F-4D97-AF65-F5344CB8AC3E}">
        <p14:creationId xmlns:p14="http://schemas.microsoft.com/office/powerpoint/2010/main" val="38946361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4991383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30279230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42427045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ДОРОГИЕ РЕБЯТА! Вы наверняка часто слышите от взрослых, что надо правильно питаться. Но почему они так говорят? А всё потому, что правильное питание — залог твоего здоровья. </a:t>
            </a:r>
          </a:p>
          <a:p>
            <a:r>
              <a:rPr lang="ru-RU" dirty="0" smtClean="0"/>
              <a:t>Давайте вспомним, что нужно делать, чтобы быть здоровым? Быть весёлым и бодрым, активным и любознательным. Если хочешь вырасти сильным, умным и красивым, заботься о своём здоровье: больше двигайся; гуляй на свежем воздухе; соблюдай режим дня; ешь полезные продукты, которые нужны тебе, чтобы быстро бегать, высоко прыгать и играть в подвижные игры, заниматься любимыми занятиями.</a:t>
            </a:r>
            <a:endParaRPr lang="ru-RU" dirty="0"/>
          </a:p>
        </p:txBody>
      </p:sp>
    </p:spTree>
    <p:extLst>
      <p:ext uri="{BB962C8B-B14F-4D97-AF65-F5344CB8AC3E}">
        <p14:creationId xmlns:p14="http://schemas.microsoft.com/office/powerpoint/2010/main" val="26531311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just" defTabSz="914400" eaLnBrk="1" fontAlgn="auto" latinLnBrk="0" hangingPunct="1">
              <a:lnSpc>
                <a:spcPct val="100000"/>
              </a:lnSpc>
              <a:spcBef>
                <a:spcPts val="0"/>
              </a:spcBef>
              <a:spcAft>
                <a:spcPts val="0"/>
              </a:spcAft>
              <a:buClrTx/>
              <a:buSzTx/>
              <a:buFontTx/>
              <a:buNone/>
              <a:tabLst/>
              <a:defRPr/>
            </a:pPr>
            <a:r>
              <a:rPr lang="ru-RU" sz="1200" b="1" u="sng" dirty="0" smtClean="0">
                <a:solidFill>
                  <a:srgbClr val="51A135"/>
                </a:solidFill>
                <a:latin typeface="Montserrat SemiBold" panose="00000700000000000000" pitchFamily="2" charset="-52"/>
              </a:rPr>
              <a:t>ПОМНИТЕ!!!</a:t>
            </a:r>
          </a:p>
          <a:p>
            <a:pPr algn="just"/>
            <a:r>
              <a:rPr lang="ru-RU" sz="1200" dirty="0" smtClean="0">
                <a:solidFill>
                  <a:schemeClr val="accent2">
                    <a:lumMod val="75000"/>
                  </a:schemeClr>
                </a:solidFill>
              </a:rPr>
              <a:t>Здоровое питание играет важную роль в поддержании твоего здоровья. Оно помогает организму противостоять различным инфекциям и другим неблагоприятным факторам окружающей среды. </a:t>
            </a:r>
          </a:p>
          <a:p>
            <a:pPr algn="just"/>
            <a:r>
              <a:rPr lang="ru-RU" sz="1200" dirty="0" smtClean="0">
                <a:solidFill>
                  <a:schemeClr val="accent2">
                    <a:lumMod val="75000"/>
                  </a:schemeClr>
                </a:solidFill>
              </a:rPr>
              <a:t>Пища является единственным источником энергии, материалом, необходимым для построения, созревания и функционирования всех без исключения органов и систем твоего организма. </a:t>
            </a:r>
          </a:p>
          <a:p>
            <a:pPr algn="just"/>
            <a:r>
              <a:rPr lang="ru-RU" sz="1200" dirty="0" smtClean="0">
                <a:solidFill>
                  <a:schemeClr val="accent2">
                    <a:lumMod val="75000"/>
                  </a:schemeClr>
                </a:solidFill>
              </a:rPr>
              <a:t>Питание должно обеспечивать твой организм необходимой энергией и всем разнообразием пищевых веществ в соответствии с возрастом, состоянием здоровья и физическим развитием. </a:t>
            </a:r>
          </a:p>
          <a:p>
            <a:pPr algn="just"/>
            <a:r>
              <a:rPr lang="ru-RU" dirty="0" smtClean="0"/>
              <a:t>Режим питания является одним из важных элементов здорового питания, и его несоблюдение может оказать отрицательное воздействие на здоровье. Режим питания включает: количество приёмов пищи в течение дня; промежуток времени между приёмами пищи; распределение продуктов по отдельным приёмам пищи — на завтрак, обед, полдник и ужин; разовый объём порции. Чтобы вырасти здоровым, сильным и умным, тебе необходимо соблюдать режим питания, который обязательно должен быть правильным и полезным, и приносить твоему организму только пользу. В день у тебя должно быть 5 приёмов пищи: 3 основных (завтрак, обед, ужин) и 2—3 дополнительных (второй завтрак, полдник, полезные перекусы).</a:t>
            </a:r>
            <a:endParaRPr lang="ru-RU" sz="1200" b="1" dirty="0" smtClean="0">
              <a:solidFill>
                <a:schemeClr val="accent2">
                  <a:lumMod val="75000"/>
                </a:schemeClr>
              </a:solidFill>
              <a:latin typeface="Montserrat SemiBold" panose="00000700000000000000" pitchFamily="2" charset="-52"/>
            </a:endParaRPr>
          </a:p>
          <a:p>
            <a:endParaRPr lang="ru-RU" dirty="0" smtClean="0"/>
          </a:p>
          <a:p>
            <a:endParaRPr lang="ru-RU" dirty="0"/>
          </a:p>
        </p:txBody>
      </p:sp>
    </p:spTree>
    <p:extLst>
      <p:ext uri="{BB962C8B-B14F-4D97-AF65-F5344CB8AC3E}">
        <p14:creationId xmlns:p14="http://schemas.microsoft.com/office/powerpoint/2010/main" val="26631606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dirty="0" smtClean="0">
                <a:solidFill>
                  <a:schemeClr val="accent6">
                    <a:lumMod val="75000"/>
                  </a:schemeClr>
                </a:solidFill>
              </a:rPr>
              <a:t>Вы уже знаете</a:t>
            </a:r>
            <a:r>
              <a:rPr lang="ru-RU" dirty="0" smtClean="0"/>
              <a:t>, что пищевые вещества составляют 6 главных групп: белки, жиры, углеводы, витамины, минеральные вещества и вода. </a:t>
            </a:r>
          </a:p>
          <a:p>
            <a:r>
              <a:rPr lang="ru-RU" dirty="0" smtClean="0"/>
              <a:t>Пища — главный источник макро- и микронутриентов. Сейчас мы подробнее расскажем тебе о каждой из групп. </a:t>
            </a:r>
          </a:p>
          <a:p>
            <a:r>
              <a:rPr lang="ru-RU" dirty="0" smtClean="0"/>
              <a:t>МАКРОНУТРИЕНТЫ — это пищевые вещества (белки, жиры и углеводы), которые необходимы человеку в достаточно больших количествах. Они измеряются в граммах (г). МИКРОНУТРИЕНТЫ — это полезные вещества (витамины, минералы, микроэлементы), которые содержатся в пище в минимальных количествах — миллиграммах (мг) или микрограммах (мкг). Хотя они и не являются источником энергии, но играют важную роль в осуществлении процессов усвоения пищи, роста и развития организма. Но важно помнить, что потребности каждого человека в энергии и пищевых веществах индивидуальны, зависят от пола, возраста и физической активности. Вот почему мальчик-спортсмен и девочка, занимающаяся в художественной школе, не должны питаться одинаково. </a:t>
            </a:r>
          </a:p>
          <a:p>
            <a:endParaRPr lang="ru-RU" dirty="0"/>
          </a:p>
        </p:txBody>
      </p:sp>
    </p:spTree>
    <p:extLst>
      <p:ext uri="{BB962C8B-B14F-4D97-AF65-F5344CB8AC3E}">
        <p14:creationId xmlns:p14="http://schemas.microsoft.com/office/powerpoint/2010/main" val="32335947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solidFill>
                  <a:schemeClr val="accent6">
                    <a:lumMod val="75000"/>
                  </a:schemeClr>
                </a:solidFill>
              </a:rPr>
              <a:t>БЕЛКИ состоят из аминокислот. </a:t>
            </a:r>
          </a:p>
          <a:p>
            <a:r>
              <a:rPr lang="ru-RU" dirty="0" smtClean="0">
                <a:solidFill>
                  <a:schemeClr val="accent6">
                    <a:lumMod val="75000"/>
                  </a:schemeClr>
                </a:solidFill>
              </a:rPr>
              <a:t>У пищевых белков есть 3 основные функции: пластическая (строительный материал), энергетическая (обеспечение организма энергией) и защитная (защита организма от различных негативных факторов). Недостаток белка приводит к нарушению роста и развития. </a:t>
            </a:r>
          </a:p>
          <a:p>
            <a:r>
              <a:rPr lang="ru-RU" dirty="0" smtClean="0">
                <a:solidFill>
                  <a:schemeClr val="accent6">
                    <a:lumMod val="75000"/>
                  </a:schemeClr>
                </a:solidFill>
              </a:rPr>
              <a:t>А делятся белки на животные (содержатся в продуктах </a:t>
            </a:r>
            <a:r>
              <a:rPr lang="ru-RU" i="1" dirty="0" smtClean="0">
                <a:solidFill>
                  <a:schemeClr val="accent6">
                    <a:lumMod val="75000"/>
                  </a:schemeClr>
                </a:solidFill>
              </a:rPr>
              <a:t>животного</a:t>
            </a:r>
            <a:r>
              <a:rPr lang="ru-RU" dirty="0" smtClean="0">
                <a:solidFill>
                  <a:schemeClr val="accent6">
                    <a:lumMod val="75000"/>
                  </a:schemeClr>
                </a:solidFill>
              </a:rPr>
              <a:t> происхождения: в мясе, рыбе и т. п.) и </a:t>
            </a:r>
            <a:r>
              <a:rPr lang="ru-RU" i="1" dirty="0" smtClean="0">
                <a:solidFill>
                  <a:schemeClr val="accent6">
                    <a:lumMod val="75000"/>
                  </a:schemeClr>
                </a:solidFill>
              </a:rPr>
              <a:t>растительные</a:t>
            </a:r>
            <a:r>
              <a:rPr lang="ru-RU" dirty="0" smtClean="0">
                <a:solidFill>
                  <a:schemeClr val="accent6">
                    <a:lumMod val="75000"/>
                  </a:schemeClr>
                </a:solidFill>
              </a:rPr>
              <a:t> (содержатся в хлебе, крупах, овощах и фруктах).</a:t>
            </a:r>
            <a:endParaRPr lang="ru-RU" b="1" dirty="0" smtClean="0">
              <a:solidFill>
                <a:schemeClr val="accent6">
                  <a:lumMod val="75000"/>
                </a:schemeClr>
              </a:solidFill>
              <a:latin typeface="Montserrat Light" panose="00000400000000000000" pitchFamily="2" charset="-52"/>
            </a:endParaRPr>
          </a:p>
          <a:p>
            <a:endParaRPr lang="ru-RU" dirty="0"/>
          </a:p>
        </p:txBody>
      </p:sp>
    </p:spTree>
    <p:extLst>
      <p:ext uri="{BB962C8B-B14F-4D97-AF65-F5344CB8AC3E}">
        <p14:creationId xmlns:p14="http://schemas.microsoft.com/office/powerpoint/2010/main" val="20899257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solidFill>
                  <a:schemeClr val="accent2">
                    <a:lumMod val="75000"/>
                  </a:schemeClr>
                </a:solidFill>
              </a:rPr>
              <a:t>ЖИРЫ, так же, как и белки, являются важнейшими компонентами, из которых формируются различные ткани и органы человеческого организма. Пищевые жиры играют большую роль в обеспечении человека энергией. </a:t>
            </a:r>
          </a:p>
          <a:p>
            <a:r>
              <a:rPr lang="ru-RU" dirty="0" smtClean="0">
                <a:solidFill>
                  <a:schemeClr val="accent2">
                    <a:lumMod val="75000"/>
                  </a:schemeClr>
                </a:solidFill>
              </a:rPr>
              <a:t>Пищевые жиры в значительной степени определяют вкус и аромат различных блюд, способствуют насыщению после еды. Получается, что пищевые жиры, наряду с белками, являются важными и необходимыми компонентами твоего ежедневного рациона. В его состав должны входить как сливочное масло (животный жир), так и растительные масла (подсолнечное, кукурузное, оливковое и др.).</a:t>
            </a:r>
            <a:endParaRPr lang="ru-RU" b="1" dirty="0" smtClean="0">
              <a:solidFill>
                <a:schemeClr val="accent2">
                  <a:lumMod val="75000"/>
                </a:schemeClr>
              </a:solidFill>
              <a:latin typeface="Montserrat Light" panose="00000400000000000000" pitchFamily="2" charset="-52"/>
            </a:endParaRPr>
          </a:p>
          <a:p>
            <a:endParaRPr lang="ru-RU" dirty="0"/>
          </a:p>
        </p:txBody>
      </p:sp>
    </p:spTree>
    <p:extLst>
      <p:ext uri="{BB962C8B-B14F-4D97-AF65-F5344CB8AC3E}">
        <p14:creationId xmlns:p14="http://schemas.microsoft.com/office/powerpoint/2010/main" val="36189846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b="1" dirty="0" smtClean="0">
                <a:solidFill>
                  <a:schemeClr val="accent1">
                    <a:lumMod val="75000"/>
                  </a:schemeClr>
                </a:solidFill>
              </a:rPr>
              <a:t>УГЛЕВОДЫ</a:t>
            </a:r>
            <a:r>
              <a:rPr lang="ru-RU" dirty="0" smtClean="0">
                <a:solidFill>
                  <a:schemeClr val="accent1">
                    <a:lumMod val="75000"/>
                  </a:schemeClr>
                </a:solidFill>
              </a:rPr>
              <a:t> включают большое число различных соединений. </a:t>
            </a:r>
          </a:p>
          <a:p>
            <a:r>
              <a:rPr lang="ru-RU" dirty="0" smtClean="0">
                <a:solidFill>
                  <a:schemeClr val="accent1">
                    <a:lumMod val="75000"/>
                  </a:schemeClr>
                </a:solidFill>
              </a:rPr>
              <a:t>Например, глюкозой богаты такие фрукты, как хурма, персики, вишня; фруктозой — яблоки, груши, айва, хурма, бананы и виноград. При активной физической деятельности углеводы расходуются в первую очередь. Также они принимают участие в белковом и жировом обмене (из них могут образовываться жиры). Углеводы делятся на простые и сложные. Углеводы, называемые простыми (или быстрыми), легко усваиваются в организме и повышают уровень сахара в крови. К ним относятся глюкоза, фруктоза, сахароза и лактоза. Если в организм их поступает слишком много, то могут появиться такие заболевания, как ожирение или избыточная масса тела. Так что не следует злоупотреблять булочками, шоколадными батончиками и сладкой газировкой. Продукты со сложными углеводами (крахмал, гликоген) долго усваиваются. Когда ты ешь пищу с большим содержанием сложных углеводов, то получаешь большое количество энергии, которая пригодится тебе в школе. Они содержатся в таких продуктах, как крупы, различные корнеплоды, бобовые, хлеб грубого помола и овощи. </a:t>
            </a:r>
            <a:endParaRPr lang="ru-RU" dirty="0">
              <a:solidFill>
                <a:schemeClr val="accent1">
                  <a:lumMod val="75000"/>
                </a:schemeClr>
              </a:solidFill>
            </a:endParaRPr>
          </a:p>
        </p:txBody>
      </p:sp>
    </p:spTree>
    <p:extLst>
      <p:ext uri="{BB962C8B-B14F-4D97-AF65-F5344CB8AC3E}">
        <p14:creationId xmlns:p14="http://schemas.microsoft.com/office/powerpoint/2010/main" val="4181811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b="1" dirty="0" smtClean="0">
                <a:solidFill>
                  <a:schemeClr val="accent6">
                    <a:lumMod val="75000"/>
                  </a:schemeClr>
                </a:solidFill>
              </a:rPr>
              <a:t>ВИТАМИНЫ</a:t>
            </a:r>
            <a:r>
              <a:rPr lang="ru-RU" dirty="0" smtClean="0">
                <a:solidFill>
                  <a:schemeClr val="accent6">
                    <a:lumMod val="75000"/>
                  </a:schemeClr>
                </a:solidFill>
              </a:rPr>
              <a:t> — органические соединения с высокой биологической активностью, необходимые для нормальной жизнедеятельности, которые не синтезируются в организме (или синтезируются в недостаточном количестве) и поступают в организм с пищей. Запомни, что витамины относятся к числу незаменимых факторов питания. Содержание витаминов в пищевых продуктах значительно ниже, чем белков, жиров и углеводов. </a:t>
            </a:r>
          </a:p>
          <a:p>
            <a:r>
              <a:rPr lang="ru-RU" dirty="0" smtClean="0">
                <a:solidFill>
                  <a:schemeClr val="accent6">
                    <a:lumMod val="75000"/>
                  </a:schemeClr>
                </a:solidFill>
              </a:rPr>
              <a:t>Витамины необходимы для процессов роста, поддержания нормального кроветворения и нормальной деятельности нервной, сердечно-сосудистой и пищеварительной систем; желёз внутренней секреции, продуцирующих различные гормоны; половой функции. </a:t>
            </a:r>
            <a:endParaRPr lang="ru-RU" b="1" dirty="0">
              <a:solidFill>
                <a:schemeClr val="accent6">
                  <a:lumMod val="75000"/>
                </a:schemeClr>
              </a:solidFill>
              <a:latin typeface="Montserrat Light" panose="00000400000000000000" pitchFamily="2" charset="-52"/>
            </a:endParaRPr>
          </a:p>
        </p:txBody>
      </p:sp>
    </p:spTree>
    <p:extLst>
      <p:ext uri="{BB962C8B-B14F-4D97-AF65-F5344CB8AC3E}">
        <p14:creationId xmlns:p14="http://schemas.microsoft.com/office/powerpoint/2010/main" val="39484644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Нашему организму также необходимы и МИНЕРАЛЬНЫЕ ВЕЩЕСТВА, содержащиеся в пище. Из них наиболее важны кальций, магний, калий, железо, цинк и йод. Поговорим подробнее о каждом из них. Кальций придаёт прочность нашим костям и зубам, необходим для свёртываемости крови и обмена веществ. Магний и калий необходимы для нормальной работы нервной системы и мышц (особенно сердечной мышцы), препятствуют развитию сердечно-сосудистых заболеваний. Железо в больших количествах содержится в красных кровяных тельцах крови (эритроцитах), которые осуществляют перенос кислорода к органам и тканям. Цинк необходим для регуляции работы наших генов, обеспечивает нормальный рост и развитие организма. Йод содержится в щитовидной железе, где участвует в образовании её гормонов, играющих роль универсальных регуляторов большинства видов деятельности нашего организма. При дефиците йода у детей могут возникнуть трудности в обучении.</a:t>
            </a:r>
            <a:endParaRPr lang="ru-RU" dirty="0"/>
          </a:p>
        </p:txBody>
      </p:sp>
    </p:spTree>
    <p:extLst>
      <p:ext uri="{BB962C8B-B14F-4D97-AF65-F5344CB8AC3E}">
        <p14:creationId xmlns:p14="http://schemas.microsoft.com/office/powerpoint/2010/main" val="17104476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Титульный слайд">
    <p:spTree>
      <p:nvGrpSpPr>
        <p:cNvPr id="1" name=""/>
        <p:cNvGrpSpPr/>
        <p:nvPr/>
      </p:nvGrpSpPr>
      <p:grpSpPr>
        <a:xfrm>
          <a:off x="0" y="0"/>
          <a:ext cx="0" cy="0"/>
          <a:chOff x="0" y="0"/>
          <a:chExt cx="0" cy="0"/>
        </a:xfrm>
      </p:grpSpPr>
      <p:pic>
        <p:nvPicPr>
          <p:cNvPr id="12" name="Рисунок 11"/>
          <p:cNvPicPr>
            <a:picLocks noChangeAspect="1"/>
          </p:cNvPicPr>
          <p:nvPr userDrawn="1"/>
        </p:nvPicPr>
        <p:blipFill rotWithShape="1">
          <a:blip r:embed="rId2" cstate="screen">
            <a:extLst>
              <a:ext uri="{28A0092B-C50C-407E-A947-70E740481C1C}">
                <a14:useLocalDpi xmlns:a14="http://schemas.microsoft.com/office/drawing/2010/main" val="0"/>
              </a:ext>
            </a:extLst>
          </a:blip>
          <a:srcRect l="19971" t="45500" r="18704"/>
          <a:stretch/>
        </p:blipFill>
        <p:spPr>
          <a:xfrm>
            <a:off x="-16043" y="0"/>
            <a:ext cx="12224085" cy="5141702"/>
          </a:xfrm>
          <a:prstGeom prst="rect">
            <a:avLst/>
          </a:prstGeom>
        </p:spPr>
      </p:pic>
    </p:spTree>
    <p:extLst>
      <p:ext uri="{BB962C8B-B14F-4D97-AF65-F5344CB8AC3E}">
        <p14:creationId xmlns:p14="http://schemas.microsoft.com/office/powerpoint/2010/main" val="202379379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a:prstGeom prst="rect">
            <a:avLst/>
          </a:prstGeo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a:xfrm>
            <a:off x="838200" y="6356350"/>
            <a:ext cx="2743200" cy="365125"/>
          </a:xfrm>
          <a:prstGeom prst="rect">
            <a:avLst/>
          </a:prstGeom>
        </p:spPr>
        <p:txBody>
          <a:bodyPr/>
          <a:lstStyle/>
          <a:p>
            <a:fld id="{9AF58747-E5CC-4314-BE74-C5F33D6025D1}" type="datetime1">
              <a:rPr lang="ru-RU" smtClean="0"/>
              <a:t>17.02.2026</a:t>
            </a:fld>
            <a:endParaRPr lang="ru-RU"/>
          </a:p>
        </p:txBody>
      </p:sp>
      <p:sp>
        <p:nvSpPr>
          <p:cNvPr id="6" name="Нижний колонтитул 5"/>
          <p:cNvSpPr>
            <a:spLocks noGrp="1"/>
          </p:cNvSpPr>
          <p:nvPr>
            <p:ph type="ftr" sz="quarter" idx="11"/>
          </p:nvPr>
        </p:nvSpPr>
        <p:spPr>
          <a:xfrm>
            <a:off x="4038600" y="6356350"/>
            <a:ext cx="4114800" cy="365125"/>
          </a:xfrm>
          <a:prstGeom prst="rect">
            <a:avLst/>
          </a:prstGeom>
        </p:spPr>
        <p:txBody>
          <a:bodyPr/>
          <a:lstStyle/>
          <a:p>
            <a:endParaRPr lang="ru-RU"/>
          </a:p>
        </p:txBody>
      </p:sp>
      <p:sp>
        <p:nvSpPr>
          <p:cNvPr id="7" name="Номер слайда 6"/>
          <p:cNvSpPr>
            <a:spLocks noGrp="1"/>
          </p:cNvSpPr>
          <p:nvPr>
            <p:ph type="sldNum" sz="quarter" idx="12"/>
          </p:nvPr>
        </p:nvSpPr>
        <p:spPr/>
        <p:txBody>
          <a:bodyPr/>
          <a:lstStyle/>
          <a:p>
            <a:pPr>
              <a:defRPr>
                <a:ln>
                  <a:noFill/>
                </a:ln>
              </a:defRPr>
            </a:pPr>
            <a:fld id="{86CB4B4D-7CA3-9044-876B-883B54F8677D}" type="slidenum">
              <a:rPr lang="ru-RU" smtClean="0"/>
              <a:t>‹#›</a:t>
            </a:fld>
            <a:endParaRPr lang="ru-RU"/>
          </a:p>
        </p:txBody>
      </p:sp>
    </p:spTree>
    <p:extLst>
      <p:ext uri="{BB962C8B-B14F-4D97-AF65-F5344CB8AC3E}">
        <p14:creationId xmlns:p14="http://schemas.microsoft.com/office/powerpoint/2010/main" val="32141040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1825625"/>
            <a:ext cx="10515600" cy="4351338"/>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a:xfrm>
            <a:off x="838200" y="6356350"/>
            <a:ext cx="2743200" cy="365125"/>
          </a:xfrm>
          <a:prstGeom prst="rect">
            <a:avLst/>
          </a:prstGeom>
        </p:spPr>
        <p:txBody>
          <a:bodyPr/>
          <a:lstStyle/>
          <a:p>
            <a:fld id="{C7E56B2B-AF95-45D6-8BE8-9E607C7AAA9B}" type="datetime1">
              <a:rPr lang="ru-RU" smtClean="0"/>
              <a:t>17.02.2026</a:t>
            </a:fld>
            <a:endParaRPr lang="ru-RU"/>
          </a:p>
        </p:txBody>
      </p:sp>
      <p:sp>
        <p:nvSpPr>
          <p:cNvPr id="5" name="Нижний колонтитул 4"/>
          <p:cNvSpPr>
            <a:spLocks noGrp="1"/>
          </p:cNvSpPr>
          <p:nvPr>
            <p:ph type="ftr" sz="quarter" idx="11"/>
          </p:nvPr>
        </p:nvSpPr>
        <p:spPr>
          <a:xfrm>
            <a:off x="4038600" y="6356350"/>
            <a:ext cx="4114800" cy="365125"/>
          </a:xfrm>
          <a:prstGeom prst="rect">
            <a:avLst/>
          </a:prstGeom>
        </p:spPr>
        <p:txBody>
          <a:bodyPr/>
          <a:lstStyle/>
          <a:p>
            <a:endParaRPr lang="ru-RU"/>
          </a:p>
        </p:txBody>
      </p:sp>
      <p:sp>
        <p:nvSpPr>
          <p:cNvPr id="6" name="Номер слайда 5"/>
          <p:cNvSpPr>
            <a:spLocks noGrp="1"/>
          </p:cNvSpPr>
          <p:nvPr>
            <p:ph type="sldNum" sz="quarter" idx="12"/>
          </p:nvPr>
        </p:nvSpPr>
        <p:spPr/>
        <p:txBody>
          <a:bodyPr/>
          <a:lstStyle/>
          <a:p>
            <a:fld id="{86CB4B4D-7CA3-9044-876B-883B54F8677D}" type="slidenum">
              <a:rPr lang="ru-RU" smtClean="0"/>
              <a:t>‹#›</a:t>
            </a:fld>
            <a:endParaRPr lang="ru-RU"/>
          </a:p>
        </p:txBody>
      </p:sp>
    </p:spTree>
    <p:extLst>
      <p:ext uri="{BB962C8B-B14F-4D97-AF65-F5344CB8AC3E}">
        <p14:creationId xmlns:p14="http://schemas.microsoft.com/office/powerpoint/2010/main" val="28329287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a:prstGeom prst="rect">
            <a:avLst/>
          </a:prstGeo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a:xfrm>
            <a:off x="838200" y="6356350"/>
            <a:ext cx="2743200" cy="365125"/>
          </a:xfrm>
          <a:prstGeom prst="rect">
            <a:avLst/>
          </a:prstGeom>
        </p:spPr>
        <p:txBody>
          <a:bodyPr/>
          <a:lstStyle/>
          <a:p>
            <a:fld id="{2A4988AC-54DB-4C1B-B1C8-0B35648B8321}" type="datetime1">
              <a:rPr lang="ru-RU" smtClean="0"/>
              <a:t>17.02.2026</a:t>
            </a:fld>
            <a:endParaRPr lang="ru-RU"/>
          </a:p>
        </p:txBody>
      </p:sp>
      <p:sp>
        <p:nvSpPr>
          <p:cNvPr id="5" name="Нижний колонтитул 4"/>
          <p:cNvSpPr>
            <a:spLocks noGrp="1"/>
          </p:cNvSpPr>
          <p:nvPr>
            <p:ph type="ftr" sz="quarter" idx="11"/>
          </p:nvPr>
        </p:nvSpPr>
        <p:spPr>
          <a:xfrm>
            <a:off x="4038600" y="6356350"/>
            <a:ext cx="4114800" cy="365125"/>
          </a:xfrm>
          <a:prstGeom prst="rect">
            <a:avLst/>
          </a:prstGeom>
        </p:spPr>
        <p:txBody>
          <a:bodyPr/>
          <a:lstStyle/>
          <a:p>
            <a:endParaRPr lang="ru-RU"/>
          </a:p>
        </p:txBody>
      </p:sp>
      <p:sp>
        <p:nvSpPr>
          <p:cNvPr id="6" name="Номер слайда 5"/>
          <p:cNvSpPr>
            <a:spLocks noGrp="1"/>
          </p:cNvSpPr>
          <p:nvPr>
            <p:ph type="sldNum" sz="quarter" idx="12"/>
          </p:nvPr>
        </p:nvSpPr>
        <p:spPr/>
        <p:txBody>
          <a:bodyPr/>
          <a:lstStyle/>
          <a:p>
            <a:fld id="{86CB4B4D-7CA3-9044-876B-883B54F8677D}" type="slidenum">
              <a:rPr lang="ru-RU" smtClean="0"/>
              <a:t>‹#›</a:t>
            </a:fld>
            <a:endParaRPr lang="ru-RU"/>
          </a:p>
        </p:txBody>
      </p:sp>
    </p:spTree>
    <p:extLst>
      <p:ext uri="{BB962C8B-B14F-4D97-AF65-F5344CB8AC3E}">
        <p14:creationId xmlns:p14="http://schemas.microsoft.com/office/powerpoint/2010/main" val="34838740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Титульный слайд">
    <p:spTree>
      <p:nvGrpSpPr>
        <p:cNvPr id="1" name=""/>
        <p:cNvGrpSpPr/>
        <p:nvPr/>
      </p:nvGrpSpPr>
      <p:grpSpPr>
        <a:xfrm>
          <a:off x="0" y="0"/>
          <a:ext cx="0" cy="0"/>
          <a:chOff x="0" y="0"/>
          <a:chExt cx="0" cy="0"/>
        </a:xfrm>
      </p:grpSpPr>
      <p:sp>
        <p:nvSpPr>
          <p:cNvPr id="10" name="Freeform 420"/>
          <p:cNvSpPr>
            <a:spLocks/>
          </p:cNvSpPr>
          <p:nvPr userDrawn="1"/>
        </p:nvSpPr>
        <p:spPr bwMode="auto">
          <a:xfrm>
            <a:off x="11353800" y="6117418"/>
            <a:ext cx="727068" cy="740582"/>
          </a:xfrm>
          <a:custGeom>
            <a:avLst/>
            <a:gdLst>
              <a:gd name="T0" fmla="*/ 142 w 224"/>
              <a:gd name="T1" fmla="*/ 202 h 228"/>
              <a:gd name="T2" fmla="*/ 178 w 224"/>
              <a:gd name="T3" fmla="*/ 196 h 228"/>
              <a:gd name="T4" fmla="*/ 224 w 224"/>
              <a:gd name="T5" fmla="*/ 99 h 228"/>
              <a:gd name="T6" fmla="*/ 185 w 224"/>
              <a:gd name="T7" fmla="*/ 25 h 228"/>
              <a:gd name="T8" fmla="*/ 138 w 224"/>
              <a:gd name="T9" fmla="*/ 21 h 228"/>
              <a:gd name="T10" fmla="*/ 98 w 224"/>
              <a:gd name="T11" fmla="*/ 39 h 228"/>
              <a:gd name="T12" fmla="*/ 116 w 224"/>
              <a:gd name="T13" fmla="*/ 45 h 228"/>
              <a:gd name="T14" fmla="*/ 110 w 224"/>
              <a:gd name="T15" fmla="*/ 48 h 228"/>
              <a:gd name="T16" fmla="*/ 108 w 224"/>
              <a:gd name="T17" fmla="*/ 49 h 228"/>
              <a:gd name="T18" fmla="*/ 102 w 224"/>
              <a:gd name="T19" fmla="*/ 49 h 228"/>
              <a:gd name="T20" fmla="*/ 62 w 224"/>
              <a:gd name="T21" fmla="*/ 8 h 228"/>
              <a:gd name="T22" fmla="*/ 54 w 224"/>
              <a:gd name="T23" fmla="*/ 7 h 228"/>
              <a:gd name="T24" fmla="*/ 90 w 224"/>
              <a:gd name="T25" fmla="*/ 50 h 228"/>
              <a:gd name="T26" fmla="*/ 43 w 224"/>
              <a:gd name="T27" fmla="*/ 43 h 228"/>
              <a:gd name="T28" fmla="*/ 3 w 224"/>
              <a:gd name="T29" fmla="*/ 112 h 228"/>
              <a:gd name="T30" fmla="*/ 142 w 224"/>
              <a:gd name="T31" fmla="*/ 202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4" h="228">
                <a:moveTo>
                  <a:pt x="142" y="202"/>
                </a:moveTo>
                <a:cubicBezTo>
                  <a:pt x="157" y="192"/>
                  <a:pt x="166" y="205"/>
                  <a:pt x="178" y="196"/>
                </a:cubicBezTo>
                <a:cubicBezTo>
                  <a:pt x="209" y="174"/>
                  <a:pt x="224" y="135"/>
                  <a:pt x="224" y="99"/>
                </a:cubicBezTo>
                <a:cubicBezTo>
                  <a:pt x="224" y="68"/>
                  <a:pt x="212" y="41"/>
                  <a:pt x="185" y="25"/>
                </a:cubicBezTo>
                <a:cubicBezTo>
                  <a:pt x="170" y="16"/>
                  <a:pt x="154" y="14"/>
                  <a:pt x="138" y="21"/>
                </a:cubicBezTo>
                <a:cubicBezTo>
                  <a:pt x="122" y="28"/>
                  <a:pt x="120" y="37"/>
                  <a:pt x="98" y="39"/>
                </a:cubicBezTo>
                <a:cubicBezTo>
                  <a:pt x="81" y="40"/>
                  <a:pt x="126" y="36"/>
                  <a:pt x="116" y="45"/>
                </a:cubicBezTo>
                <a:cubicBezTo>
                  <a:pt x="115" y="46"/>
                  <a:pt x="113" y="47"/>
                  <a:pt x="110" y="48"/>
                </a:cubicBezTo>
                <a:cubicBezTo>
                  <a:pt x="109" y="48"/>
                  <a:pt x="108" y="49"/>
                  <a:pt x="108" y="49"/>
                </a:cubicBezTo>
                <a:cubicBezTo>
                  <a:pt x="106" y="49"/>
                  <a:pt x="104" y="49"/>
                  <a:pt x="102" y="49"/>
                </a:cubicBezTo>
                <a:cubicBezTo>
                  <a:pt x="101" y="49"/>
                  <a:pt x="70" y="44"/>
                  <a:pt x="62" y="8"/>
                </a:cubicBezTo>
                <a:cubicBezTo>
                  <a:pt x="60" y="0"/>
                  <a:pt x="56" y="4"/>
                  <a:pt x="54" y="7"/>
                </a:cubicBezTo>
                <a:cubicBezTo>
                  <a:pt x="48" y="17"/>
                  <a:pt x="91" y="50"/>
                  <a:pt x="90" y="50"/>
                </a:cubicBezTo>
                <a:cubicBezTo>
                  <a:pt x="72" y="49"/>
                  <a:pt x="65" y="40"/>
                  <a:pt x="43" y="43"/>
                </a:cubicBezTo>
                <a:cubicBezTo>
                  <a:pt x="14" y="47"/>
                  <a:pt x="0" y="84"/>
                  <a:pt x="3" y="112"/>
                </a:cubicBezTo>
                <a:cubicBezTo>
                  <a:pt x="9" y="174"/>
                  <a:pt x="98" y="228"/>
                  <a:pt x="142" y="202"/>
                </a:cubicBezTo>
              </a:path>
            </a:pathLst>
          </a:custGeom>
          <a:solidFill>
            <a:srgbClr val="EF863F"/>
          </a:solidFill>
          <a:ln>
            <a:noFill/>
          </a:ln>
          <a:effectLst>
            <a:outerShdw blurRad="63500" sx="102000" sy="102000" algn="ctr" rotWithShape="0">
              <a:schemeClr val="bg2">
                <a:lumMod val="50000"/>
                <a:alpha val="40000"/>
              </a:schemeClr>
            </a:outerShdw>
          </a:effectLst>
        </p:spPr>
        <p:txBody>
          <a:bodyPr vert="horz" wrap="square" lIns="91440" tIns="45720" rIns="91440" bIns="45720" numCol="1" anchor="t" anchorCtr="0" compatLnSpc="1">
            <a:prstTxWarp prst="textNoShape">
              <a:avLst/>
            </a:prstTxWarp>
          </a:bodyPr>
          <a:lstStyle/>
          <a:p>
            <a:endParaRPr lang="ru-RU"/>
          </a:p>
        </p:txBody>
      </p:sp>
      <p:pic>
        <p:nvPicPr>
          <p:cNvPr id="11" name="Рисунок 10"/>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533400" y="5743888"/>
            <a:ext cx="1031202" cy="642035"/>
          </a:xfrm>
          <a:prstGeom prst="rect">
            <a:avLst/>
          </a:prstGeom>
        </p:spPr>
      </p:pic>
      <p:pic>
        <p:nvPicPr>
          <p:cNvPr id="12" name="Рисунок 1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3927853" y="5581867"/>
            <a:ext cx="936381" cy="936381"/>
          </a:xfrm>
          <a:prstGeom prst="rect">
            <a:avLst/>
          </a:prstGeom>
        </p:spPr>
      </p:pic>
      <p:pic>
        <p:nvPicPr>
          <p:cNvPr id="13" name="Рисунок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33630" y="5821085"/>
            <a:ext cx="1225195" cy="487640"/>
          </a:xfrm>
          <a:prstGeom prst="rect">
            <a:avLst/>
          </a:prstGeom>
        </p:spPr>
      </p:pic>
      <p:sp>
        <p:nvSpPr>
          <p:cNvPr id="3" name="Прямоугольник 2"/>
          <p:cNvSpPr/>
          <p:nvPr userDrawn="1"/>
        </p:nvSpPr>
        <p:spPr>
          <a:xfrm>
            <a:off x="0" y="0"/>
            <a:ext cx="12192000" cy="42862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4" name="Рисунок 13"/>
          <p:cNvPicPr>
            <a:picLocks noChangeAspect="1"/>
          </p:cNvPicPr>
          <p:nvPr userDrawn="1"/>
        </p:nvPicPr>
        <p:blipFill rotWithShape="1">
          <a:blip r:embed="rId5" cstate="screen">
            <a:extLst>
              <a:ext uri="{28A0092B-C50C-407E-A947-70E740481C1C}">
                <a14:useLocalDpi xmlns:a14="http://schemas.microsoft.com/office/drawing/2010/main" val="0"/>
              </a:ext>
            </a:extLst>
          </a:blip>
          <a:srcRect l="19971" t="45500" r="18704"/>
          <a:stretch/>
        </p:blipFill>
        <p:spPr>
          <a:xfrm>
            <a:off x="-16043" y="0"/>
            <a:ext cx="12224085" cy="5141702"/>
          </a:xfrm>
          <a:prstGeom prst="rect">
            <a:avLst/>
          </a:prstGeom>
        </p:spPr>
      </p:pic>
    </p:spTree>
    <p:extLst>
      <p:ext uri="{BB962C8B-B14F-4D97-AF65-F5344CB8AC3E}">
        <p14:creationId xmlns:p14="http://schemas.microsoft.com/office/powerpoint/2010/main" val="323839646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Заголовок и объект">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2829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a:prstGeom prst="rect">
            <a:avLst/>
          </a:prstGeo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a:xfrm>
            <a:off x="838200" y="6356350"/>
            <a:ext cx="2743200" cy="365125"/>
          </a:xfrm>
          <a:prstGeom prst="rect">
            <a:avLst/>
          </a:prstGeom>
        </p:spPr>
        <p:txBody>
          <a:bodyPr/>
          <a:lstStyle/>
          <a:p>
            <a:fld id="{EC3CA943-34AD-4018-BFB6-6B8B5EE41184}" type="datetime1">
              <a:rPr lang="ru-RU" smtClean="0"/>
              <a:t>17.02.2026</a:t>
            </a:fld>
            <a:endParaRPr lang="ru-RU"/>
          </a:p>
        </p:txBody>
      </p:sp>
      <p:sp>
        <p:nvSpPr>
          <p:cNvPr id="5" name="Нижний колонтитул 4"/>
          <p:cNvSpPr>
            <a:spLocks noGrp="1"/>
          </p:cNvSpPr>
          <p:nvPr>
            <p:ph type="ftr" sz="quarter" idx="11"/>
          </p:nvPr>
        </p:nvSpPr>
        <p:spPr>
          <a:xfrm>
            <a:off x="4038600" y="6356350"/>
            <a:ext cx="4114800" cy="365125"/>
          </a:xfrm>
          <a:prstGeom prst="rect">
            <a:avLst/>
          </a:prstGeom>
        </p:spPr>
        <p:txBody>
          <a:bodyPr/>
          <a:lstStyle/>
          <a:p>
            <a:endParaRPr lang="ru-RU"/>
          </a:p>
        </p:txBody>
      </p:sp>
      <p:sp>
        <p:nvSpPr>
          <p:cNvPr id="6" name="Номер слайда 5"/>
          <p:cNvSpPr>
            <a:spLocks noGrp="1"/>
          </p:cNvSpPr>
          <p:nvPr>
            <p:ph type="sldNum" sz="quarter" idx="12"/>
          </p:nvPr>
        </p:nvSpPr>
        <p:spPr/>
        <p:txBody>
          <a:bodyPr/>
          <a:lstStyle/>
          <a:p>
            <a:pPr>
              <a:defRPr>
                <a:ln>
                  <a:noFill/>
                </a:ln>
              </a:defRPr>
            </a:pPr>
            <a:fld id="{86CB4B4D-7CA3-9044-876B-883B54F8677D}" type="slidenum">
              <a:rPr lang="ru-RU" smtClean="0"/>
              <a:t>‹#›</a:t>
            </a:fld>
            <a:endParaRPr lang="ru-RU"/>
          </a:p>
        </p:txBody>
      </p:sp>
    </p:spTree>
    <p:extLst>
      <p:ext uri="{BB962C8B-B14F-4D97-AF65-F5344CB8AC3E}">
        <p14:creationId xmlns:p14="http://schemas.microsoft.com/office/powerpoint/2010/main" val="24453994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a:xfrm>
            <a:off x="838200" y="6356350"/>
            <a:ext cx="2743200" cy="365125"/>
          </a:xfrm>
          <a:prstGeom prst="rect">
            <a:avLst/>
          </a:prstGeom>
        </p:spPr>
        <p:txBody>
          <a:bodyPr/>
          <a:lstStyle/>
          <a:p>
            <a:fld id="{D443599C-7AD4-4438-B775-59579D26B320}" type="datetime1">
              <a:rPr lang="ru-RU" smtClean="0"/>
              <a:t>17.02.2026</a:t>
            </a:fld>
            <a:endParaRPr lang="ru-RU"/>
          </a:p>
        </p:txBody>
      </p:sp>
      <p:sp>
        <p:nvSpPr>
          <p:cNvPr id="6" name="Нижний колонтитул 5"/>
          <p:cNvSpPr>
            <a:spLocks noGrp="1"/>
          </p:cNvSpPr>
          <p:nvPr>
            <p:ph type="ftr" sz="quarter" idx="11"/>
          </p:nvPr>
        </p:nvSpPr>
        <p:spPr>
          <a:xfrm>
            <a:off x="4038600" y="6356350"/>
            <a:ext cx="4114800" cy="365125"/>
          </a:xfrm>
          <a:prstGeom prst="rect">
            <a:avLst/>
          </a:prstGeom>
        </p:spPr>
        <p:txBody>
          <a:bodyPr/>
          <a:lstStyle/>
          <a:p>
            <a:endParaRPr lang="ru-RU"/>
          </a:p>
        </p:txBody>
      </p:sp>
      <p:sp>
        <p:nvSpPr>
          <p:cNvPr id="7" name="Номер слайда 6"/>
          <p:cNvSpPr>
            <a:spLocks noGrp="1"/>
          </p:cNvSpPr>
          <p:nvPr>
            <p:ph type="sldNum" sz="quarter" idx="12"/>
          </p:nvPr>
        </p:nvSpPr>
        <p:spPr/>
        <p:txBody>
          <a:bodyPr/>
          <a:lstStyle/>
          <a:p>
            <a:fld id="{86CB4B4D-7CA3-9044-876B-883B54F8677D}" type="slidenum">
              <a:rPr lang="ru-RU" smtClean="0"/>
              <a:t>‹#›</a:t>
            </a:fld>
            <a:endParaRPr lang="ru-RU"/>
          </a:p>
        </p:txBody>
      </p:sp>
    </p:spTree>
    <p:extLst>
      <p:ext uri="{BB962C8B-B14F-4D97-AF65-F5344CB8AC3E}">
        <p14:creationId xmlns:p14="http://schemas.microsoft.com/office/powerpoint/2010/main" val="41161428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a:xfrm>
            <a:off x="838200" y="6356350"/>
            <a:ext cx="2743200" cy="365125"/>
          </a:xfrm>
          <a:prstGeom prst="rect">
            <a:avLst/>
          </a:prstGeom>
        </p:spPr>
        <p:txBody>
          <a:bodyPr/>
          <a:lstStyle/>
          <a:p>
            <a:fld id="{4F3EA33F-57D7-4A09-83AB-9C0BA25C4C23}" type="datetime1">
              <a:rPr lang="ru-RU" smtClean="0"/>
              <a:t>17.02.2026</a:t>
            </a:fld>
            <a:endParaRPr lang="ru-RU"/>
          </a:p>
        </p:txBody>
      </p:sp>
      <p:sp>
        <p:nvSpPr>
          <p:cNvPr id="8" name="Нижний колонтитул 7"/>
          <p:cNvSpPr>
            <a:spLocks noGrp="1"/>
          </p:cNvSpPr>
          <p:nvPr>
            <p:ph type="ftr" sz="quarter" idx="11"/>
          </p:nvPr>
        </p:nvSpPr>
        <p:spPr>
          <a:xfrm>
            <a:off x="4038600" y="6356350"/>
            <a:ext cx="4114800" cy="365125"/>
          </a:xfrm>
          <a:prstGeom prst="rect">
            <a:avLst/>
          </a:prstGeom>
        </p:spPr>
        <p:txBody>
          <a:bodyPr/>
          <a:lstStyle/>
          <a:p>
            <a:endParaRPr lang="ru-RU"/>
          </a:p>
        </p:txBody>
      </p:sp>
      <p:sp>
        <p:nvSpPr>
          <p:cNvPr id="9" name="Номер слайда 8"/>
          <p:cNvSpPr>
            <a:spLocks noGrp="1"/>
          </p:cNvSpPr>
          <p:nvPr>
            <p:ph type="sldNum" sz="quarter" idx="12"/>
          </p:nvPr>
        </p:nvSpPr>
        <p:spPr/>
        <p:txBody>
          <a:bodyPr/>
          <a:lstStyle/>
          <a:p>
            <a:fld id="{86CB4B4D-7CA3-9044-876B-883B54F8677D}" type="slidenum">
              <a:rPr lang="ru-RU" smtClean="0"/>
              <a:t>‹#›</a:t>
            </a:fld>
            <a:endParaRPr lang="ru-RU"/>
          </a:p>
        </p:txBody>
      </p:sp>
    </p:spTree>
    <p:extLst>
      <p:ext uri="{BB962C8B-B14F-4D97-AF65-F5344CB8AC3E}">
        <p14:creationId xmlns:p14="http://schemas.microsoft.com/office/powerpoint/2010/main" val="21535761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a:lstStyle/>
          <a:p>
            <a:r>
              <a:rPr lang="ru-RU" smtClean="0"/>
              <a:t>Образец заголовка</a:t>
            </a:r>
            <a:endParaRPr lang="ru-RU"/>
          </a:p>
        </p:txBody>
      </p:sp>
      <p:sp>
        <p:nvSpPr>
          <p:cNvPr id="3" name="Дата 2"/>
          <p:cNvSpPr>
            <a:spLocks noGrp="1"/>
          </p:cNvSpPr>
          <p:nvPr>
            <p:ph type="dt" sz="half" idx="10"/>
          </p:nvPr>
        </p:nvSpPr>
        <p:spPr>
          <a:xfrm>
            <a:off x="838200" y="6356350"/>
            <a:ext cx="2743200" cy="365125"/>
          </a:xfrm>
          <a:prstGeom prst="rect">
            <a:avLst/>
          </a:prstGeom>
        </p:spPr>
        <p:txBody>
          <a:bodyPr/>
          <a:lstStyle/>
          <a:p>
            <a:fld id="{60BA4841-3749-434F-9889-130DE13B46B6}" type="datetime1">
              <a:rPr lang="ru-RU" smtClean="0"/>
              <a:t>17.02.2026</a:t>
            </a:fld>
            <a:endParaRPr lang="ru-RU"/>
          </a:p>
        </p:txBody>
      </p:sp>
      <p:sp>
        <p:nvSpPr>
          <p:cNvPr id="4" name="Нижний колонтитул 3"/>
          <p:cNvSpPr>
            <a:spLocks noGrp="1"/>
          </p:cNvSpPr>
          <p:nvPr>
            <p:ph type="ftr" sz="quarter" idx="11"/>
          </p:nvPr>
        </p:nvSpPr>
        <p:spPr>
          <a:xfrm>
            <a:off x="4038600" y="6356350"/>
            <a:ext cx="4114800" cy="365125"/>
          </a:xfrm>
          <a:prstGeom prst="rect">
            <a:avLst/>
          </a:prstGeom>
        </p:spPr>
        <p:txBody>
          <a:bodyPr/>
          <a:lstStyle/>
          <a:p>
            <a:endParaRPr lang="ru-RU"/>
          </a:p>
        </p:txBody>
      </p:sp>
      <p:sp>
        <p:nvSpPr>
          <p:cNvPr id="5" name="Номер слайда 4"/>
          <p:cNvSpPr>
            <a:spLocks noGrp="1"/>
          </p:cNvSpPr>
          <p:nvPr>
            <p:ph type="sldNum" sz="quarter" idx="12"/>
          </p:nvPr>
        </p:nvSpPr>
        <p:spPr/>
        <p:txBody>
          <a:bodyPr/>
          <a:lstStyle/>
          <a:p>
            <a:pPr>
              <a:defRPr>
                <a:ln>
                  <a:noFill/>
                </a:ln>
              </a:defRPr>
            </a:pPr>
            <a:fld id="{86CB4B4D-7CA3-9044-876B-883B54F8677D}" type="slidenum">
              <a:rPr lang="ru-RU" smtClean="0"/>
              <a:t>‹#›</a:t>
            </a:fld>
            <a:endParaRPr lang="ru-RU"/>
          </a:p>
        </p:txBody>
      </p:sp>
    </p:spTree>
    <p:extLst>
      <p:ext uri="{BB962C8B-B14F-4D97-AF65-F5344CB8AC3E}">
        <p14:creationId xmlns:p14="http://schemas.microsoft.com/office/powerpoint/2010/main" val="24808506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pic>
        <p:nvPicPr>
          <p:cNvPr id="22" name="Рисунок 21"/>
          <p:cNvPicPr>
            <a:picLocks noChangeAspect="1"/>
          </p:cNvPicPr>
          <p:nvPr userDrawn="1"/>
        </p:nvPicPr>
        <p:blipFill rotWithShape="1">
          <a:blip r:embed="rId2">
            <a:extLst>
              <a:ext uri="{28A0092B-C50C-407E-A947-70E740481C1C}">
                <a14:useLocalDpi xmlns:a14="http://schemas.microsoft.com/office/drawing/2010/main" val="0"/>
              </a:ext>
            </a:extLst>
          </a:blip>
          <a:srcRect r="29303"/>
          <a:stretch/>
        </p:blipFill>
        <p:spPr>
          <a:xfrm>
            <a:off x="8912392" y="8021"/>
            <a:ext cx="3279608" cy="6858000"/>
          </a:xfrm>
          <a:prstGeom prst="rect">
            <a:avLst/>
          </a:prstGeom>
        </p:spPr>
      </p:pic>
      <p:pic>
        <p:nvPicPr>
          <p:cNvPr id="20" name="Рисунок 19"/>
          <p:cNvPicPr>
            <a:picLocks noChangeAspect="1"/>
          </p:cNvPicPr>
          <p:nvPr userDrawn="1"/>
        </p:nvPicPr>
        <p:blipFill rotWithShape="1">
          <a:blip r:embed="rId3" cstate="screen">
            <a:extLst>
              <a:ext uri="{28A0092B-C50C-407E-A947-70E740481C1C}">
                <a14:useLocalDpi xmlns:a14="http://schemas.microsoft.com/office/drawing/2010/main" val="0"/>
              </a:ext>
            </a:extLst>
          </a:blip>
          <a:srcRect l="30855" t="23434" b="23495"/>
          <a:stretch/>
        </p:blipFill>
        <p:spPr>
          <a:xfrm>
            <a:off x="0" y="-16042"/>
            <a:ext cx="5028375" cy="6882063"/>
          </a:xfrm>
          <a:prstGeom prst="rect">
            <a:avLst/>
          </a:prstGeom>
        </p:spPr>
      </p:pic>
      <p:sp>
        <p:nvSpPr>
          <p:cNvPr id="23" name="Прямоугольник 22"/>
          <p:cNvSpPr/>
          <p:nvPr userDrawn="1"/>
        </p:nvSpPr>
        <p:spPr>
          <a:xfrm>
            <a:off x="8912392" y="-16043"/>
            <a:ext cx="3279608" cy="6874043"/>
          </a:xfrm>
          <a:prstGeom prst="rect">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Freeform 420"/>
          <p:cNvSpPr>
            <a:spLocks/>
          </p:cNvSpPr>
          <p:nvPr userDrawn="1"/>
        </p:nvSpPr>
        <p:spPr bwMode="auto">
          <a:xfrm>
            <a:off x="11353800" y="6117418"/>
            <a:ext cx="727068" cy="740582"/>
          </a:xfrm>
          <a:custGeom>
            <a:avLst/>
            <a:gdLst>
              <a:gd name="T0" fmla="*/ 142 w 224"/>
              <a:gd name="T1" fmla="*/ 202 h 228"/>
              <a:gd name="T2" fmla="*/ 178 w 224"/>
              <a:gd name="T3" fmla="*/ 196 h 228"/>
              <a:gd name="T4" fmla="*/ 224 w 224"/>
              <a:gd name="T5" fmla="*/ 99 h 228"/>
              <a:gd name="T6" fmla="*/ 185 w 224"/>
              <a:gd name="T7" fmla="*/ 25 h 228"/>
              <a:gd name="T8" fmla="*/ 138 w 224"/>
              <a:gd name="T9" fmla="*/ 21 h 228"/>
              <a:gd name="T10" fmla="*/ 98 w 224"/>
              <a:gd name="T11" fmla="*/ 39 h 228"/>
              <a:gd name="T12" fmla="*/ 116 w 224"/>
              <a:gd name="T13" fmla="*/ 45 h 228"/>
              <a:gd name="T14" fmla="*/ 110 w 224"/>
              <a:gd name="T15" fmla="*/ 48 h 228"/>
              <a:gd name="T16" fmla="*/ 108 w 224"/>
              <a:gd name="T17" fmla="*/ 49 h 228"/>
              <a:gd name="T18" fmla="*/ 102 w 224"/>
              <a:gd name="T19" fmla="*/ 49 h 228"/>
              <a:gd name="T20" fmla="*/ 62 w 224"/>
              <a:gd name="T21" fmla="*/ 8 h 228"/>
              <a:gd name="T22" fmla="*/ 54 w 224"/>
              <a:gd name="T23" fmla="*/ 7 h 228"/>
              <a:gd name="T24" fmla="*/ 90 w 224"/>
              <a:gd name="T25" fmla="*/ 50 h 228"/>
              <a:gd name="T26" fmla="*/ 43 w 224"/>
              <a:gd name="T27" fmla="*/ 43 h 228"/>
              <a:gd name="T28" fmla="*/ 3 w 224"/>
              <a:gd name="T29" fmla="*/ 112 h 228"/>
              <a:gd name="T30" fmla="*/ 142 w 224"/>
              <a:gd name="T31" fmla="*/ 202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4" h="228">
                <a:moveTo>
                  <a:pt x="142" y="202"/>
                </a:moveTo>
                <a:cubicBezTo>
                  <a:pt x="157" y="192"/>
                  <a:pt x="166" y="205"/>
                  <a:pt x="178" y="196"/>
                </a:cubicBezTo>
                <a:cubicBezTo>
                  <a:pt x="209" y="174"/>
                  <a:pt x="224" y="135"/>
                  <a:pt x="224" y="99"/>
                </a:cubicBezTo>
                <a:cubicBezTo>
                  <a:pt x="224" y="68"/>
                  <a:pt x="212" y="41"/>
                  <a:pt x="185" y="25"/>
                </a:cubicBezTo>
                <a:cubicBezTo>
                  <a:pt x="170" y="16"/>
                  <a:pt x="154" y="14"/>
                  <a:pt x="138" y="21"/>
                </a:cubicBezTo>
                <a:cubicBezTo>
                  <a:pt x="122" y="28"/>
                  <a:pt x="120" y="37"/>
                  <a:pt x="98" y="39"/>
                </a:cubicBezTo>
                <a:cubicBezTo>
                  <a:pt x="81" y="40"/>
                  <a:pt x="126" y="36"/>
                  <a:pt x="116" y="45"/>
                </a:cubicBezTo>
                <a:cubicBezTo>
                  <a:pt x="115" y="46"/>
                  <a:pt x="113" y="47"/>
                  <a:pt x="110" y="48"/>
                </a:cubicBezTo>
                <a:cubicBezTo>
                  <a:pt x="109" y="48"/>
                  <a:pt x="108" y="49"/>
                  <a:pt x="108" y="49"/>
                </a:cubicBezTo>
                <a:cubicBezTo>
                  <a:pt x="106" y="49"/>
                  <a:pt x="104" y="49"/>
                  <a:pt x="102" y="49"/>
                </a:cubicBezTo>
                <a:cubicBezTo>
                  <a:pt x="101" y="49"/>
                  <a:pt x="70" y="44"/>
                  <a:pt x="62" y="8"/>
                </a:cubicBezTo>
                <a:cubicBezTo>
                  <a:pt x="60" y="0"/>
                  <a:pt x="56" y="4"/>
                  <a:pt x="54" y="7"/>
                </a:cubicBezTo>
                <a:cubicBezTo>
                  <a:pt x="48" y="17"/>
                  <a:pt x="91" y="50"/>
                  <a:pt x="90" y="50"/>
                </a:cubicBezTo>
                <a:cubicBezTo>
                  <a:pt x="72" y="49"/>
                  <a:pt x="65" y="40"/>
                  <a:pt x="43" y="43"/>
                </a:cubicBezTo>
                <a:cubicBezTo>
                  <a:pt x="14" y="47"/>
                  <a:pt x="0" y="84"/>
                  <a:pt x="3" y="112"/>
                </a:cubicBezTo>
                <a:cubicBezTo>
                  <a:pt x="9" y="174"/>
                  <a:pt x="98" y="228"/>
                  <a:pt x="142" y="202"/>
                </a:cubicBezTo>
              </a:path>
            </a:pathLst>
          </a:custGeom>
          <a:solidFill>
            <a:srgbClr val="EF863F"/>
          </a:solidFill>
          <a:ln>
            <a:noFill/>
          </a:ln>
          <a:effectLst>
            <a:outerShdw blurRad="63500" sx="102000" sy="102000" algn="ctr" rotWithShape="0">
              <a:schemeClr val="bg2">
                <a:lumMod val="50000"/>
                <a:alpha val="40000"/>
              </a:schemeClr>
            </a:outerShdw>
          </a:effectLst>
        </p:spPr>
        <p:txBody>
          <a:bodyPr vert="horz" wrap="square" lIns="91440" tIns="45720" rIns="91440" bIns="45720" numCol="1" anchor="t" anchorCtr="0" compatLnSpc="1">
            <a:prstTxWarp prst="textNoShape">
              <a:avLst/>
            </a:prstTxWarp>
          </a:bodyPr>
          <a:lstStyle/>
          <a:p>
            <a:endParaRPr lang="ru-RU"/>
          </a:p>
        </p:txBody>
      </p:sp>
      <p:pic>
        <p:nvPicPr>
          <p:cNvPr id="15" name="Рисунок 14"/>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533400" y="5743888"/>
            <a:ext cx="1031202" cy="642035"/>
          </a:xfrm>
          <a:prstGeom prst="rect">
            <a:avLst/>
          </a:prstGeom>
        </p:spPr>
      </p:pic>
      <p:pic>
        <p:nvPicPr>
          <p:cNvPr id="16" name="Рисунок 15"/>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3927853" y="5581867"/>
            <a:ext cx="936381" cy="936381"/>
          </a:xfrm>
          <a:prstGeom prst="rect">
            <a:avLst/>
          </a:prstGeom>
        </p:spPr>
      </p:pic>
      <p:pic>
        <p:nvPicPr>
          <p:cNvPr id="17" name="Рисунок 1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133630" y="5821085"/>
            <a:ext cx="1225195" cy="487640"/>
          </a:xfrm>
          <a:prstGeom prst="rect">
            <a:avLst/>
          </a:prstGeom>
        </p:spPr>
      </p:pic>
    </p:spTree>
    <p:extLst>
      <p:ext uri="{BB962C8B-B14F-4D97-AF65-F5344CB8AC3E}">
        <p14:creationId xmlns:p14="http://schemas.microsoft.com/office/powerpoint/2010/main" val="123667802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a:prstGeom prst="rect">
            <a:avLst/>
          </a:prstGeo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a:xfrm>
            <a:off x="838200" y="6356350"/>
            <a:ext cx="2743200" cy="365125"/>
          </a:xfrm>
          <a:prstGeom prst="rect">
            <a:avLst/>
          </a:prstGeom>
        </p:spPr>
        <p:txBody>
          <a:bodyPr/>
          <a:lstStyle/>
          <a:p>
            <a:fld id="{9438DEA1-C9BF-42D8-8B64-DAE56005AE93}" type="datetime1">
              <a:rPr lang="ru-RU" smtClean="0"/>
              <a:t>17.02.2026</a:t>
            </a:fld>
            <a:endParaRPr lang="ru-RU"/>
          </a:p>
        </p:txBody>
      </p:sp>
      <p:sp>
        <p:nvSpPr>
          <p:cNvPr id="6" name="Нижний колонтитул 5"/>
          <p:cNvSpPr>
            <a:spLocks noGrp="1"/>
          </p:cNvSpPr>
          <p:nvPr>
            <p:ph type="ftr" sz="quarter" idx="11"/>
          </p:nvPr>
        </p:nvSpPr>
        <p:spPr>
          <a:xfrm>
            <a:off x="4038600" y="6356350"/>
            <a:ext cx="4114800" cy="365125"/>
          </a:xfrm>
          <a:prstGeom prst="rect">
            <a:avLst/>
          </a:prstGeom>
        </p:spPr>
        <p:txBody>
          <a:bodyPr/>
          <a:lstStyle/>
          <a:p>
            <a:endParaRPr lang="ru-RU"/>
          </a:p>
        </p:txBody>
      </p:sp>
      <p:sp>
        <p:nvSpPr>
          <p:cNvPr id="7" name="Номер слайда 6"/>
          <p:cNvSpPr>
            <a:spLocks noGrp="1"/>
          </p:cNvSpPr>
          <p:nvPr>
            <p:ph type="sldNum" sz="quarter" idx="12"/>
          </p:nvPr>
        </p:nvSpPr>
        <p:spPr/>
        <p:txBody>
          <a:bodyPr/>
          <a:lstStyle/>
          <a:p>
            <a:pPr>
              <a:defRPr>
                <a:ln>
                  <a:noFill/>
                </a:ln>
              </a:defRPr>
            </a:pPr>
            <a:fld id="{86CB4B4D-7CA3-9044-876B-883B54F8677D}" type="slidenum">
              <a:rPr lang="ru-RU" smtClean="0"/>
              <a:t>‹#›</a:t>
            </a:fld>
            <a:endParaRPr lang="ru-RU"/>
          </a:p>
        </p:txBody>
      </p:sp>
    </p:spTree>
    <p:extLst>
      <p:ext uri="{BB962C8B-B14F-4D97-AF65-F5344CB8AC3E}">
        <p14:creationId xmlns:p14="http://schemas.microsoft.com/office/powerpoint/2010/main" val="18144822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CB4B4D-7CA3-9044-876B-883B54F8677D}" type="slidenum">
              <a:rPr lang="ru-RU" smtClean="0"/>
              <a:t>‹#›</a:t>
            </a:fld>
            <a:endParaRPr lang="ru-RU"/>
          </a:p>
        </p:txBody>
      </p:sp>
    </p:spTree>
    <p:extLst>
      <p:ext uri="{BB962C8B-B14F-4D97-AF65-F5344CB8AC3E}">
        <p14:creationId xmlns:p14="http://schemas.microsoft.com/office/powerpoint/2010/main" val="1963963985"/>
      </p:ext>
    </p:extLst>
  </p:cSld>
  <p:clrMap bg1="lt1" tx1="dk1" bg2="lt2" tx2="dk2" accent1="accent1" accent2="accent2" accent3="accent3" accent4="accent4" accent5="accent5" accent6="accent6" hlink="hlink" folHlink="folHlink"/>
  <p:sldLayoutIdLst>
    <p:sldLayoutId id="2147483668" r:id="rId1"/>
    <p:sldLayoutId id="2147483679"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533400" y="5743888"/>
            <a:ext cx="1031202" cy="642035"/>
          </a:xfrm>
          <a:prstGeom prst="rect">
            <a:avLst/>
          </a:prstGeom>
        </p:spPr>
      </p:pic>
      <p:pic>
        <p:nvPicPr>
          <p:cNvPr id="3" name="Рисунок 2"/>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927853" y="5581867"/>
            <a:ext cx="936381" cy="936381"/>
          </a:xfrm>
          <a:prstGeom prst="rect">
            <a:avLst/>
          </a:prstGeom>
        </p:spPr>
      </p:pic>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3630" y="5821085"/>
            <a:ext cx="1225195" cy="487640"/>
          </a:xfrm>
          <a:prstGeom prst="rect">
            <a:avLst/>
          </a:prstGeom>
        </p:spPr>
      </p:pic>
      <p:pic>
        <p:nvPicPr>
          <p:cNvPr id="5" name="Рисунок 4"/>
          <p:cNvPicPr>
            <a:picLocks noChangeAspect="1"/>
          </p:cNvPicPr>
          <p:nvPr/>
        </p:nvPicPr>
        <p:blipFill>
          <a:blip r:embed="rId5"/>
          <a:stretch>
            <a:fillRect/>
          </a:stretch>
        </p:blipFill>
        <p:spPr>
          <a:xfrm>
            <a:off x="3105722" y="0"/>
            <a:ext cx="5822542" cy="5223164"/>
          </a:xfrm>
          <a:prstGeom prst="rect">
            <a:avLst/>
          </a:prstGeom>
        </p:spPr>
      </p:pic>
      <p:sp>
        <p:nvSpPr>
          <p:cNvPr id="6" name="Прямоугольник 5"/>
          <p:cNvSpPr/>
          <p:nvPr/>
        </p:nvSpPr>
        <p:spPr>
          <a:xfrm>
            <a:off x="10961650" y="5956601"/>
            <a:ext cx="1141141" cy="8586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1314677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Прямоугольник 26"/>
          <p:cNvSpPr/>
          <p:nvPr/>
        </p:nvSpPr>
        <p:spPr>
          <a:xfrm>
            <a:off x="0" y="-5797"/>
            <a:ext cx="12192000" cy="1552592"/>
          </a:xfrm>
          <a:prstGeom prst="rect">
            <a:avLst/>
          </a:prstGeom>
          <a:solidFill>
            <a:srgbClr val="ED877F">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Номер слайда 5"/>
          <p:cNvSpPr txBox="1">
            <a:spLocks/>
          </p:cNvSpPr>
          <p:nvPr/>
        </p:nvSpPr>
        <p:spPr>
          <a:xfrm>
            <a:off x="9182100" y="6289675"/>
            <a:ext cx="2743200" cy="365125"/>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chemeClr val="bg2">
                    <a:lumMod val="50000"/>
                  </a:schemeClr>
                </a:solidFill>
                <a:effectLst/>
                <a:uFillTx/>
                <a:latin typeface="Montserrat SemiBold" panose="00000700000000000000" pitchFamily="2" charset="-52"/>
                <a:ea typeface="+mn-ea"/>
                <a:cs typeface="+mn-cs"/>
                <a:sym typeface="Calibri"/>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pPr algn="r">
              <a:defRPr>
                <a:ln>
                  <a:noFill/>
                </a:ln>
              </a:defRPr>
            </a:pPr>
            <a:fld id="{86CB4B4D-7CA3-9044-876B-883B54F8677D}" type="slidenum">
              <a:rPr lang="ru-RU">
                <a:solidFill>
                  <a:schemeClr val="bg1"/>
                </a:solidFill>
              </a:rPr>
              <a:pPr algn="r">
                <a:defRPr>
                  <a:ln>
                    <a:noFill/>
                  </a:ln>
                </a:defRPr>
              </a:pPr>
              <a:t>10</a:t>
            </a:fld>
            <a:endParaRPr lang="ru-RU" dirty="0">
              <a:solidFill>
                <a:schemeClr val="bg1"/>
              </a:solidFill>
            </a:endParaRPr>
          </a:p>
        </p:txBody>
      </p:sp>
      <p:sp>
        <p:nvSpPr>
          <p:cNvPr id="8" name="Прямоугольник: скругленные противолежащие углы 16">
            <a:extLst>
              <a:ext uri="{FF2B5EF4-FFF2-40B4-BE49-F238E27FC236}">
                <a16:creationId xmlns:a16="http://schemas.microsoft.com/office/drawing/2014/main" id="{1EC67041-CD14-4F33-B6EE-E9467C3E6451}"/>
              </a:ext>
            </a:extLst>
          </p:cNvPr>
          <p:cNvSpPr/>
          <p:nvPr/>
        </p:nvSpPr>
        <p:spPr>
          <a:xfrm>
            <a:off x="928578" y="2530307"/>
            <a:ext cx="5847906" cy="1871571"/>
          </a:xfrm>
          <a:prstGeom prst="round2DiagRect">
            <a:avLst>
              <a:gd name="adj1" fmla="val 0"/>
              <a:gd name="adj2" fmla="val 1240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r>
              <a:rPr lang="ru-RU" dirty="0">
                <a:solidFill>
                  <a:schemeClr val="accent2">
                    <a:lumMod val="75000"/>
                  </a:schemeClr>
                </a:solidFill>
              </a:rPr>
              <a:t>Нашему организму также необходимы и </a:t>
            </a:r>
            <a:r>
              <a:rPr lang="ru-RU" b="1" dirty="0">
                <a:solidFill>
                  <a:schemeClr val="accent2">
                    <a:lumMod val="75000"/>
                  </a:schemeClr>
                </a:solidFill>
              </a:rPr>
              <a:t>МИНЕРАЛЬНЫЕ ВЕЩЕСТВА</a:t>
            </a:r>
            <a:r>
              <a:rPr lang="ru-RU" dirty="0">
                <a:solidFill>
                  <a:schemeClr val="accent2">
                    <a:lumMod val="75000"/>
                  </a:schemeClr>
                </a:solidFill>
              </a:rPr>
              <a:t>, содержащиеся в пище. Из них наиболее важны кальций, магний, калий, железо, цинк и йод. </a:t>
            </a:r>
            <a:endParaRPr lang="ru-RU" dirty="0" smtClean="0">
              <a:solidFill>
                <a:schemeClr val="accent2">
                  <a:lumMod val="75000"/>
                </a:schemeClr>
              </a:solidFill>
            </a:endParaRPr>
          </a:p>
          <a:p>
            <a:endParaRPr lang="ru-RU" dirty="0" smtClean="0">
              <a:solidFill>
                <a:schemeClr val="accent2">
                  <a:lumMod val="75000"/>
                </a:schemeClr>
              </a:solidFill>
            </a:endParaRPr>
          </a:p>
        </p:txBody>
      </p:sp>
      <p:pic>
        <p:nvPicPr>
          <p:cNvPr id="2" name="Рисунок 1"/>
          <p:cNvPicPr>
            <a:picLocks noChangeAspect="1"/>
          </p:cNvPicPr>
          <p:nvPr/>
        </p:nvPicPr>
        <p:blipFill>
          <a:blip r:embed="rId3"/>
          <a:stretch>
            <a:fillRect/>
          </a:stretch>
        </p:blipFill>
        <p:spPr>
          <a:xfrm>
            <a:off x="7636233" y="1546795"/>
            <a:ext cx="2719877" cy="5188688"/>
          </a:xfrm>
          <a:prstGeom prst="rect">
            <a:avLst/>
          </a:prstGeom>
        </p:spPr>
      </p:pic>
      <p:sp>
        <p:nvSpPr>
          <p:cNvPr id="9" name="Прямоугольник 8"/>
          <p:cNvSpPr/>
          <p:nvPr/>
        </p:nvSpPr>
        <p:spPr>
          <a:xfrm>
            <a:off x="-159488" y="473479"/>
            <a:ext cx="12192000" cy="523220"/>
          </a:xfrm>
          <a:prstGeom prst="rect">
            <a:avLst/>
          </a:prstGeom>
        </p:spPr>
        <p:txBody>
          <a:bodyPr wrap="square">
            <a:spAutoFit/>
          </a:bodyPr>
          <a:lstStyle/>
          <a:p>
            <a:pPr algn="ctr"/>
            <a:r>
              <a:rPr lang="ru-RU" sz="2800" b="1" dirty="0">
                <a:solidFill>
                  <a:srgbClr val="51A135"/>
                </a:solidFill>
                <a:effectLst>
                  <a:glow rad="482600">
                    <a:schemeClr val="bg1">
                      <a:alpha val="29000"/>
                    </a:schemeClr>
                  </a:glow>
                </a:effectLst>
                <a:latin typeface="Montserrat ExtraBold" panose="00000900000000000000" pitchFamily="2" charset="-52"/>
                <a:cs typeface="DIN Pro Black" panose="020B0A04020101010102" pitchFamily="34" charset="0"/>
              </a:rPr>
              <a:t>П</a:t>
            </a:r>
            <a:r>
              <a:rPr lang="ru-RU" sz="2800" b="1" dirty="0" smtClean="0">
                <a:solidFill>
                  <a:srgbClr val="51A135"/>
                </a:solidFill>
                <a:effectLst>
                  <a:glow rad="482600">
                    <a:schemeClr val="bg1">
                      <a:alpha val="29000"/>
                    </a:schemeClr>
                  </a:glow>
                </a:effectLst>
                <a:latin typeface="Montserrat ExtraBold" panose="00000900000000000000" pitchFamily="2" charset="-52"/>
                <a:cs typeface="DIN Pro Black" panose="020B0A04020101010102" pitchFamily="34" charset="0"/>
              </a:rPr>
              <a:t>равильное </a:t>
            </a:r>
            <a:r>
              <a:rPr lang="ru-RU" sz="2800" b="1" dirty="0">
                <a:solidFill>
                  <a:srgbClr val="51A135"/>
                </a:solidFill>
                <a:effectLst>
                  <a:glow rad="482600">
                    <a:schemeClr val="bg1">
                      <a:alpha val="29000"/>
                    </a:schemeClr>
                  </a:glow>
                </a:effectLst>
                <a:latin typeface="Montserrat ExtraBold" panose="00000900000000000000" pitchFamily="2" charset="-52"/>
                <a:cs typeface="DIN Pro Black" panose="020B0A04020101010102" pitchFamily="34" charset="0"/>
              </a:rPr>
              <a:t>питание — залог </a:t>
            </a:r>
            <a:r>
              <a:rPr lang="ru-RU" sz="2800" b="1" dirty="0" smtClean="0">
                <a:solidFill>
                  <a:srgbClr val="51A135"/>
                </a:solidFill>
                <a:effectLst>
                  <a:glow rad="482600">
                    <a:schemeClr val="bg1">
                      <a:alpha val="29000"/>
                    </a:schemeClr>
                  </a:glow>
                </a:effectLst>
                <a:latin typeface="Montserrat ExtraBold" panose="00000900000000000000" pitchFamily="2" charset="-52"/>
                <a:cs typeface="DIN Pro Black" panose="020B0A04020101010102" pitchFamily="34" charset="0"/>
              </a:rPr>
              <a:t>вашего </a:t>
            </a:r>
            <a:r>
              <a:rPr lang="ru-RU" sz="2800" b="1" dirty="0">
                <a:solidFill>
                  <a:srgbClr val="51A135"/>
                </a:solidFill>
                <a:effectLst>
                  <a:glow rad="482600">
                    <a:schemeClr val="bg1">
                      <a:alpha val="29000"/>
                    </a:schemeClr>
                  </a:glow>
                </a:effectLst>
                <a:latin typeface="Montserrat ExtraBold" panose="00000900000000000000" pitchFamily="2" charset="-52"/>
                <a:cs typeface="DIN Pro Black" panose="020B0A04020101010102" pitchFamily="34" charset="0"/>
              </a:rPr>
              <a:t>здоровья</a:t>
            </a:r>
          </a:p>
        </p:txBody>
      </p:sp>
      <p:pic>
        <p:nvPicPr>
          <p:cNvPr id="7" name="Рисунок 6"/>
          <p:cNvPicPr>
            <a:picLocks noChangeAspect="1"/>
          </p:cNvPicPr>
          <p:nvPr/>
        </p:nvPicPr>
        <p:blipFill>
          <a:blip r:embed="rId4"/>
          <a:stretch>
            <a:fillRect/>
          </a:stretch>
        </p:blipFill>
        <p:spPr>
          <a:xfrm>
            <a:off x="5067359" y="5664087"/>
            <a:ext cx="1120070" cy="1004769"/>
          </a:xfrm>
          <a:prstGeom prst="rect">
            <a:avLst/>
          </a:prstGeom>
        </p:spPr>
      </p:pic>
    </p:spTree>
    <p:extLst>
      <p:ext uri="{BB962C8B-B14F-4D97-AF65-F5344CB8AC3E}">
        <p14:creationId xmlns:p14="http://schemas.microsoft.com/office/powerpoint/2010/main" val="2620898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Прямоугольник 26"/>
          <p:cNvSpPr/>
          <p:nvPr/>
        </p:nvSpPr>
        <p:spPr>
          <a:xfrm>
            <a:off x="0" y="-5797"/>
            <a:ext cx="12192000" cy="1552592"/>
          </a:xfrm>
          <a:prstGeom prst="rect">
            <a:avLst/>
          </a:prstGeom>
          <a:solidFill>
            <a:srgbClr val="C3BC33">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Прямоугольник: скругленные противолежащие углы 16">
            <a:extLst>
              <a:ext uri="{FF2B5EF4-FFF2-40B4-BE49-F238E27FC236}">
                <a16:creationId xmlns:a16="http://schemas.microsoft.com/office/drawing/2014/main" id="{1EC67041-CD14-4F33-B6EE-E9467C3E6451}"/>
              </a:ext>
            </a:extLst>
          </p:cNvPr>
          <p:cNvSpPr/>
          <p:nvPr/>
        </p:nvSpPr>
        <p:spPr>
          <a:xfrm>
            <a:off x="388884" y="1568402"/>
            <a:ext cx="10234666" cy="597376"/>
          </a:xfrm>
          <a:prstGeom prst="round2DiagRect">
            <a:avLst>
              <a:gd name="adj1" fmla="val 0"/>
              <a:gd name="adj2" fmla="val 12403"/>
            </a:avLst>
          </a:prstGeom>
          <a:solidFill>
            <a:schemeClr val="bg1"/>
          </a:solidFill>
          <a:ln>
            <a:noFill/>
          </a:ln>
          <a:effectLst>
            <a:outerShdw blurRad="5715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r>
              <a:rPr lang="ru-RU" sz="2500" b="1" dirty="0" smtClean="0">
                <a:solidFill>
                  <a:schemeClr val="accent6">
                    <a:lumMod val="75000"/>
                  </a:schemeClr>
                </a:solidFill>
                <a:latin typeface="Montserrat Light" panose="00000400000000000000" pitchFamily="2" charset="-52"/>
              </a:rPr>
              <a:t>Выполните задание.</a:t>
            </a:r>
            <a:endParaRPr lang="ru-RU" sz="2500" b="1" dirty="0">
              <a:solidFill>
                <a:schemeClr val="bg2">
                  <a:lumMod val="50000"/>
                </a:schemeClr>
              </a:solidFill>
              <a:latin typeface="Montserrat Light" panose="00000400000000000000" pitchFamily="2" charset="-52"/>
            </a:endParaRPr>
          </a:p>
        </p:txBody>
      </p:sp>
      <p:sp>
        <p:nvSpPr>
          <p:cNvPr id="30" name="Номер слайда 5"/>
          <p:cNvSpPr txBox="1">
            <a:spLocks/>
          </p:cNvSpPr>
          <p:nvPr/>
        </p:nvSpPr>
        <p:spPr>
          <a:xfrm>
            <a:off x="9182100" y="6289675"/>
            <a:ext cx="2743200" cy="365125"/>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chemeClr val="bg2">
                    <a:lumMod val="50000"/>
                  </a:schemeClr>
                </a:solidFill>
                <a:effectLst/>
                <a:uFillTx/>
                <a:latin typeface="Montserrat SemiBold" panose="00000700000000000000" pitchFamily="2" charset="-52"/>
                <a:ea typeface="+mn-ea"/>
                <a:cs typeface="+mn-cs"/>
                <a:sym typeface="Calibri"/>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pPr algn="r">
              <a:defRPr>
                <a:ln>
                  <a:noFill/>
                </a:ln>
              </a:defRPr>
            </a:pPr>
            <a:fld id="{86CB4B4D-7CA3-9044-876B-883B54F8677D}" type="slidenum">
              <a:rPr lang="ru-RU">
                <a:solidFill>
                  <a:schemeClr val="bg1"/>
                </a:solidFill>
              </a:rPr>
              <a:pPr algn="r">
                <a:defRPr>
                  <a:ln>
                    <a:noFill/>
                  </a:ln>
                </a:defRPr>
              </a:pPr>
              <a:t>11</a:t>
            </a:fld>
            <a:endParaRPr lang="ru-RU" dirty="0">
              <a:solidFill>
                <a:schemeClr val="bg1"/>
              </a:solidFill>
            </a:endParaRPr>
          </a:p>
        </p:txBody>
      </p:sp>
      <p:grpSp>
        <p:nvGrpSpPr>
          <p:cNvPr id="17" name="Группа 16"/>
          <p:cNvGrpSpPr/>
          <p:nvPr/>
        </p:nvGrpSpPr>
        <p:grpSpPr>
          <a:xfrm>
            <a:off x="142350" y="1591502"/>
            <a:ext cx="468000" cy="468000"/>
            <a:chOff x="713266" y="1810111"/>
            <a:chExt cx="468000" cy="468000"/>
          </a:xfrm>
        </p:grpSpPr>
        <p:sp>
          <p:nvSpPr>
            <p:cNvPr id="19" name="Овал 18">
              <a:extLst>
                <a:ext uri="{FF2B5EF4-FFF2-40B4-BE49-F238E27FC236}">
                  <a16:creationId xmlns:a16="http://schemas.microsoft.com/office/drawing/2014/main" id="{BBDC1AFB-63D1-4BF7-80E8-D9A608BC4A50}"/>
                </a:ext>
              </a:extLst>
            </p:cNvPr>
            <p:cNvSpPr/>
            <p:nvPr/>
          </p:nvSpPr>
          <p:spPr>
            <a:xfrm>
              <a:off x="713266" y="1810111"/>
              <a:ext cx="468000" cy="468000"/>
            </a:xfrm>
            <a:prstGeom prst="ellipse">
              <a:avLst/>
            </a:prstGeom>
            <a:solidFill>
              <a:schemeClr val="bg1"/>
            </a:solidFill>
            <a:ln>
              <a:noFill/>
            </a:ln>
            <a:effectLst>
              <a:outerShdw blurRad="5715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Овал 19">
              <a:extLst>
                <a:ext uri="{FF2B5EF4-FFF2-40B4-BE49-F238E27FC236}">
                  <a16:creationId xmlns:a16="http://schemas.microsoft.com/office/drawing/2014/main" id="{8D712499-0A67-427A-9FCD-D19A60030276}"/>
                </a:ext>
              </a:extLst>
            </p:cNvPr>
            <p:cNvSpPr/>
            <p:nvPr/>
          </p:nvSpPr>
          <p:spPr>
            <a:xfrm flipH="1">
              <a:off x="751439" y="1848284"/>
              <a:ext cx="391655" cy="391655"/>
            </a:xfrm>
            <a:prstGeom prst="ellipse">
              <a:avLst/>
            </a:prstGeom>
            <a:solidFill>
              <a:schemeClr val="bg1"/>
            </a:solidFill>
            <a:ln w="6350">
              <a:solidFill>
                <a:srgbClr val="D5CF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Freeform 6"/>
            <p:cNvSpPr>
              <a:spLocks/>
            </p:cNvSpPr>
            <p:nvPr/>
          </p:nvSpPr>
          <p:spPr bwMode="auto">
            <a:xfrm>
              <a:off x="876294" y="1913863"/>
              <a:ext cx="167013" cy="260495"/>
            </a:xfrm>
            <a:custGeom>
              <a:avLst/>
              <a:gdLst>
                <a:gd name="T0" fmla="*/ 116 w 226"/>
                <a:gd name="T1" fmla="*/ 176 h 353"/>
                <a:gd name="T2" fmla="*/ 24 w 226"/>
                <a:gd name="T3" fmla="*/ 84 h 353"/>
                <a:gd name="T4" fmla="*/ 18 w 226"/>
                <a:gd name="T5" fmla="*/ 19 h 353"/>
                <a:gd name="T6" fmla="*/ 85 w 226"/>
                <a:gd name="T7" fmla="*/ 24 h 353"/>
                <a:gd name="T8" fmla="*/ 202 w 226"/>
                <a:gd name="T9" fmla="*/ 141 h 353"/>
                <a:gd name="T10" fmla="*/ 201 w 226"/>
                <a:gd name="T11" fmla="*/ 212 h 353"/>
                <a:gd name="T12" fmla="*/ 84 w 226"/>
                <a:gd name="T13" fmla="*/ 330 h 353"/>
                <a:gd name="T14" fmla="*/ 19 w 226"/>
                <a:gd name="T15" fmla="*/ 335 h 353"/>
                <a:gd name="T16" fmla="*/ 23 w 226"/>
                <a:gd name="T17" fmla="*/ 270 h 353"/>
                <a:gd name="T18" fmla="*/ 116 w 226"/>
                <a:gd name="T19" fmla="*/ 176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6" h="353">
                  <a:moveTo>
                    <a:pt x="116" y="176"/>
                  </a:moveTo>
                  <a:cubicBezTo>
                    <a:pt x="84" y="145"/>
                    <a:pt x="54" y="115"/>
                    <a:pt x="24" y="84"/>
                  </a:cubicBezTo>
                  <a:cubicBezTo>
                    <a:pt x="3" y="63"/>
                    <a:pt x="0" y="38"/>
                    <a:pt x="18" y="19"/>
                  </a:cubicBezTo>
                  <a:cubicBezTo>
                    <a:pt x="37" y="0"/>
                    <a:pt x="62" y="1"/>
                    <a:pt x="85" y="24"/>
                  </a:cubicBezTo>
                  <a:cubicBezTo>
                    <a:pt x="124" y="63"/>
                    <a:pt x="163" y="102"/>
                    <a:pt x="202" y="141"/>
                  </a:cubicBezTo>
                  <a:cubicBezTo>
                    <a:pt x="226" y="166"/>
                    <a:pt x="226" y="188"/>
                    <a:pt x="201" y="212"/>
                  </a:cubicBezTo>
                  <a:cubicBezTo>
                    <a:pt x="163" y="252"/>
                    <a:pt x="123" y="291"/>
                    <a:pt x="84" y="330"/>
                  </a:cubicBezTo>
                  <a:cubicBezTo>
                    <a:pt x="62" y="351"/>
                    <a:pt x="37" y="353"/>
                    <a:pt x="19" y="335"/>
                  </a:cubicBezTo>
                  <a:cubicBezTo>
                    <a:pt x="1" y="317"/>
                    <a:pt x="2" y="291"/>
                    <a:pt x="23" y="270"/>
                  </a:cubicBezTo>
                  <a:cubicBezTo>
                    <a:pt x="54" y="239"/>
                    <a:pt x="84" y="208"/>
                    <a:pt x="116" y="176"/>
                  </a:cubicBezTo>
                  <a:close/>
                </a:path>
              </a:pathLst>
            </a:custGeom>
            <a:solidFill>
              <a:srgbClr val="C3BC33"/>
            </a:solidFill>
            <a:ln>
              <a:noFill/>
            </a:ln>
          </p:spPr>
          <p:txBody>
            <a:bodyPr vert="horz" wrap="square" lIns="91440" tIns="45720" rIns="91440" bIns="45720" numCol="1" anchor="t" anchorCtr="0" compatLnSpc="1">
              <a:prstTxWarp prst="textNoShape">
                <a:avLst/>
              </a:prstTxWarp>
            </a:bodyPr>
            <a:lstStyle/>
            <a:p>
              <a:endParaRPr lang="ru-RU" dirty="0"/>
            </a:p>
          </p:txBody>
        </p:sp>
      </p:grpSp>
      <p:sp>
        <p:nvSpPr>
          <p:cNvPr id="16" name="Прямоугольник: скругленные противолежащие углы 16">
            <a:extLst>
              <a:ext uri="{FF2B5EF4-FFF2-40B4-BE49-F238E27FC236}">
                <a16:creationId xmlns:a16="http://schemas.microsoft.com/office/drawing/2014/main" id="{1EC67041-CD14-4F33-B6EE-E9467C3E6451}"/>
              </a:ext>
            </a:extLst>
          </p:cNvPr>
          <p:cNvSpPr/>
          <p:nvPr/>
        </p:nvSpPr>
        <p:spPr>
          <a:xfrm>
            <a:off x="376350" y="2263240"/>
            <a:ext cx="6589552" cy="3309987"/>
          </a:xfrm>
          <a:prstGeom prst="round2DiagRect">
            <a:avLst>
              <a:gd name="adj1" fmla="val 0"/>
              <a:gd name="adj2" fmla="val 12403"/>
            </a:avLst>
          </a:prstGeom>
          <a:solidFill>
            <a:schemeClr val="bg1"/>
          </a:solidFill>
          <a:ln>
            <a:noFill/>
          </a:ln>
          <a:effectLst>
            <a:outerShdw blurRad="5715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r>
              <a:rPr lang="ru-RU" dirty="0" smtClean="0">
                <a:solidFill>
                  <a:schemeClr val="accent6">
                    <a:lumMod val="75000"/>
                  </a:schemeClr>
                </a:solidFill>
              </a:rPr>
              <a:t>Проанализируйте </a:t>
            </a:r>
            <a:r>
              <a:rPr lang="ru-RU" dirty="0">
                <a:solidFill>
                  <a:schemeClr val="accent6">
                    <a:lumMod val="75000"/>
                  </a:schemeClr>
                </a:solidFill>
              </a:rPr>
              <a:t>своё питание. </a:t>
            </a:r>
            <a:r>
              <a:rPr lang="ru-RU" dirty="0" smtClean="0">
                <a:solidFill>
                  <a:schemeClr val="accent6">
                    <a:lumMod val="75000"/>
                  </a:schemeClr>
                </a:solidFill>
              </a:rPr>
              <a:t>Подумайте, </a:t>
            </a:r>
            <a:r>
              <a:rPr lang="ru-RU" dirty="0">
                <a:solidFill>
                  <a:schemeClr val="accent6">
                    <a:lumMod val="75000"/>
                  </a:schemeClr>
                </a:solidFill>
              </a:rPr>
              <a:t>какие витамины </a:t>
            </a:r>
            <a:r>
              <a:rPr lang="ru-RU" dirty="0" smtClean="0">
                <a:solidFill>
                  <a:schemeClr val="accent6">
                    <a:lumMod val="75000"/>
                  </a:schemeClr>
                </a:solidFill>
              </a:rPr>
              <a:t>вы </a:t>
            </a:r>
            <a:r>
              <a:rPr lang="ru-RU" dirty="0">
                <a:solidFill>
                  <a:schemeClr val="accent6">
                    <a:lumMod val="75000"/>
                  </a:schemeClr>
                </a:solidFill>
              </a:rPr>
              <a:t>не </a:t>
            </a:r>
            <a:r>
              <a:rPr lang="ru-RU" dirty="0" smtClean="0">
                <a:solidFill>
                  <a:schemeClr val="accent6">
                    <a:lumMod val="75000"/>
                  </a:schemeClr>
                </a:solidFill>
              </a:rPr>
              <a:t>получаете </a:t>
            </a:r>
            <a:r>
              <a:rPr lang="ru-RU" dirty="0">
                <a:solidFill>
                  <a:schemeClr val="accent6">
                    <a:lumMod val="75000"/>
                  </a:schemeClr>
                </a:solidFill>
              </a:rPr>
              <a:t>с пищей, которую </a:t>
            </a:r>
            <a:r>
              <a:rPr lang="ru-RU" dirty="0" smtClean="0">
                <a:solidFill>
                  <a:schemeClr val="accent6">
                    <a:lumMod val="75000"/>
                  </a:schemeClr>
                </a:solidFill>
              </a:rPr>
              <a:t>едите; </a:t>
            </a:r>
            <a:r>
              <a:rPr lang="ru-RU" dirty="0">
                <a:solidFill>
                  <a:schemeClr val="accent6">
                    <a:lumMod val="75000"/>
                  </a:schemeClr>
                </a:solidFill>
              </a:rPr>
              <a:t>достаточное ли количество белков, жиров и углеводов </a:t>
            </a:r>
            <a:r>
              <a:rPr lang="ru-RU" dirty="0" smtClean="0">
                <a:solidFill>
                  <a:schemeClr val="accent6">
                    <a:lumMod val="75000"/>
                  </a:schemeClr>
                </a:solidFill>
              </a:rPr>
              <a:t>вы получаете </a:t>
            </a:r>
            <a:r>
              <a:rPr lang="ru-RU" dirty="0">
                <a:solidFill>
                  <a:schemeClr val="accent6">
                    <a:lumMod val="75000"/>
                  </a:schemeClr>
                </a:solidFill>
              </a:rPr>
              <a:t>или, наоборот, </a:t>
            </a:r>
            <a:r>
              <a:rPr lang="ru-RU" dirty="0" smtClean="0">
                <a:solidFill>
                  <a:schemeClr val="accent6">
                    <a:lumMod val="75000"/>
                  </a:schemeClr>
                </a:solidFill>
              </a:rPr>
              <a:t>получаете </a:t>
            </a:r>
            <a:r>
              <a:rPr lang="ru-RU" dirty="0">
                <a:solidFill>
                  <a:schemeClr val="accent6">
                    <a:lumMod val="75000"/>
                  </a:schemeClr>
                </a:solidFill>
              </a:rPr>
              <a:t>в недостаточном или избыточном количестве. Возможно, </a:t>
            </a:r>
            <a:r>
              <a:rPr lang="ru-RU" dirty="0" smtClean="0">
                <a:solidFill>
                  <a:schemeClr val="accent6">
                    <a:lumMod val="75000"/>
                  </a:schemeClr>
                </a:solidFill>
              </a:rPr>
              <a:t>вам </a:t>
            </a:r>
            <a:r>
              <a:rPr lang="ru-RU" dirty="0">
                <a:solidFill>
                  <a:schemeClr val="accent6">
                    <a:lumMod val="75000"/>
                  </a:schemeClr>
                </a:solidFill>
              </a:rPr>
              <a:t>придётся пересмотреть подход к своему питанию. </a:t>
            </a:r>
            <a:endParaRPr lang="ru-RU" dirty="0" smtClean="0">
              <a:solidFill>
                <a:schemeClr val="accent6">
                  <a:lumMod val="75000"/>
                </a:schemeClr>
              </a:solidFill>
            </a:endParaRPr>
          </a:p>
          <a:p>
            <a:r>
              <a:rPr lang="ru-RU" sz="2000" dirty="0" smtClean="0">
                <a:solidFill>
                  <a:schemeClr val="accent6">
                    <a:lumMod val="75000"/>
                  </a:schemeClr>
                </a:solidFill>
              </a:rPr>
              <a:t>Запишите свои выводы:</a:t>
            </a:r>
          </a:p>
          <a:p>
            <a:r>
              <a:rPr lang="ru-RU" b="1" dirty="0" smtClean="0">
                <a:solidFill>
                  <a:schemeClr val="accent6">
                    <a:lumMod val="75000"/>
                  </a:schemeClr>
                </a:solidFill>
                <a:latin typeface="Montserrat Light" panose="00000400000000000000" pitchFamily="2" charset="-52"/>
              </a:rPr>
              <a:t>____________________________________________________</a:t>
            </a:r>
            <a:endParaRPr lang="ru-RU" b="1" dirty="0">
              <a:solidFill>
                <a:schemeClr val="accent6">
                  <a:lumMod val="75000"/>
                </a:schemeClr>
              </a:solidFill>
              <a:latin typeface="Montserrat Light" panose="00000400000000000000" pitchFamily="2" charset="-52"/>
            </a:endParaRPr>
          </a:p>
          <a:p>
            <a:r>
              <a:rPr lang="ru-RU" b="1" dirty="0">
                <a:solidFill>
                  <a:schemeClr val="accent6">
                    <a:lumMod val="75000"/>
                  </a:schemeClr>
                </a:solidFill>
                <a:latin typeface="Montserrat Light" panose="00000400000000000000" pitchFamily="2" charset="-52"/>
              </a:rPr>
              <a:t>____________________________________________________</a:t>
            </a:r>
          </a:p>
          <a:p>
            <a:endParaRPr lang="ru-RU" b="1" dirty="0">
              <a:solidFill>
                <a:schemeClr val="accent6">
                  <a:lumMod val="75000"/>
                </a:schemeClr>
              </a:solidFill>
              <a:latin typeface="Montserrat Light" panose="00000400000000000000" pitchFamily="2" charset="-52"/>
            </a:endParaRPr>
          </a:p>
        </p:txBody>
      </p:sp>
      <p:sp>
        <p:nvSpPr>
          <p:cNvPr id="13" name="Прямоугольник 12"/>
          <p:cNvSpPr/>
          <p:nvPr/>
        </p:nvSpPr>
        <p:spPr>
          <a:xfrm>
            <a:off x="-159488" y="473479"/>
            <a:ext cx="12192000" cy="523220"/>
          </a:xfrm>
          <a:prstGeom prst="rect">
            <a:avLst/>
          </a:prstGeom>
        </p:spPr>
        <p:txBody>
          <a:bodyPr wrap="square">
            <a:spAutoFit/>
          </a:bodyPr>
          <a:lstStyle/>
          <a:p>
            <a:pPr algn="ctr"/>
            <a:r>
              <a:rPr lang="ru-RU" sz="2800" b="1" dirty="0">
                <a:solidFill>
                  <a:srgbClr val="51A135"/>
                </a:solidFill>
                <a:effectLst>
                  <a:glow rad="482600">
                    <a:schemeClr val="bg1">
                      <a:alpha val="29000"/>
                    </a:schemeClr>
                  </a:glow>
                </a:effectLst>
                <a:latin typeface="Montserrat ExtraBold" panose="00000900000000000000" pitchFamily="2" charset="-52"/>
                <a:cs typeface="DIN Pro Black" panose="020B0A04020101010102" pitchFamily="34" charset="0"/>
              </a:rPr>
              <a:t>П</a:t>
            </a:r>
            <a:r>
              <a:rPr lang="ru-RU" sz="2800" b="1" dirty="0" smtClean="0">
                <a:solidFill>
                  <a:srgbClr val="51A135"/>
                </a:solidFill>
                <a:effectLst>
                  <a:glow rad="482600">
                    <a:schemeClr val="bg1">
                      <a:alpha val="29000"/>
                    </a:schemeClr>
                  </a:glow>
                </a:effectLst>
                <a:latin typeface="Montserrat ExtraBold" panose="00000900000000000000" pitchFamily="2" charset="-52"/>
                <a:cs typeface="DIN Pro Black" panose="020B0A04020101010102" pitchFamily="34" charset="0"/>
              </a:rPr>
              <a:t>равильное </a:t>
            </a:r>
            <a:r>
              <a:rPr lang="ru-RU" sz="2800" b="1" dirty="0">
                <a:solidFill>
                  <a:srgbClr val="51A135"/>
                </a:solidFill>
                <a:effectLst>
                  <a:glow rad="482600">
                    <a:schemeClr val="bg1">
                      <a:alpha val="29000"/>
                    </a:schemeClr>
                  </a:glow>
                </a:effectLst>
                <a:latin typeface="Montserrat ExtraBold" panose="00000900000000000000" pitchFamily="2" charset="-52"/>
                <a:cs typeface="DIN Pro Black" panose="020B0A04020101010102" pitchFamily="34" charset="0"/>
              </a:rPr>
              <a:t>питание — залог </a:t>
            </a:r>
            <a:r>
              <a:rPr lang="ru-RU" sz="2800" b="1" dirty="0" smtClean="0">
                <a:solidFill>
                  <a:srgbClr val="51A135"/>
                </a:solidFill>
                <a:effectLst>
                  <a:glow rad="482600">
                    <a:schemeClr val="bg1">
                      <a:alpha val="29000"/>
                    </a:schemeClr>
                  </a:glow>
                </a:effectLst>
                <a:latin typeface="Montserrat ExtraBold" panose="00000900000000000000" pitchFamily="2" charset="-52"/>
                <a:cs typeface="DIN Pro Black" panose="020B0A04020101010102" pitchFamily="34" charset="0"/>
              </a:rPr>
              <a:t>вашего </a:t>
            </a:r>
            <a:r>
              <a:rPr lang="ru-RU" sz="2800" b="1" dirty="0">
                <a:solidFill>
                  <a:srgbClr val="51A135"/>
                </a:solidFill>
                <a:effectLst>
                  <a:glow rad="482600">
                    <a:schemeClr val="bg1">
                      <a:alpha val="29000"/>
                    </a:schemeClr>
                  </a:glow>
                </a:effectLst>
                <a:latin typeface="Montserrat ExtraBold" panose="00000900000000000000" pitchFamily="2" charset="-52"/>
                <a:cs typeface="DIN Pro Black" panose="020B0A04020101010102" pitchFamily="34" charset="0"/>
              </a:rPr>
              <a:t>здоровья</a:t>
            </a:r>
          </a:p>
        </p:txBody>
      </p:sp>
      <p:pic>
        <p:nvPicPr>
          <p:cNvPr id="2" name="Рисунок 1"/>
          <p:cNvPicPr>
            <a:picLocks noChangeAspect="1"/>
          </p:cNvPicPr>
          <p:nvPr/>
        </p:nvPicPr>
        <p:blipFill>
          <a:blip r:embed="rId3"/>
          <a:stretch>
            <a:fillRect/>
          </a:stretch>
        </p:blipFill>
        <p:spPr>
          <a:xfrm>
            <a:off x="7184916" y="3104707"/>
            <a:ext cx="4485653" cy="2377396"/>
          </a:xfrm>
          <a:prstGeom prst="rect">
            <a:avLst/>
          </a:prstGeom>
        </p:spPr>
      </p:pic>
      <p:pic>
        <p:nvPicPr>
          <p:cNvPr id="12" name="Рисунок 11"/>
          <p:cNvPicPr>
            <a:picLocks noChangeAspect="1"/>
          </p:cNvPicPr>
          <p:nvPr/>
        </p:nvPicPr>
        <p:blipFill>
          <a:blip r:embed="rId4"/>
          <a:stretch>
            <a:fillRect/>
          </a:stretch>
        </p:blipFill>
        <p:spPr>
          <a:xfrm>
            <a:off x="5067359" y="5664087"/>
            <a:ext cx="1120070" cy="1004769"/>
          </a:xfrm>
          <a:prstGeom prst="rect">
            <a:avLst/>
          </a:prstGeom>
        </p:spPr>
      </p:pic>
    </p:spTree>
    <p:extLst>
      <p:ext uri="{BB962C8B-B14F-4D97-AF65-F5344CB8AC3E}">
        <p14:creationId xmlns:p14="http://schemas.microsoft.com/office/powerpoint/2010/main" val="25578044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Номер слайда 5"/>
          <p:cNvSpPr txBox="1">
            <a:spLocks/>
          </p:cNvSpPr>
          <p:nvPr/>
        </p:nvSpPr>
        <p:spPr>
          <a:xfrm>
            <a:off x="9182100" y="6289675"/>
            <a:ext cx="2743200" cy="365125"/>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chemeClr val="bg2">
                    <a:lumMod val="50000"/>
                  </a:schemeClr>
                </a:solidFill>
                <a:effectLst/>
                <a:uFillTx/>
                <a:latin typeface="Montserrat SemiBold" panose="00000700000000000000" pitchFamily="2" charset="-52"/>
                <a:ea typeface="+mn-ea"/>
                <a:cs typeface="+mn-cs"/>
                <a:sym typeface="Calibri"/>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pPr algn="r">
              <a:defRPr>
                <a:ln>
                  <a:noFill/>
                </a:ln>
              </a:defRPr>
            </a:pPr>
            <a:fld id="{86CB4B4D-7CA3-9044-876B-883B54F8677D}" type="slidenum">
              <a:rPr lang="ru-RU">
                <a:solidFill>
                  <a:schemeClr val="bg1"/>
                </a:solidFill>
              </a:rPr>
              <a:pPr algn="r">
                <a:defRPr>
                  <a:ln>
                    <a:noFill/>
                  </a:ln>
                </a:defRPr>
              </a:pPr>
              <a:t>12</a:t>
            </a:fld>
            <a:endParaRPr lang="ru-RU" dirty="0">
              <a:solidFill>
                <a:schemeClr val="bg1"/>
              </a:solidFill>
            </a:endParaRPr>
          </a:p>
        </p:txBody>
      </p:sp>
      <p:grpSp>
        <p:nvGrpSpPr>
          <p:cNvPr id="4" name="Группа 3"/>
          <p:cNvGrpSpPr/>
          <p:nvPr/>
        </p:nvGrpSpPr>
        <p:grpSpPr>
          <a:xfrm>
            <a:off x="366639" y="1248151"/>
            <a:ext cx="6161752" cy="4355208"/>
            <a:chOff x="384435" y="1345694"/>
            <a:chExt cx="5718563" cy="3293876"/>
          </a:xfrm>
          <a:effectLst>
            <a:outerShdw blurRad="50800" dist="38100" dir="2700000" algn="tl" rotWithShape="0">
              <a:prstClr val="black">
                <a:alpha val="40000"/>
              </a:prstClr>
            </a:outerShdw>
          </a:effectLst>
        </p:grpSpPr>
        <p:sp>
          <p:nvSpPr>
            <p:cNvPr id="11" name="Прямоугольник: скругленные противолежащие углы 16">
              <a:extLst>
                <a:ext uri="{FF2B5EF4-FFF2-40B4-BE49-F238E27FC236}">
                  <a16:creationId xmlns:a16="http://schemas.microsoft.com/office/drawing/2014/main" id="{1EC67041-CD14-4F33-B6EE-E9467C3E6451}"/>
                </a:ext>
              </a:extLst>
            </p:cNvPr>
            <p:cNvSpPr/>
            <p:nvPr/>
          </p:nvSpPr>
          <p:spPr>
            <a:xfrm>
              <a:off x="384435" y="1345694"/>
              <a:ext cx="5718563" cy="3293876"/>
            </a:xfrm>
            <a:prstGeom prst="round2DiagRect">
              <a:avLst>
                <a:gd name="adj1" fmla="val 0"/>
                <a:gd name="adj2" fmla="val 12403"/>
              </a:avLst>
            </a:prstGeom>
            <a:solidFill>
              <a:schemeClr val="bg1"/>
            </a:solidFill>
            <a:ln>
              <a:noFill/>
            </a:ln>
            <a:effectLst>
              <a:outerShdw blurRad="5715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endParaRPr lang="ru-RU" b="1" dirty="0">
                <a:solidFill>
                  <a:schemeClr val="accent6">
                    <a:lumMod val="75000"/>
                  </a:schemeClr>
                </a:solidFill>
                <a:latin typeface="Montserrat Light" panose="00000400000000000000" pitchFamily="2" charset="-52"/>
              </a:endParaRPr>
            </a:p>
          </p:txBody>
        </p:sp>
        <p:sp>
          <p:nvSpPr>
            <p:cNvPr id="3" name="Прямоугольник 2"/>
            <p:cNvSpPr/>
            <p:nvPr/>
          </p:nvSpPr>
          <p:spPr>
            <a:xfrm>
              <a:off x="585401" y="1399287"/>
              <a:ext cx="5258258" cy="3240283"/>
            </a:xfrm>
            <a:prstGeom prst="rect">
              <a:avLst/>
            </a:prstGeom>
          </p:spPr>
          <p:txBody>
            <a:bodyPr wrap="square">
              <a:spAutoFit/>
            </a:bodyPr>
            <a:lstStyle/>
            <a:p>
              <a:pPr algn="just"/>
              <a:r>
                <a:rPr lang="ru-RU" sz="2200" dirty="0">
                  <a:solidFill>
                    <a:schemeClr val="accent1">
                      <a:lumMod val="75000"/>
                    </a:schemeClr>
                  </a:solidFill>
                </a:rPr>
                <a:t>Географический регион проживания семьи и  национальные традиции во многом определяют рацион питания детей. Традиционные блюда, свойственные конкретному региону, являются элементами культурного наследия. Национальные кухни складываются на протяжении многих веков под влиянием культурных традиций, климатических условий, доступности отдельных групп продуктов, особенностей земледелия и  возможностей длительного хранения продуктов. </a:t>
              </a:r>
            </a:p>
          </p:txBody>
        </p:sp>
      </p:grpSp>
      <p:grpSp>
        <p:nvGrpSpPr>
          <p:cNvPr id="5" name="Группа 4"/>
          <p:cNvGrpSpPr/>
          <p:nvPr/>
        </p:nvGrpSpPr>
        <p:grpSpPr>
          <a:xfrm>
            <a:off x="0" y="0"/>
            <a:ext cx="12192000" cy="1196422"/>
            <a:chOff x="0" y="0"/>
            <a:chExt cx="12192000" cy="1196422"/>
          </a:xfrm>
        </p:grpSpPr>
        <p:sp>
          <p:nvSpPr>
            <p:cNvPr id="22" name="Прямоугольник 21"/>
            <p:cNvSpPr/>
            <p:nvPr/>
          </p:nvSpPr>
          <p:spPr>
            <a:xfrm>
              <a:off x="0" y="0"/>
              <a:ext cx="12192000" cy="1196422"/>
            </a:xfrm>
            <a:prstGeom prst="rect">
              <a:avLst/>
            </a:prstGeom>
            <a:solidFill>
              <a:srgbClr val="80C8DC">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Прямоугольник 22"/>
            <p:cNvSpPr/>
            <p:nvPr/>
          </p:nvSpPr>
          <p:spPr>
            <a:xfrm>
              <a:off x="299545" y="141214"/>
              <a:ext cx="10539486" cy="892552"/>
            </a:xfrm>
            <a:prstGeom prst="rect">
              <a:avLst/>
            </a:prstGeom>
          </p:spPr>
          <p:txBody>
            <a:bodyPr wrap="square">
              <a:spAutoFit/>
            </a:bodyPr>
            <a:lstStyle/>
            <a:p>
              <a:pPr algn="ctr"/>
              <a:r>
                <a:rPr lang="ru-RU" sz="2600" b="1" dirty="0">
                  <a:solidFill>
                    <a:srgbClr val="51A135"/>
                  </a:solidFill>
                  <a:effectLst>
                    <a:glow rad="482600">
                      <a:schemeClr val="bg1">
                        <a:alpha val="29000"/>
                      </a:schemeClr>
                    </a:glow>
                  </a:effectLst>
                  <a:latin typeface="Montserrat ExtraBold" panose="00000900000000000000" pitchFamily="2" charset="-52"/>
                  <a:cs typeface="DIN Pro Black" panose="020B0A04020101010102" pitchFamily="34" charset="0"/>
                </a:rPr>
                <a:t>КАК НАЦИОНАЛЬНЫЕ И РЕГИОНАЛЬНЫЕ ТРАДИЦИИ </a:t>
              </a:r>
              <a:endParaRPr lang="ru-RU" sz="2600" b="1" dirty="0" smtClean="0">
                <a:solidFill>
                  <a:srgbClr val="51A135"/>
                </a:solidFill>
                <a:effectLst>
                  <a:glow rad="482600">
                    <a:schemeClr val="bg1">
                      <a:alpha val="29000"/>
                    </a:schemeClr>
                  </a:glow>
                </a:effectLst>
                <a:latin typeface="Montserrat ExtraBold" panose="00000900000000000000" pitchFamily="2" charset="-52"/>
                <a:cs typeface="DIN Pro Black" panose="020B0A04020101010102" pitchFamily="34" charset="0"/>
              </a:endParaRPr>
            </a:p>
            <a:p>
              <a:pPr algn="ctr"/>
              <a:r>
                <a:rPr lang="ru-RU" sz="2600" b="1" dirty="0" smtClean="0">
                  <a:solidFill>
                    <a:srgbClr val="51A135"/>
                  </a:solidFill>
                  <a:effectLst>
                    <a:glow rad="482600">
                      <a:schemeClr val="bg1">
                        <a:alpha val="29000"/>
                      </a:schemeClr>
                    </a:glow>
                  </a:effectLst>
                  <a:latin typeface="Montserrat ExtraBold" panose="00000900000000000000" pitchFamily="2" charset="-52"/>
                  <a:cs typeface="DIN Pro Black" panose="020B0A04020101010102" pitchFamily="34" charset="0"/>
                </a:rPr>
                <a:t>ВЛИЯЮТ </a:t>
              </a:r>
              <a:r>
                <a:rPr lang="ru-RU" sz="2600" b="1" dirty="0">
                  <a:solidFill>
                    <a:srgbClr val="51A135"/>
                  </a:solidFill>
                  <a:effectLst>
                    <a:glow rad="482600">
                      <a:schemeClr val="bg1">
                        <a:alpha val="29000"/>
                      </a:schemeClr>
                    </a:glow>
                  </a:effectLst>
                  <a:latin typeface="Montserrat ExtraBold" panose="00000900000000000000" pitchFamily="2" charset="-52"/>
                  <a:cs typeface="DIN Pro Black" panose="020B0A04020101010102" pitchFamily="34" charset="0"/>
                </a:rPr>
                <a:t>НА </a:t>
              </a:r>
              <a:r>
                <a:rPr lang="ru-RU" sz="2600" b="1" dirty="0" smtClean="0">
                  <a:solidFill>
                    <a:srgbClr val="51A135"/>
                  </a:solidFill>
                  <a:effectLst>
                    <a:glow rad="482600">
                      <a:schemeClr val="bg1">
                        <a:alpha val="29000"/>
                      </a:schemeClr>
                    </a:glow>
                  </a:effectLst>
                  <a:latin typeface="Montserrat ExtraBold" panose="00000900000000000000" pitchFamily="2" charset="-52"/>
                  <a:cs typeface="DIN Pro Black" panose="020B0A04020101010102" pitchFamily="34" charset="0"/>
                </a:rPr>
                <a:t>ПИТАНИЕ</a:t>
              </a:r>
              <a:endParaRPr lang="ru-RU" sz="2600" b="1" dirty="0">
                <a:solidFill>
                  <a:srgbClr val="51A135"/>
                </a:solidFill>
                <a:effectLst>
                  <a:glow rad="482600">
                    <a:schemeClr val="bg1">
                      <a:alpha val="29000"/>
                    </a:schemeClr>
                  </a:glow>
                </a:effectLst>
                <a:latin typeface="Montserrat ExtraBold" panose="00000900000000000000" pitchFamily="2" charset="-52"/>
                <a:cs typeface="DIN Pro Black" panose="020B0A04020101010102" pitchFamily="34" charset="0"/>
              </a:endParaRPr>
            </a:p>
          </p:txBody>
        </p:sp>
      </p:grpSp>
      <p:pic>
        <p:nvPicPr>
          <p:cNvPr id="2" name="Рисунок 1"/>
          <p:cNvPicPr>
            <a:picLocks noChangeAspect="1"/>
          </p:cNvPicPr>
          <p:nvPr/>
        </p:nvPicPr>
        <p:blipFill>
          <a:blip r:embed="rId3"/>
          <a:stretch>
            <a:fillRect/>
          </a:stretch>
        </p:blipFill>
        <p:spPr>
          <a:xfrm>
            <a:off x="6814811" y="1674739"/>
            <a:ext cx="5110489" cy="3928620"/>
          </a:xfrm>
          <a:prstGeom prst="rect">
            <a:avLst/>
          </a:prstGeom>
          <a:effectLst>
            <a:outerShdw blurRad="50800" dist="38100" dir="2700000" algn="tl" rotWithShape="0">
              <a:prstClr val="black">
                <a:alpha val="40000"/>
              </a:prstClr>
            </a:outerShdw>
          </a:effectLst>
        </p:spPr>
      </p:pic>
      <p:pic>
        <p:nvPicPr>
          <p:cNvPr id="10" name="Рисунок 9"/>
          <p:cNvPicPr>
            <a:picLocks noChangeAspect="1"/>
          </p:cNvPicPr>
          <p:nvPr/>
        </p:nvPicPr>
        <p:blipFill>
          <a:blip r:embed="rId4"/>
          <a:stretch>
            <a:fillRect/>
          </a:stretch>
        </p:blipFill>
        <p:spPr>
          <a:xfrm>
            <a:off x="5067359" y="5664087"/>
            <a:ext cx="1120070" cy="1004769"/>
          </a:xfrm>
          <a:prstGeom prst="rect">
            <a:avLst/>
          </a:prstGeom>
        </p:spPr>
      </p:pic>
    </p:spTree>
    <p:extLst>
      <p:ext uri="{BB962C8B-B14F-4D97-AF65-F5344CB8AC3E}">
        <p14:creationId xmlns:p14="http://schemas.microsoft.com/office/powerpoint/2010/main" val="28325601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Номер слайда 5"/>
          <p:cNvSpPr txBox="1">
            <a:spLocks/>
          </p:cNvSpPr>
          <p:nvPr/>
        </p:nvSpPr>
        <p:spPr>
          <a:xfrm>
            <a:off x="9182100" y="6289675"/>
            <a:ext cx="2743200" cy="365125"/>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chemeClr val="bg2">
                    <a:lumMod val="50000"/>
                  </a:schemeClr>
                </a:solidFill>
                <a:effectLst/>
                <a:uFillTx/>
                <a:latin typeface="Montserrat SemiBold" panose="00000700000000000000" pitchFamily="2" charset="-52"/>
                <a:ea typeface="+mn-ea"/>
                <a:cs typeface="+mn-cs"/>
                <a:sym typeface="Calibri"/>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pPr algn="r">
              <a:defRPr>
                <a:ln>
                  <a:noFill/>
                </a:ln>
              </a:defRPr>
            </a:pPr>
            <a:fld id="{86CB4B4D-7CA3-9044-876B-883B54F8677D}" type="slidenum">
              <a:rPr lang="ru-RU">
                <a:solidFill>
                  <a:schemeClr val="bg1"/>
                </a:solidFill>
              </a:rPr>
              <a:pPr algn="r">
                <a:defRPr>
                  <a:ln>
                    <a:noFill/>
                  </a:ln>
                </a:defRPr>
              </a:pPr>
              <a:t>13</a:t>
            </a:fld>
            <a:endParaRPr lang="ru-RU" dirty="0">
              <a:solidFill>
                <a:schemeClr val="bg1"/>
              </a:solidFill>
            </a:endParaRPr>
          </a:p>
        </p:txBody>
      </p:sp>
      <p:grpSp>
        <p:nvGrpSpPr>
          <p:cNvPr id="4" name="Группа 3"/>
          <p:cNvGrpSpPr/>
          <p:nvPr/>
        </p:nvGrpSpPr>
        <p:grpSpPr>
          <a:xfrm>
            <a:off x="387904" y="1337636"/>
            <a:ext cx="4992169" cy="4326747"/>
            <a:chOff x="405029" y="1411211"/>
            <a:chExt cx="4834522" cy="3186617"/>
          </a:xfrm>
          <a:effectLst>
            <a:outerShdw blurRad="50800" dist="38100" dir="2700000" algn="tl" rotWithShape="0">
              <a:prstClr val="black">
                <a:alpha val="40000"/>
              </a:prstClr>
            </a:outerShdw>
          </a:effectLst>
        </p:grpSpPr>
        <p:sp>
          <p:nvSpPr>
            <p:cNvPr id="11" name="Прямоугольник: скругленные противолежащие углы 16">
              <a:extLst>
                <a:ext uri="{FF2B5EF4-FFF2-40B4-BE49-F238E27FC236}">
                  <a16:creationId xmlns:a16="http://schemas.microsoft.com/office/drawing/2014/main" id="{1EC67041-CD14-4F33-B6EE-E9467C3E6451}"/>
                </a:ext>
              </a:extLst>
            </p:cNvPr>
            <p:cNvSpPr/>
            <p:nvPr/>
          </p:nvSpPr>
          <p:spPr>
            <a:xfrm>
              <a:off x="405029" y="1411211"/>
              <a:ext cx="4834522" cy="3186617"/>
            </a:xfrm>
            <a:prstGeom prst="round2DiagRect">
              <a:avLst>
                <a:gd name="adj1" fmla="val 0"/>
                <a:gd name="adj2" fmla="val 12403"/>
              </a:avLst>
            </a:prstGeom>
            <a:solidFill>
              <a:schemeClr val="bg1"/>
            </a:solidFill>
            <a:ln>
              <a:noFill/>
            </a:ln>
            <a:effectLst>
              <a:outerShdw blurRad="5715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endParaRPr lang="ru-RU" b="1" dirty="0">
                <a:solidFill>
                  <a:schemeClr val="accent6">
                    <a:lumMod val="75000"/>
                  </a:schemeClr>
                </a:solidFill>
                <a:latin typeface="Montserrat Light" panose="00000400000000000000" pitchFamily="2" charset="-52"/>
              </a:endParaRPr>
            </a:p>
          </p:txBody>
        </p:sp>
        <p:sp>
          <p:nvSpPr>
            <p:cNvPr id="3" name="Прямоугольник 2"/>
            <p:cNvSpPr/>
            <p:nvPr/>
          </p:nvSpPr>
          <p:spPr>
            <a:xfrm>
              <a:off x="494038" y="1610466"/>
              <a:ext cx="4656504" cy="2788105"/>
            </a:xfrm>
            <a:prstGeom prst="rect">
              <a:avLst/>
            </a:prstGeom>
          </p:spPr>
          <p:txBody>
            <a:bodyPr wrap="square">
              <a:spAutoFit/>
            </a:bodyPr>
            <a:lstStyle/>
            <a:p>
              <a:pPr algn="just"/>
              <a:r>
                <a:rPr lang="ru-RU" sz="2400" dirty="0">
                  <a:solidFill>
                    <a:schemeClr val="accent6">
                      <a:lumMod val="75000"/>
                    </a:schemeClr>
                  </a:solidFill>
                </a:rPr>
                <a:t>На Русском Севере кулинарные традиции обусловлены суровыми климатическими условиями. Долгая зима с  экстремально низкой температурой требует сытных блюд. Возможности для земледелия в  северных регионах минимальны, в  питании используют в  основном продукты рыболовства, охоты, оленеводства. </a:t>
              </a:r>
              <a:endParaRPr lang="ru-RU" sz="2200" dirty="0">
                <a:solidFill>
                  <a:schemeClr val="accent6">
                    <a:lumMod val="75000"/>
                  </a:schemeClr>
                </a:solidFill>
              </a:endParaRPr>
            </a:p>
          </p:txBody>
        </p:sp>
      </p:grpSp>
      <p:grpSp>
        <p:nvGrpSpPr>
          <p:cNvPr id="5" name="Группа 4"/>
          <p:cNvGrpSpPr/>
          <p:nvPr/>
        </p:nvGrpSpPr>
        <p:grpSpPr>
          <a:xfrm>
            <a:off x="0" y="0"/>
            <a:ext cx="12192000" cy="1196422"/>
            <a:chOff x="0" y="0"/>
            <a:chExt cx="12192000" cy="1196422"/>
          </a:xfrm>
        </p:grpSpPr>
        <p:sp>
          <p:nvSpPr>
            <p:cNvPr id="22" name="Прямоугольник 21"/>
            <p:cNvSpPr/>
            <p:nvPr/>
          </p:nvSpPr>
          <p:spPr>
            <a:xfrm>
              <a:off x="0" y="0"/>
              <a:ext cx="12192000" cy="1196422"/>
            </a:xfrm>
            <a:prstGeom prst="rect">
              <a:avLst/>
            </a:prstGeom>
            <a:solidFill>
              <a:srgbClr val="80C8DC">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Прямоугольник 22"/>
            <p:cNvSpPr/>
            <p:nvPr/>
          </p:nvSpPr>
          <p:spPr>
            <a:xfrm>
              <a:off x="299545" y="141214"/>
              <a:ext cx="10539486" cy="892552"/>
            </a:xfrm>
            <a:prstGeom prst="rect">
              <a:avLst/>
            </a:prstGeom>
          </p:spPr>
          <p:txBody>
            <a:bodyPr wrap="square">
              <a:spAutoFit/>
            </a:bodyPr>
            <a:lstStyle/>
            <a:p>
              <a:pPr algn="ctr"/>
              <a:r>
                <a:rPr lang="ru-RU" sz="2600" b="1" dirty="0">
                  <a:solidFill>
                    <a:srgbClr val="51A135"/>
                  </a:solidFill>
                  <a:effectLst>
                    <a:glow rad="482600">
                      <a:schemeClr val="bg1">
                        <a:alpha val="29000"/>
                      </a:schemeClr>
                    </a:glow>
                  </a:effectLst>
                  <a:latin typeface="Montserrat ExtraBold" panose="00000900000000000000" pitchFamily="2" charset="-52"/>
                  <a:cs typeface="DIN Pro Black" panose="020B0A04020101010102" pitchFamily="34" charset="0"/>
                </a:rPr>
                <a:t>КАК НАЦИОНАЛЬНЫЕ И РЕГИОНАЛЬНЫЕ ТРАДИЦИИ </a:t>
              </a:r>
              <a:endParaRPr lang="ru-RU" sz="2600" b="1" dirty="0" smtClean="0">
                <a:solidFill>
                  <a:srgbClr val="51A135"/>
                </a:solidFill>
                <a:effectLst>
                  <a:glow rad="482600">
                    <a:schemeClr val="bg1">
                      <a:alpha val="29000"/>
                    </a:schemeClr>
                  </a:glow>
                </a:effectLst>
                <a:latin typeface="Montserrat ExtraBold" panose="00000900000000000000" pitchFamily="2" charset="-52"/>
                <a:cs typeface="DIN Pro Black" panose="020B0A04020101010102" pitchFamily="34" charset="0"/>
              </a:endParaRPr>
            </a:p>
            <a:p>
              <a:pPr algn="ctr"/>
              <a:r>
                <a:rPr lang="ru-RU" sz="2600" b="1" dirty="0" smtClean="0">
                  <a:solidFill>
                    <a:srgbClr val="51A135"/>
                  </a:solidFill>
                  <a:effectLst>
                    <a:glow rad="482600">
                      <a:schemeClr val="bg1">
                        <a:alpha val="29000"/>
                      </a:schemeClr>
                    </a:glow>
                  </a:effectLst>
                  <a:latin typeface="Montserrat ExtraBold" panose="00000900000000000000" pitchFamily="2" charset="-52"/>
                  <a:cs typeface="DIN Pro Black" panose="020B0A04020101010102" pitchFamily="34" charset="0"/>
                </a:rPr>
                <a:t>ВЛИЯЮТ </a:t>
              </a:r>
              <a:r>
                <a:rPr lang="ru-RU" sz="2600" b="1" dirty="0">
                  <a:solidFill>
                    <a:srgbClr val="51A135"/>
                  </a:solidFill>
                  <a:effectLst>
                    <a:glow rad="482600">
                      <a:schemeClr val="bg1">
                        <a:alpha val="29000"/>
                      </a:schemeClr>
                    </a:glow>
                  </a:effectLst>
                  <a:latin typeface="Montserrat ExtraBold" panose="00000900000000000000" pitchFamily="2" charset="-52"/>
                  <a:cs typeface="DIN Pro Black" panose="020B0A04020101010102" pitchFamily="34" charset="0"/>
                </a:rPr>
                <a:t>НА </a:t>
              </a:r>
              <a:r>
                <a:rPr lang="ru-RU" sz="2600" b="1" dirty="0" smtClean="0">
                  <a:solidFill>
                    <a:srgbClr val="51A135"/>
                  </a:solidFill>
                  <a:effectLst>
                    <a:glow rad="482600">
                      <a:schemeClr val="bg1">
                        <a:alpha val="29000"/>
                      </a:schemeClr>
                    </a:glow>
                  </a:effectLst>
                  <a:latin typeface="Montserrat ExtraBold" panose="00000900000000000000" pitchFamily="2" charset="-52"/>
                  <a:cs typeface="DIN Pro Black" panose="020B0A04020101010102" pitchFamily="34" charset="0"/>
                </a:rPr>
                <a:t>ПИТАНИЕ</a:t>
              </a:r>
              <a:endParaRPr lang="ru-RU" sz="2600" b="1" dirty="0">
                <a:solidFill>
                  <a:srgbClr val="51A135"/>
                </a:solidFill>
                <a:effectLst>
                  <a:glow rad="482600">
                    <a:schemeClr val="bg1">
                      <a:alpha val="29000"/>
                    </a:schemeClr>
                  </a:glow>
                </a:effectLst>
                <a:latin typeface="Montserrat ExtraBold" panose="00000900000000000000" pitchFamily="2" charset="-52"/>
                <a:cs typeface="DIN Pro Black" panose="020B0A04020101010102" pitchFamily="34" charset="0"/>
              </a:endParaRPr>
            </a:p>
          </p:txBody>
        </p:sp>
      </p:grpSp>
      <p:pic>
        <p:nvPicPr>
          <p:cNvPr id="6" name="Рисунок 5"/>
          <p:cNvPicPr>
            <a:picLocks noChangeAspect="1"/>
          </p:cNvPicPr>
          <p:nvPr/>
        </p:nvPicPr>
        <p:blipFill>
          <a:blip r:embed="rId3"/>
          <a:stretch>
            <a:fillRect/>
          </a:stretch>
        </p:blipFill>
        <p:spPr>
          <a:xfrm>
            <a:off x="5705253" y="2170722"/>
            <a:ext cx="6220047" cy="3493661"/>
          </a:xfrm>
          <a:prstGeom prst="rect">
            <a:avLst/>
          </a:prstGeom>
          <a:effectLst>
            <a:outerShdw blurRad="50800" dist="38100" dir="2700000" algn="tl" rotWithShape="0">
              <a:prstClr val="black">
                <a:alpha val="40000"/>
              </a:prstClr>
            </a:outerShdw>
          </a:effectLst>
        </p:spPr>
      </p:pic>
      <p:pic>
        <p:nvPicPr>
          <p:cNvPr id="10" name="Рисунок 9"/>
          <p:cNvPicPr>
            <a:picLocks noChangeAspect="1"/>
          </p:cNvPicPr>
          <p:nvPr/>
        </p:nvPicPr>
        <p:blipFill>
          <a:blip r:embed="rId4"/>
          <a:stretch>
            <a:fillRect/>
          </a:stretch>
        </p:blipFill>
        <p:spPr>
          <a:xfrm>
            <a:off x="5067359" y="5664087"/>
            <a:ext cx="1120070" cy="1004769"/>
          </a:xfrm>
          <a:prstGeom prst="rect">
            <a:avLst/>
          </a:prstGeom>
        </p:spPr>
      </p:pic>
    </p:spTree>
    <p:extLst>
      <p:ext uri="{BB962C8B-B14F-4D97-AF65-F5344CB8AC3E}">
        <p14:creationId xmlns:p14="http://schemas.microsoft.com/office/powerpoint/2010/main" val="41700365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Номер слайда 5"/>
          <p:cNvSpPr txBox="1">
            <a:spLocks/>
          </p:cNvSpPr>
          <p:nvPr/>
        </p:nvSpPr>
        <p:spPr>
          <a:xfrm>
            <a:off x="9182100" y="6289675"/>
            <a:ext cx="2743200" cy="365125"/>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chemeClr val="bg2">
                    <a:lumMod val="50000"/>
                  </a:schemeClr>
                </a:solidFill>
                <a:effectLst/>
                <a:uFillTx/>
                <a:latin typeface="Montserrat SemiBold" panose="00000700000000000000" pitchFamily="2" charset="-52"/>
                <a:ea typeface="+mn-ea"/>
                <a:cs typeface="+mn-cs"/>
                <a:sym typeface="Calibri"/>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pPr algn="r">
              <a:defRPr>
                <a:ln>
                  <a:noFill/>
                </a:ln>
              </a:defRPr>
            </a:pPr>
            <a:fld id="{86CB4B4D-7CA3-9044-876B-883B54F8677D}" type="slidenum">
              <a:rPr lang="ru-RU">
                <a:solidFill>
                  <a:schemeClr val="bg1"/>
                </a:solidFill>
              </a:rPr>
              <a:pPr algn="r">
                <a:defRPr>
                  <a:ln>
                    <a:noFill/>
                  </a:ln>
                </a:defRPr>
              </a:pPr>
              <a:t>14</a:t>
            </a:fld>
            <a:endParaRPr lang="ru-RU" dirty="0">
              <a:solidFill>
                <a:schemeClr val="bg1"/>
              </a:solidFill>
            </a:endParaRPr>
          </a:p>
        </p:txBody>
      </p:sp>
      <p:grpSp>
        <p:nvGrpSpPr>
          <p:cNvPr id="4" name="Группа 3"/>
          <p:cNvGrpSpPr/>
          <p:nvPr/>
        </p:nvGrpSpPr>
        <p:grpSpPr>
          <a:xfrm>
            <a:off x="299545" y="1337635"/>
            <a:ext cx="6356436" cy="4329517"/>
            <a:chOff x="199095" y="1326381"/>
            <a:chExt cx="7532282" cy="2884727"/>
          </a:xfrm>
          <a:effectLst>
            <a:outerShdw blurRad="50800" dist="38100" dir="2700000" algn="tl" rotWithShape="0">
              <a:prstClr val="black">
                <a:alpha val="40000"/>
              </a:prstClr>
            </a:outerShdw>
          </a:effectLst>
        </p:grpSpPr>
        <p:sp>
          <p:nvSpPr>
            <p:cNvPr id="11" name="Прямоугольник: скругленные противолежащие углы 16">
              <a:extLst>
                <a:ext uri="{FF2B5EF4-FFF2-40B4-BE49-F238E27FC236}">
                  <a16:creationId xmlns:a16="http://schemas.microsoft.com/office/drawing/2014/main" id="{1EC67041-CD14-4F33-B6EE-E9467C3E6451}"/>
                </a:ext>
              </a:extLst>
            </p:cNvPr>
            <p:cNvSpPr/>
            <p:nvPr/>
          </p:nvSpPr>
          <p:spPr>
            <a:xfrm>
              <a:off x="199095" y="1326381"/>
              <a:ext cx="7532282" cy="2884727"/>
            </a:xfrm>
            <a:prstGeom prst="round2DiagRect">
              <a:avLst>
                <a:gd name="adj1" fmla="val 0"/>
                <a:gd name="adj2" fmla="val 12403"/>
              </a:avLst>
            </a:prstGeom>
            <a:solidFill>
              <a:schemeClr val="bg1"/>
            </a:solidFill>
            <a:ln>
              <a:noFill/>
            </a:ln>
            <a:effectLst>
              <a:outerShdw blurRad="5715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endParaRPr lang="ru-RU" b="1" dirty="0">
                <a:solidFill>
                  <a:schemeClr val="accent6">
                    <a:lumMod val="75000"/>
                  </a:schemeClr>
                </a:solidFill>
                <a:latin typeface="Montserrat Light" panose="00000400000000000000" pitchFamily="2" charset="-52"/>
              </a:endParaRPr>
            </a:p>
          </p:txBody>
        </p:sp>
        <p:sp>
          <p:nvSpPr>
            <p:cNvPr id="3" name="Прямоугольник 2"/>
            <p:cNvSpPr/>
            <p:nvPr/>
          </p:nvSpPr>
          <p:spPr>
            <a:xfrm>
              <a:off x="377113" y="1387799"/>
              <a:ext cx="7086547" cy="2768437"/>
            </a:xfrm>
            <a:prstGeom prst="rect">
              <a:avLst/>
            </a:prstGeom>
          </p:spPr>
          <p:txBody>
            <a:bodyPr wrap="square">
              <a:spAutoFit/>
            </a:bodyPr>
            <a:lstStyle/>
            <a:p>
              <a:pPr algn="just"/>
              <a:r>
                <a:rPr lang="ru-RU" sz="2400" dirty="0">
                  <a:solidFill>
                    <a:schemeClr val="accent2">
                      <a:lumMod val="75000"/>
                    </a:schemeClr>
                  </a:solidFill>
                </a:rPr>
                <a:t>В южных регионах России наиболее благоприятны условия для земледелия и  животноводства. </a:t>
              </a:r>
              <a:endParaRPr lang="ru-RU" sz="2400" dirty="0" smtClean="0">
                <a:solidFill>
                  <a:schemeClr val="accent2">
                    <a:lumMod val="75000"/>
                  </a:schemeClr>
                </a:solidFill>
              </a:endParaRPr>
            </a:p>
            <a:p>
              <a:pPr algn="just"/>
              <a:r>
                <a:rPr lang="ru-RU" sz="2400" dirty="0" smtClean="0">
                  <a:solidFill>
                    <a:schemeClr val="accent2">
                      <a:lumMod val="75000"/>
                    </a:schemeClr>
                  </a:solidFill>
                </a:rPr>
                <a:t>На </a:t>
              </a:r>
              <a:r>
                <a:rPr lang="ru-RU" sz="2400" dirty="0">
                  <a:solidFill>
                    <a:schemeClr val="accent2">
                      <a:lumMod val="75000"/>
                    </a:schemeClr>
                  </a:solidFill>
                </a:rPr>
                <a:t>Северном Кавказе готовят традиционные мучные изделия: пироги с  начинками из мяса, сыра </a:t>
              </a:r>
              <a:r>
                <a:rPr lang="ru-RU" sz="2400" dirty="0" smtClean="0">
                  <a:solidFill>
                    <a:schemeClr val="accent2">
                      <a:lumMod val="75000"/>
                    </a:schemeClr>
                  </a:solidFill>
                </a:rPr>
                <a:t>и </a:t>
              </a:r>
              <a:r>
                <a:rPr lang="ru-RU" sz="2400" dirty="0">
                  <a:solidFill>
                    <a:schemeClr val="accent2">
                      <a:lumMod val="75000"/>
                    </a:schemeClr>
                  </a:solidFill>
                </a:rPr>
                <a:t>овощей, лепёшки из пшеничной или кукурузной муки, жареные булочки. Широко используют мясо домашних животных (баранину, свинину), которое жарят или запекают.</a:t>
              </a:r>
              <a:endParaRPr lang="ru-RU" sz="2200" dirty="0">
                <a:solidFill>
                  <a:schemeClr val="accent2">
                    <a:lumMod val="75000"/>
                  </a:schemeClr>
                </a:solidFill>
              </a:endParaRPr>
            </a:p>
          </p:txBody>
        </p:sp>
      </p:grpSp>
      <p:grpSp>
        <p:nvGrpSpPr>
          <p:cNvPr id="5" name="Группа 4"/>
          <p:cNvGrpSpPr/>
          <p:nvPr/>
        </p:nvGrpSpPr>
        <p:grpSpPr>
          <a:xfrm>
            <a:off x="0" y="0"/>
            <a:ext cx="12192000" cy="1196422"/>
            <a:chOff x="0" y="0"/>
            <a:chExt cx="12192000" cy="1196422"/>
          </a:xfrm>
        </p:grpSpPr>
        <p:sp>
          <p:nvSpPr>
            <p:cNvPr id="22" name="Прямоугольник 21"/>
            <p:cNvSpPr/>
            <p:nvPr/>
          </p:nvSpPr>
          <p:spPr>
            <a:xfrm>
              <a:off x="0" y="0"/>
              <a:ext cx="12192000" cy="1196422"/>
            </a:xfrm>
            <a:prstGeom prst="rect">
              <a:avLst/>
            </a:prstGeom>
            <a:solidFill>
              <a:srgbClr val="80C8DC">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Прямоугольник 22"/>
            <p:cNvSpPr/>
            <p:nvPr/>
          </p:nvSpPr>
          <p:spPr>
            <a:xfrm>
              <a:off x="299545" y="141214"/>
              <a:ext cx="10539486" cy="892552"/>
            </a:xfrm>
            <a:prstGeom prst="rect">
              <a:avLst/>
            </a:prstGeom>
          </p:spPr>
          <p:txBody>
            <a:bodyPr wrap="square">
              <a:spAutoFit/>
            </a:bodyPr>
            <a:lstStyle/>
            <a:p>
              <a:pPr algn="ctr"/>
              <a:r>
                <a:rPr lang="ru-RU" sz="2600" b="1" dirty="0">
                  <a:solidFill>
                    <a:srgbClr val="51A135"/>
                  </a:solidFill>
                  <a:effectLst>
                    <a:glow rad="482600">
                      <a:schemeClr val="bg1">
                        <a:alpha val="29000"/>
                      </a:schemeClr>
                    </a:glow>
                  </a:effectLst>
                  <a:latin typeface="Montserrat ExtraBold" panose="00000900000000000000" pitchFamily="2" charset="-52"/>
                  <a:cs typeface="DIN Pro Black" panose="020B0A04020101010102" pitchFamily="34" charset="0"/>
                </a:rPr>
                <a:t>КАК НАЦИОНАЛЬНЫЕ И РЕГИОНАЛЬНЫЕ ТРАДИЦИИ </a:t>
              </a:r>
              <a:endParaRPr lang="ru-RU" sz="2600" b="1" dirty="0" smtClean="0">
                <a:solidFill>
                  <a:srgbClr val="51A135"/>
                </a:solidFill>
                <a:effectLst>
                  <a:glow rad="482600">
                    <a:schemeClr val="bg1">
                      <a:alpha val="29000"/>
                    </a:schemeClr>
                  </a:glow>
                </a:effectLst>
                <a:latin typeface="Montserrat ExtraBold" panose="00000900000000000000" pitchFamily="2" charset="-52"/>
                <a:cs typeface="DIN Pro Black" panose="020B0A04020101010102" pitchFamily="34" charset="0"/>
              </a:endParaRPr>
            </a:p>
            <a:p>
              <a:pPr algn="ctr"/>
              <a:r>
                <a:rPr lang="ru-RU" sz="2600" b="1" dirty="0" smtClean="0">
                  <a:solidFill>
                    <a:srgbClr val="51A135"/>
                  </a:solidFill>
                  <a:effectLst>
                    <a:glow rad="482600">
                      <a:schemeClr val="bg1">
                        <a:alpha val="29000"/>
                      </a:schemeClr>
                    </a:glow>
                  </a:effectLst>
                  <a:latin typeface="Montserrat ExtraBold" panose="00000900000000000000" pitchFamily="2" charset="-52"/>
                  <a:cs typeface="DIN Pro Black" panose="020B0A04020101010102" pitchFamily="34" charset="0"/>
                </a:rPr>
                <a:t>ВЛИЯЮТ </a:t>
              </a:r>
              <a:r>
                <a:rPr lang="ru-RU" sz="2600" b="1" dirty="0">
                  <a:solidFill>
                    <a:srgbClr val="51A135"/>
                  </a:solidFill>
                  <a:effectLst>
                    <a:glow rad="482600">
                      <a:schemeClr val="bg1">
                        <a:alpha val="29000"/>
                      </a:schemeClr>
                    </a:glow>
                  </a:effectLst>
                  <a:latin typeface="Montserrat ExtraBold" panose="00000900000000000000" pitchFamily="2" charset="-52"/>
                  <a:cs typeface="DIN Pro Black" panose="020B0A04020101010102" pitchFamily="34" charset="0"/>
                </a:rPr>
                <a:t>НА </a:t>
              </a:r>
              <a:r>
                <a:rPr lang="ru-RU" sz="2600" b="1" dirty="0" smtClean="0">
                  <a:solidFill>
                    <a:srgbClr val="51A135"/>
                  </a:solidFill>
                  <a:effectLst>
                    <a:glow rad="482600">
                      <a:schemeClr val="bg1">
                        <a:alpha val="29000"/>
                      </a:schemeClr>
                    </a:glow>
                  </a:effectLst>
                  <a:latin typeface="Montserrat ExtraBold" panose="00000900000000000000" pitchFamily="2" charset="-52"/>
                  <a:cs typeface="DIN Pro Black" panose="020B0A04020101010102" pitchFamily="34" charset="0"/>
                </a:rPr>
                <a:t>ПИТАНИЕ</a:t>
              </a:r>
              <a:endParaRPr lang="ru-RU" sz="2600" b="1" dirty="0">
                <a:solidFill>
                  <a:srgbClr val="51A135"/>
                </a:solidFill>
                <a:effectLst>
                  <a:glow rad="482600">
                    <a:schemeClr val="bg1">
                      <a:alpha val="29000"/>
                    </a:schemeClr>
                  </a:glow>
                </a:effectLst>
                <a:latin typeface="Montserrat ExtraBold" panose="00000900000000000000" pitchFamily="2" charset="-52"/>
                <a:cs typeface="DIN Pro Black" panose="020B0A04020101010102" pitchFamily="34" charset="0"/>
              </a:endParaRPr>
            </a:p>
          </p:txBody>
        </p:sp>
      </p:grpSp>
      <p:pic>
        <p:nvPicPr>
          <p:cNvPr id="2" name="Рисунок 1"/>
          <p:cNvPicPr>
            <a:picLocks noChangeAspect="1"/>
          </p:cNvPicPr>
          <p:nvPr/>
        </p:nvPicPr>
        <p:blipFill>
          <a:blip r:embed="rId3"/>
          <a:stretch>
            <a:fillRect/>
          </a:stretch>
        </p:blipFill>
        <p:spPr>
          <a:xfrm>
            <a:off x="6806209" y="2098840"/>
            <a:ext cx="5279246" cy="2807106"/>
          </a:xfrm>
          <a:prstGeom prst="rect">
            <a:avLst/>
          </a:prstGeom>
          <a:effectLst>
            <a:outerShdw blurRad="50800" dist="38100" dir="2700000" algn="tl" rotWithShape="0">
              <a:prstClr val="black">
                <a:alpha val="40000"/>
              </a:prstClr>
            </a:outerShdw>
          </a:effectLst>
        </p:spPr>
      </p:pic>
      <p:pic>
        <p:nvPicPr>
          <p:cNvPr id="10" name="Рисунок 9"/>
          <p:cNvPicPr>
            <a:picLocks noChangeAspect="1"/>
          </p:cNvPicPr>
          <p:nvPr/>
        </p:nvPicPr>
        <p:blipFill>
          <a:blip r:embed="rId4"/>
          <a:stretch>
            <a:fillRect/>
          </a:stretch>
        </p:blipFill>
        <p:spPr>
          <a:xfrm>
            <a:off x="5067359" y="5664087"/>
            <a:ext cx="1120070" cy="1004769"/>
          </a:xfrm>
          <a:prstGeom prst="rect">
            <a:avLst/>
          </a:prstGeom>
        </p:spPr>
      </p:pic>
    </p:spTree>
    <p:extLst>
      <p:ext uri="{BB962C8B-B14F-4D97-AF65-F5344CB8AC3E}">
        <p14:creationId xmlns:p14="http://schemas.microsoft.com/office/powerpoint/2010/main" val="7731866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Прямоугольник 26"/>
          <p:cNvSpPr/>
          <p:nvPr/>
        </p:nvSpPr>
        <p:spPr>
          <a:xfrm>
            <a:off x="0" y="-5797"/>
            <a:ext cx="12192000" cy="1552592"/>
          </a:xfrm>
          <a:prstGeom prst="rect">
            <a:avLst/>
          </a:prstGeom>
          <a:solidFill>
            <a:srgbClr val="80C8DC">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Номер слайда 5"/>
          <p:cNvSpPr txBox="1">
            <a:spLocks/>
          </p:cNvSpPr>
          <p:nvPr/>
        </p:nvSpPr>
        <p:spPr>
          <a:xfrm>
            <a:off x="9182100" y="6289675"/>
            <a:ext cx="2743200" cy="365125"/>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chemeClr val="bg2">
                    <a:lumMod val="50000"/>
                  </a:schemeClr>
                </a:solidFill>
                <a:effectLst/>
                <a:uFillTx/>
                <a:latin typeface="Montserrat SemiBold" panose="00000700000000000000" pitchFamily="2" charset="-52"/>
                <a:ea typeface="+mn-ea"/>
                <a:cs typeface="+mn-cs"/>
                <a:sym typeface="Calibri"/>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pPr algn="r">
              <a:defRPr>
                <a:ln>
                  <a:noFill/>
                </a:ln>
              </a:defRPr>
            </a:pPr>
            <a:fld id="{86CB4B4D-7CA3-9044-876B-883B54F8677D}" type="slidenum">
              <a:rPr lang="ru-RU">
                <a:solidFill>
                  <a:schemeClr val="bg1"/>
                </a:solidFill>
              </a:rPr>
              <a:pPr algn="r">
                <a:defRPr>
                  <a:ln>
                    <a:noFill/>
                  </a:ln>
                </a:defRPr>
              </a:pPr>
              <a:t>15</a:t>
            </a:fld>
            <a:endParaRPr lang="ru-RU" dirty="0">
              <a:solidFill>
                <a:schemeClr val="bg1"/>
              </a:solidFill>
            </a:endParaRPr>
          </a:p>
        </p:txBody>
      </p:sp>
      <p:sp>
        <p:nvSpPr>
          <p:cNvPr id="14" name="Прямоугольник: скругленные противолежащие углы 16">
            <a:extLst>
              <a:ext uri="{FF2B5EF4-FFF2-40B4-BE49-F238E27FC236}">
                <a16:creationId xmlns:a16="http://schemas.microsoft.com/office/drawing/2014/main" id="{1EC67041-CD14-4F33-B6EE-E9467C3E6451}"/>
              </a:ext>
            </a:extLst>
          </p:cNvPr>
          <p:cNvSpPr/>
          <p:nvPr/>
        </p:nvSpPr>
        <p:spPr>
          <a:xfrm>
            <a:off x="931145" y="2332407"/>
            <a:ext cx="10339367" cy="3249686"/>
          </a:xfrm>
          <a:prstGeom prst="round2DiagRect">
            <a:avLst>
              <a:gd name="adj1" fmla="val 0"/>
              <a:gd name="adj2" fmla="val 12403"/>
            </a:avLst>
          </a:prstGeom>
          <a:solidFill>
            <a:schemeClr val="bg1"/>
          </a:solidFill>
          <a:ln>
            <a:noFill/>
          </a:ln>
          <a:effectLst>
            <a:outerShdw blurRad="5715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r>
              <a:rPr lang="ru-RU" sz="2500" b="1" dirty="0" smtClean="0">
                <a:solidFill>
                  <a:srgbClr val="0070C0"/>
                </a:solidFill>
                <a:latin typeface="Montserrat Light" panose="00000400000000000000" pitchFamily="2" charset="-52"/>
              </a:rPr>
              <a:t>Вам необходимо представить своё любимое блюдо гостю из другого региона. Подумайте, как бы вы это сделали, что бы вы рассказали, какие прилагательные подобрали.</a:t>
            </a:r>
          </a:p>
          <a:p>
            <a:endParaRPr lang="ru-RU" sz="2500" b="1" dirty="0" smtClean="0">
              <a:solidFill>
                <a:srgbClr val="0070C0"/>
              </a:solidFill>
              <a:latin typeface="Montserrat Light" panose="00000400000000000000" pitchFamily="2" charset="-52"/>
            </a:endParaRPr>
          </a:p>
          <a:p>
            <a:pPr marL="285750" indent="-285750">
              <a:buFont typeface="Arial" panose="020B0604020202020204" pitchFamily="34" charset="0"/>
              <a:buChar char="•"/>
            </a:pPr>
            <a:r>
              <a:rPr lang="ru-RU" b="1" dirty="0" smtClean="0">
                <a:solidFill>
                  <a:srgbClr val="0070C0"/>
                </a:solidFill>
                <a:latin typeface="Montserrat Light" panose="00000400000000000000" pitchFamily="2" charset="-52"/>
              </a:rPr>
              <a:t>Узнайте, есть ли у этого блюда какая-то история. </a:t>
            </a:r>
          </a:p>
          <a:p>
            <a:pPr marL="285750" indent="-285750">
              <a:buFont typeface="Arial" panose="020B0604020202020204" pitchFamily="34" charset="0"/>
              <a:buChar char="•"/>
            </a:pPr>
            <a:r>
              <a:rPr lang="ru-RU" b="1" dirty="0" smtClean="0">
                <a:solidFill>
                  <a:srgbClr val="0070C0"/>
                </a:solidFill>
                <a:latin typeface="Montserrat Light" panose="00000400000000000000" pitchFamily="2" charset="-52"/>
              </a:rPr>
              <a:t>Запишите рецепт приготовления.</a:t>
            </a:r>
          </a:p>
          <a:p>
            <a:pPr marL="285750" indent="-285750">
              <a:buFont typeface="Arial" panose="020B0604020202020204" pitchFamily="34" charset="0"/>
              <a:buChar char="•"/>
            </a:pPr>
            <a:r>
              <a:rPr lang="ru-RU" b="1" dirty="0" smtClean="0">
                <a:solidFill>
                  <a:srgbClr val="0070C0"/>
                </a:solidFill>
                <a:latin typeface="Montserrat Light" panose="00000400000000000000" pitchFamily="2" charset="-52"/>
              </a:rPr>
              <a:t>Нарисуйте, как бы вы сервировали подачу этого блюда своему гостю.</a:t>
            </a:r>
            <a:endParaRPr lang="ru-RU" b="1" dirty="0">
              <a:solidFill>
                <a:srgbClr val="0070C0"/>
              </a:solidFill>
              <a:latin typeface="Montserrat Light" panose="00000400000000000000" pitchFamily="2" charset="-52"/>
            </a:endParaRPr>
          </a:p>
        </p:txBody>
      </p:sp>
      <p:sp>
        <p:nvSpPr>
          <p:cNvPr id="33" name="Прямоугольник 32"/>
          <p:cNvSpPr/>
          <p:nvPr/>
        </p:nvSpPr>
        <p:spPr>
          <a:xfrm>
            <a:off x="0" y="417715"/>
            <a:ext cx="10994065" cy="646331"/>
          </a:xfrm>
          <a:prstGeom prst="rect">
            <a:avLst/>
          </a:prstGeom>
        </p:spPr>
        <p:txBody>
          <a:bodyPr wrap="square">
            <a:spAutoFit/>
          </a:bodyPr>
          <a:lstStyle/>
          <a:p>
            <a:pPr algn="ctr"/>
            <a:r>
              <a:rPr lang="ru-RU" sz="3600" b="1" dirty="0" smtClean="0">
                <a:solidFill>
                  <a:schemeClr val="bg1"/>
                </a:solidFill>
                <a:latin typeface="Montserrat ExtraBold" panose="00000900000000000000" pitchFamily="2" charset="-52"/>
                <a:cs typeface="DIN Pro Black" panose="020B0A04020101010102" pitchFamily="34" charset="0"/>
              </a:rPr>
              <a:t>Кулинарное путешествие по России</a:t>
            </a:r>
            <a:endParaRPr lang="ru-RU" sz="3600" b="1" dirty="0">
              <a:solidFill>
                <a:schemeClr val="bg1"/>
              </a:solidFill>
              <a:latin typeface="Montserrat Light" panose="00000400000000000000" pitchFamily="2" charset="-52"/>
              <a:cs typeface="DIN Pro Black" panose="020B0A04020101010102" pitchFamily="34" charset="0"/>
            </a:endParaRPr>
          </a:p>
        </p:txBody>
      </p:sp>
      <p:sp>
        <p:nvSpPr>
          <p:cNvPr id="16" name="Прямоугольник: скругленные противолежащие углы 16">
            <a:extLst>
              <a:ext uri="{FF2B5EF4-FFF2-40B4-BE49-F238E27FC236}">
                <a16:creationId xmlns:a16="http://schemas.microsoft.com/office/drawing/2014/main" id="{1EC67041-CD14-4F33-B6EE-E9467C3E6451}"/>
              </a:ext>
            </a:extLst>
          </p:cNvPr>
          <p:cNvSpPr/>
          <p:nvPr/>
        </p:nvSpPr>
        <p:spPr>
          <a:xfrm>
            <a:off x="931145" y="1568403"/>
            <a:ext cx="10234666" cy="597376"/>
          </a:xfrm>
          <a:prstGeom prst="round2DiagRect">
            <a:avLst>
              <a:gd name="adj1" fmla="val 0"/>
              <a:gd name="adj2" fmla="val 12403"/>
            </a:avLst>
          </a:prstGeom>
          <a:solidFill>
            <a:schemeClr val="bg1"/>
          </a:solidFill>
          <a:ln>
            <a:noFill/>
          </a:ln>
          <a:effectLst>
            <a:outerShdw blurRad="5715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r>
              <a:rPr lang="ru-RU" sz="2500" b="1" dirty="0">
                <a:solidFill>
                  <a:srgbClr val="0070C0"/>
                </a:solidFill>
                <a:latin typeface="Montserrat Light" panose="00000400000000000000" pitchFamily="2" charset="-52"/>
              </a:rPr>
              <a:t>Выполните </a:t>
            </a:r>
            <a:r>
              <a:rPr lang="ru-RU" sz="2500" b="1" dirty="0" smtClean="0">
                <a:solidFill>
                  <a:srgbClr val="0070C0"/>
                </a:solidFill>
                <a:latin typeface="Montserrat Light" panose="00000400000000000000" pitchFamily="2" charset="-52"/>
              </a:rPr>
              <a:t>задание.</a:t>
            </a:r>
            <a:endParaRPr lang="ru-RU" sz="2500" b="1" dirty="0">
              <a:solidFill>
                <a:srgbClr val="0070C0"/>
              </a:solidFill>
              <a:latin typeface="Montserrat Light" panose="00000400000000000000" pitchFamily="2" charset="-52"/>
            </a:endParaRPr>
          </a:p>
        </p:txBody>
      </p:sp>
      <p:grpSp>
        <p:nvGrpSpPr>
          <p:cNvPr id="17" name="Группа 16"/>
          <p:cNvGrpSpPr/>
          <p:nvPr/>
        </p:nvGrpSpPr>
        <p:grpSpPr>
          <a:xfrm>
            <a:off x="684611" y="1591503"/>
            <a:ext cx="468000" cy="468000"/>
            <a:chOff x="713266" y="1810111"/>
            <a:chExt cx="468000" cy="468000"/>
          </a:xfrm>
        </p:grpSpPr>
        <p:sp>
          <p:nvSpPr>
            <p:cNvPr id="18" name="Овал 17">
              <a:extLst>
                <a:ext uri="{FF2B5EF4-FFF2-40B4-BE49-F238E27FC236}">
                  <a16:creationId xmlns:a16="http://schemas.microsoft.com/office/drawing/2014/main" id="{BBDC1AFB-63D1-4BF7-80E8-D9A608BC4A50}"/>
                </a:ext>
              </a:extLst>
            </p:cNvPr>
            <p:cNvSpPr/>
            <p:nvPr/>
          </p:nvSpPr>
          <p:spPr>
            <a:xfrm>
              <a:off x="713266" y="1810111"/>
              <a:ext cx="468000" cy="468000"/>
            </a:xfrm>
            <a:prstGeom prst="ellipse">
              <a:avLst/>
            </a:prstGeom>
            <a:solidFill>
              <a:schemeClr val="bg1"/>
            </a:solidFill>
            <a:ln>
              <a:noFill/>
            </a:ln>
            <a:effectLst>
              <a:outerShdw blurRad="5715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Овал 18">
              <a:extLst>
                <a:ext uri="{FF2B5EF4-FFF2-40B4-BE49-F238E27FC236}">
                  <a16:creationId xmlns:a16="http://schemas.microsoft.com/office/drawing/2014/main" id="{8D712499-0A67-427A-9FCD-D19A60030276}"/>
                </a:ext>
              </a:extLst>
            </p:cNvPr>
            <p:cNvSpPr/>
            <p:nvPr/>
          </p:nvSpPr>
          <p:spPr>
            <a:xfrm flipH="1">
              <a:off x="751439" y="1848284"/>
              <a:ext cx="391655" cy="391655"/>
            </a:xfrm>
            <a:prstGeom prst="ellipse">
              <a:avLst/>
            </a:prstGeom>
            <a:solidFill>
              <a:schemeClr val="bg1"/>
            </a:solidFill>
            <a:ln w="6350">
              <a:solidFill>
                <a:srgbClr val="D5CF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Freeform 6"/>
            <p:cNvSpPr>
              <a:spLocks/>
            </p:cNvSpPr>
            <p:nvPr/>
          </p:nvSpPr>
          <p:spPr bwMode="auto">
            <a:xfrm>
              <a:off x="876294" y="1913863"/>
              <a:ext cx="167013" cy="260495"/>
            </a:xfrm>
            <a:custGeom>
              <a:avLst/>
              <a:gdLst>
                <a:gd name="T0" fmla="*/ 116 w 226"/>
                <a:gd name="T1" fmla="*/ 176 h 353"/>
                <a:gd name="T2" fmla="*/ 24 w 226"/>
                <a:gd name="T3" fmla="*/ 84 h 353"/>
                <a:gd name="T4" fmla="*/ 18 w 226"/>
                <a:gd name="T5" fmla="*/ 19 h 353"/>
                <a:gd name="T6" fmla="*/ 85 w 226"/>
                <a:gd name="T7" fmla="*/ 24 h 353"/>
                <a:gd name="T8" fmla="*/ 202 w 226"/>
                <a:gd name="T9" fmla="*/ 141 h 353"/>
                <a:gd name="T10" fmla="*/ 201 w 226"/>
                <a:gd name="T11" fmla="*/ 212 h 353"/>
                <a:gd name="T12" fmla="*/ 84 w 226"/>
                <a:gd name="T13" fmla="*/ 330 h 353"/>
                <a:gd name="T14" fmla="*/ 19 w 226"/>
                <a:gd name="T15" fmla="*/ 335 h 353"/>
                <a:gd name="T16" fmla="*/ 23 w 226"/>
                <a:gd name="T17" fmla="*/ 270 h 353"/>
                <a:gd name="T18" fmla="*/ 116 w 226"/>
                <a:gd name="T19" fmla="*/ 176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6" h="353">
                  <a:moveTo>
                    <a:pt x="116" y="176"/>
                  </a:moveTo>
                  <a:cubicBezTo>
                    <a:pt x="84" y="145"/>
                    <a:pt x="54" y="115"/>
                    <a:pt x="24" y="84"/>
                  </a:cubicBezTo>
                  <a:cubicBezTo>
                    <a:pt x="3" y="63"/>
                    <a:pt x="0" y="38"/>
                    <a:pt x="18" y="19"/>
                  </a:cubicBezTo>
                  <a:cubicBezTo>
                    <a:pt x="37" y="0"/>
                    <a:pt x="62" y="1"/>
                    <a:pt x="85" y="24"/>
                  </a:cubicBezTo>
                  <a:cubicBezTo>
                    <a:pt x="124" y="63"/>
                    <a:pt x="163" y="102"/>
                    <a:pt x="202" y="141"/>
                  </a:cubicBezTo>
                  <a:cubicBezTo>
                    <a:pt x="226" y="166"/>
                    <a:pt x="226" y="188"/>
                    <a:pt x="201" y="212"/>
                  </a:cubicBezTo>
                  <a:cubicBezTo>
                    <a:pt x="163" y="252"/>
                    <a:pt x="123" y="291"/>
                    <a:pt x="84" y="330"/>
                  </a:cubicBezTo>
                  <a:cubicBezTo>
                    <a:pt x="62" y="351"/>
                    <a:pt x="37" y="353"/>
                    <a:pt x="19" y="335"/>
                  </a:cubicBezTo>
                  <a:cubicBezTo>
                    <a:pt x="1" y="317"/>
                    <a:pt x="2" y="291"/>
                    <a:pt x="23" y="270"/>
                  </a:cubicBezTo>
                  <a:cubicBezTo>
                    <a:pt x="54" y="239"/>
                    <a:pt x="84" y="208"/>
                    <a:pt x="116" y="176"/>
                  </a:cubicBezTo>
                  <a:close/>
                </a:path>
              </a:pathLst>
            </a:custGeom>
            <a:solidFill>
              <a:srgbClr val="C3BC33"/>
            </a:solidFill>
            <a:ln>
              <a:noFill/>
            </a:ln>
          </p:spPr>
          <p:txBody>
            <a:bodyPr vert="horz" wrap="square" lIns="91440" tIns="45720" rIns="91440" bIns="45720" numCol="1" anchor="t" anchorCtr="0" compatLnSpc="1">
              <a:prstTxWarp prst="textNoShape">
                <a:avLst/>
              </a:prstTxWarp>
            </a:bodyPr>
            <a:lstStyle/>
            <a:p>
              <a:endParaRPr lang="ru-RU" dirty="0"/>
            </a:p>
          </p:txBody>
        </p:sp>
      </p:grpSp>
      <p:pic>
        <p:nvPicPr>
          <p:cNvPr id="11" name="Рисунок 10"/>
          <p:cNvPicPr>
            <a:picLocks noChangeAspect="1"/>
          </p:cNvPicPr>
          <p:nvPr/>
        </p:nvPicPr>
        <p:blipFill>
          <a:blip r:embed="rId3"/>
          <a:stretch>
            <a:fillRect/>
          </a:stretch>
        </p:blipFill>
        <p:spPr>
          <a:xfrm>
            <a:off x="5067359" y="5664087"/>
            <a:ext cx="1120070" cy="1004769"/>
          </a:xfrm>
          <a:prstGeom prst="rect">
            <a:avLst/>
          </a:prstGeom>
        </p:spPr>
      </p:pic>
    </p:spTree>
    <p:extLst>
      <p:ext uri="{BB962C8B-B14F-4D97-AF65-F5344CB8AC3E}">
        <p14:creationId xmlns:p14="http://schemas.microsoft.com/office/powerpoint/2010/main" val="11756378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5461310" y="5280086"/>
            <a:ext cx="6838951" cy="1577914"/>
          </a:xfrm>
          <a:prstGeom prst="rect">
            <a:avLst/>
          </a:prstGeom>
          <a:blipFill dpi="0" rotWithShape="1">
            <a:blip r:embed="rId3">
              <a:alphaModFix amt="7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 name="Прямоугольник 26"/>
          <p:cNvSpPr/>
          <p:nvPr/>
        </p:nvSpPr>
        <p:spPr>
          <a:xfrm>
            <a:off x="0" y="-5797"/>
            <a:ext cx="12192000" cy="1196422"/>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Номер слайда 5"/>
          <p:cNvSpPr txBox="1">
            <a:spLocks/>
          </p:cNvSpPr>
          <p:nvPr/>
        </p:nvSpPr>
        <p:spPr>
          <a:xfrm>
            <a:off x="9182100" y="6289675"/>
            <a:ext cx="2743200" cy="365125"/>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chemeClr val="bg2">
                    <a:lumMod val="50000"/>
                  </a:schemeClr>
                </a:solidFill>
                <a:effectLst/>
                <a:uFillTx/>
                <a:latin typeface="Montserrat SemiBold" panose="00000700000000000000" pitchFamily="2" charset="-52"/>
                <a:ea typeface="+mn-ea"/>
                <a:cs typeface="+mn-cs"/>
                <a:sym typeface="Calibri"/>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pPr algn="r">
              <a:defRPr>
                <a:ln>
                  <a:noFill/>
                </a:ln>
              </a:defRPr>
            </a:pPr>
            <a:fld id="{86CB4B4D-7CA3-9044-876B-883B54F8677D}" type="slidenum">
              <a:rPr lang="ru-RU">
                <a:solidFill>
                  <a:schemeClr val="bg1"/>
                </a:solidFill>
              </a:rPr>
              <a:pPr algn="r">
                <a:defRPr>
                  <a:ln>
                    <a:noFill/>
                  </a:ln>
                </a:defRPr>
              </a:pPr>
              <a:t>16</a:t>
            </a:fld>
            <a:endParaRPr lang="ru-RU" dirty="0">
              <a:solidFill>
                <a:schemeClr val="bg1"/>
              </a:solidFill>
            </a:endParaRPr>
          </a:p>
        </p:txBody>
      </p:sp>
      <p:sp>
        <p:nvSpPr>
          <p:cNvPr id="31" name="Прямоугольник 30"/>
          <p:cNvSpPr/>
          <p:nvPr/>
        </p:nvSpPr>
        <p:spPr>
          <a:xfrm>
            <a:off x="1350480" y="1917638"/>
            <a:ext cx="9688871" cy="2726580"/>
          </a:xfrm>
          <a:prstGeom prst="rect">
            <a:avLst/>
          </a:prstGeom>
        </p:spPr>
        <p:txBody>
          <a:bodyPr wrap="none">
            <a:spAutoFit/>
          </a:bodyPr>
          <a:lstStyle/>
          <a:p>
            <a:pPr algn="ctr">
              <a:lnSpc>
                <a:spcPct val="200000"/>
              </a:lnSpc>
            </a:pPr>
            <a:r>
              <a:rPr lang="ru-RU" sz="3000" dirty="0" smtClean="0">
                <a:solidFill>
                  <a:srgbClr val="0070C0"/>
                </a:solidFill>
                <a:effectLst>
                  <a:glow rad="482600">
                    <a:schemeClr val="bg1">
                      <a:alpha val="29000"/>
                    </a:schemeClr>
                  </a:glow>
                </a:effectLst>
                <a:latin typeface="Montserrat ExtraBold" panose="00000900000000000000" pitchFamily="2" charset="-52"/>
                <a:cs typeface="DIN Pro Black" panose="020B0A04020101010102" pitchFamily="34" charset="0"/>
              </a:rPr>
              <a:t>УДАЧИ ВАМ, </a:t>
            </a:r>
          </a:p>
          <a:p>
            <a:pPr algn="ctr">
              <a:lnSpc>
                <a:spcPct val="200000"/>
              </a:lnSpc>
            </a:pPr>
            <a:r>
              <a:rPr lang="ru-RU" sz="3000" dirty="0" smtClean="0">
                <a:solidFill>
                  <a:srgbClr val="0070C0"/>
                </a:solidFill>
                <a:effectLst>
                  <a:glow rad="482600">
                    <a:schemeClr val="bg1">
                      <a:alpha val="29000"/>
                    </a:schemeClr>
                  </a:glow>
                </a:effectLst>
                <a:latin typeface="Montserrat ExtraBold" panose="00000900000000000000" pitchFamily="2" charset="-52"/>
                <a:cs typeface="DIN Pro Black" panose="020B0A04020101010102" pitchFamily="34" charset="0"/>
              </a:rPr>
              <a:t>НАШИ ДОРОГИЕ ГОСТЕПРИИМНЫЕ ДРУЗЬЯ!</a:t>
            </a:r>
          </a:p>
          <a:p>
            <a:pPr algn="ctr">
              <a:lnSpc>
                <a:spcPct val="200000"/>
              </a:lnSpc>
            </a:pPr>
            <a:r>
              <a:rPr lang="ru-RU" sz="3000" dirty="0" smtClean="0">
                <a:solidFill>
                  <a:srgbClr val="0070C0"/>
                </a:solidFill>
                <a:effectLst>
                  <a:glow rad="482600">
                    <a:schemeClr val="bg1">
                      <a:alpha val="29000"/>
                    </a:schemeClr>
                  </a:glow>
                </a:effectLst>
                <a:latin typeface="Montserrat ExtraBold" panose="00000900000000000000" pitchFamily="2" charset="-52"/>
                <a:cs typeface="DIN Pro Black" panose="020B0A04020101010102" pitchFamily="34" charset="0"/>
              </a:rPr>
              <a:t>СПАСИБО ЗА ИНТЕРЕСНУЮ РАБОТУ!</a:t>
            </a:r>
            <a:endParaRPr lang="ru-RU" sz="3000" dirty="0">
              <a:solidFill>
                <a:srgbClr val="0070C0"/>
              </a:solidFill>
              <a:effectLst>
                <a:glow rad="482600">
                  <a:schemeClr val="bg1">
                    <a:alpha val="29000"/>
                  </a:schemeClr>
                </a:glow>
              </a:effectLst>
              <a:latin typeface="Montserrat ExtraBold" panose="00000900000000000000" pitchFamily="2" charset="-52"/>
              <a:cs typeface="DIN Pro Black" panose="020B0A04020101010102" pitchFamily="34" charset="0"/>
            </a:endParaRPr>
          </a:p>
        </p:txBody>
      </p:sp>
      <p:pic>
        <p:nvPicPr>
          <p:cNvPr id="6" name="Рисунок 5"/>
          <p:cNvPicPr>
            <a:picLocks noChangeAspect="1"/>
          </p:cNvPicPr>
          <p:nvPr/>
        </p:nvPicPr>
        <p:blipFill>
          <a:blip r:embed="rId4"/>
          <a:stretch>
            <a:fillRect/>
          </a:stretch>
        </p:blipFill>
        <p:spPr>
          <a:xfrm>
            <a:off x="5067359" y="5664087"/>
            <a:ext cx="1120070" cy="1004769"/>
          </a:xfrm>
          <a:prstGeom prst="rect">
            <a:avLst/>
          </a:prstGeom>
        </p:spPr>
      </p:pic>
    </p:spTree>
    <p:extLst>
      <p:ext uri="{BB962C8B-B14F-4D97-AF65-F5344CB8AC3E}">
        <p14:creationId xmlns:p14="http://schemas.microsoft.com/office/powerpoint/2010/main" val="4074766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533400" y="1737533"/>
            <a:ext cx="10934700" cy="5360276"/>
          </a:xfrm>
          <a:prstGeom prst="rect">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p:cNvSpPr/>
          <p:nvPr/>
        </p:nvSpPr>
        <p:spPr>
          <a:xfrm>
            <a:off x="0" y="1979031"/>
            <a:ext cx="12192000" cy="830997"/>
          </a:xfrm>
          <a:prstGeom prst="rect">
            <a:avLst/>
          </a:prstGeom>
        </p:spPr>
        <p:txBody>
          <a:bodyPr wrap="square">
            <a:spAutoFit/>
          </a:bodyPr>
          <a:lstStyle/>
          <a:p>
            <a:pPr algn="ctr"/>
            <a:r>
              <a:rPr lang="ru-RU" sz="4800" b="1" dirty="0">
                <a:solidFill>
                  <a:srgbClr val="51A135"/>
                </a:solidFill>
                <a:latin typeface="Montserrat ExtraBold" panose="00000900000000000000" pitchFamily="2" charset="-52"/>
                <a:cs typeface="DIN Pro Black" panose="020B0A04020101010102" pitchFamily="34" charset="0"/>
              </a:rPr>
              <a:t>Участвуйте в акции!</a:t>
            </a:r>
            <a:endParaRPr lang="en-US" sz="4800" b="1" dirty="0">
              <a:solidFill>
                <a:srgbClr val="51A135"/>
              </a:solidFill>
              <a:latin typeface="Montserrat ExtraBold" panose="00000900000000000000" pitchFamily="2" charset="-52"/>
              <a:cs typeface="DIN Pro Black" panose="020B0A04020101010102" pitchFamily="34" charset="0"/>
            </a:endParaRPr>
          </a:p>
        </p:txBody>
      </p:sp>
      <p:pic>
        <p:nvPicPr>
          <p:cNvPr id="16" name="Рисунок 15"/>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533400" y="5743888"/>
            <a:ext cx="1031202" cy="642035"/>
          </a:xfrm>
          <a:prstGeom prst="rect">
            <a:avLst/>
          </a:prstGeom>
        </p:spPr>
      </p:pic>
      <p:pic>
        <p:nvPicPr>
          <p:cNvPr id="4" name="Рисунок 3"/>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3927853" y="5581867"/>
            <a:ext cx="936381" cy="936381"/>
          </a:xfrm>
          <a:prstGeom prst="rect">
            <a:avLst/>
          </a:prstGeom>
        </p:spPr>
      </p:pic>
      <p:pic>
        <p:nvPicPr>
          <p:cNvPr id="3" name="Рисунок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33630" y="5821085"/>
            <a:ext cx="1225195" cy="487640"/>
          </a:xfrm>
          <a:prstGeom prst="rect">
            <a:avLst/>
          </a:prstGeom>
        </p:spPr>
      </p:pic>
      <p:sp>
        <p:nvSpPr>
          <p:cNvPr id="8" name="Прямоугольник 7"/>
          <p:cNvSpPr/>
          <p:nvPr/>
        </p:nvSpPr>
        <p:spPr>
          <a:xfrm>
            <a:off x="0" y="-5797"/>
            <a:ext cx="12192000" cy="837896"/>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Прямоугольник 1"/>
          <p:cNvSpPr/>
          <p:nvPr/>
        </p:nvSpPr>
        <p:spPr>
          <a:xfrm>
            <a:off x="0" y="188436"/>
            <a:ext cx="12191999" cy="584775"/>
          </a:xfrm>
          <a:prstGeom prst="rect">
            <a:avLst/>
          </a:prstGeom>
        </p:spPr>
        <p:txBody>
          <a:bodyPr wrap="square">
            <a:spAutoFit/>
          </a:bodyPr>
          <a:lstStyle/>
          <a:p>
            <a:pPr algn="ctr"/>
            <a:r>
              <a:rPr lang="ru-RU" sz="3200" b="1" spc="600" dirty="0" smtClean="0">
                <a:solidFill>
                  <a:srgbClr val="765C5C"/>
                </a:solidFill>
                <a:latin typeface="Montserrat Light" panose="00000400000000000000" pitchFamily="2" charset="-52"/>
                <a:cs typeface="DIN Pro Black" panose="020B0A04020101010102" pitchFamily="34" charset="0"/>
              </a:rPr>
              <a:t>ВСЕРОССИЙСКАЯ АКЦИЯ</a:t>
            </a:r>
            <a:endParaRPr lang="ru-RU" sz="3200" b="1" spc="600" dirty="0">
              <a:solidFill>
                <a:srgbClr val="765C5C"/>
              </a:solidFill>
              <a:latin typeface="Montserrat Light" panose="00000400000000000000" pitchFamily="2" charset="-52"/>
              <a:cs typeface="DIN Pro Black" panose="020B0A04020101010102" pitchFamily="34" charset="0"/>
            </a:endParaRPr>
          </a:p>
        </p:txBody>
      </p:sp>
      <p:pic>
        <p:nvPicPr>
          <p:cNvPr id="9" name="Рисунок 8"/>
          <p:cNvPicPr>
            <a:picLocks noChangeAspect="1"/>
          </p:cNvPicPr>
          <p:nvPr/>
        </p:nvPicPr>
        <p:blipFill>
          <a:blip r:embed="rId7"/>
          <a:stretch>
            <a:fillRect/>
          </a:stretch>
        </p:blipFill>
        <p:spPr>
          <a:xfrm>
            <a:off x="5067359" y="5664087"/>
            <a:ext cx="1120070" cy="1004769"/>
          </a:xfrm>
          <a:prstGeom prst="rect">
            <a:avLst/>
          </a:prstGeom>
        </p:spPr>
      </p:pic>
    </p:spTree>
    <p:extLst>
      <p:ext uri="{BB962C8B-B14F-4D97-AF65-F5344CB8AC3E}">
        <p14:creationId xmlns:p14="http://schemas.microsoft.com/office/powerpoint/2010/main" val="4168505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кругленный прямоугольник 1"/>
          <p:cNvSpPr/>
          <p:nvPr/>
        </p:nvSpPr>
        <p:spPr>
          <a:xfrm>
            <a:off x="92279" y="134225"/>
            <a:ext cx="11929145" cy="124157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dirty="0" smtClean="0">
                <a:ln>
                  <a:solidFill>
                    <a:sysClr val="windowText" lastClr="000000"/>
                  </a:solidFill>
                </a:ln>
                <a:solidFill>
                  <a:sysClr val="windowText" lastClr="000000"/>
                </a:solidFill>
              </a:rPr>
              <a:t>В соответствии с Приказом Министерства просвещения Российской Федерации от 19.12.2025 г. № 973 </a:t>
            </a:r>
            <a:br>
              <a:rPr lang="ru-RU" dirty="0" smtClean="0">
                <a:ln>
                  <a:solidFill>
                    <a:sysClr val="windowText" lastClr="000000"/>
                  </a:solidFill>
                </a:ln>
                <a:solidFill>
                  <a:sysClr val="windowText" lastClr="000000"/>
                </a:solidFill>
              </a:rPr>
            </a:br>
            <a:r>
              <a:rPr lang="ru-RU" dirty="0" smtClean="0">
                <a:ln>
                  <a:solidFill>
                    <a:sysClr val="windowText" lastClr="000000"/>
                  </a:solidFill>
                </a:ln>
                <a:solidFill>
                  <a:sysClr val="windowText" lastClr="000000"/>
                </a:solidFill>
              </a:rPr>
              <a:t>«О внесении изменений в приложение № 1 к приказу Министерства просвещения Российской Федерации от 26.06.2025 г. № 495» УМК «Здоровьесбережение. 5—9 классы» включён в Приложение № 1 федерального перечня.</a:t>
            </a:r>
            <a:endParaRPr lang="ru-RU" dirty="0">
              <a:ln>
                <a:solidFill>
                  <a:sysClr val="windowText" lastClr="000000"/>
                </a:solidFill>
              </a:ln>
              <a:solidFill>
                <a:sysClr val="windowText" lastClr="000000"/>
              </a:solidFill>
            </a:endParaRPr>
          </a:p>
        </p:txBody>
      </p:sp>
      <p:pic>
        <p:nvPicPr>
          <p:cNvPr id="3" name="Рисунок 2"/>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837712" y="1435557"/>
            <a:ext cx="2100847" cy="2779734"/>
          </a:xfrm>
          <a:prstGeom prst="rect">
            <a:avLst/>
          </a:prstGeom>
          <a:effectLst>
            <a:outerShdw blurRad="50800" dist="38100" dir="2700000" algn="tl" rotWithShape="0">
              <a:prstClr val="black">
                <a:alpha val="40000"/>
              </a:prstClr>
            </a:outerShdw>
          </a:effectLst>
        </p:spPr>
      </p:pic>
      <p:pic>
        <p:nvPicPr>
          <p:cNvPr id="4" name="Рисунок 3"/>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918001" y="1435557"/>
            <a:ext cx="2100847" cy="2779734"/>
          </a:xfrm>
          <a:prstGeom prst="rect">
            <a:avLst/>
          </a:prstGeom>
          <a:effectLst>
            <a:outerShdw blurRad="50800" dist="38100" dir="2700000" algn="tl" rotWithShape="0">
              <a:prstClr val="black">
                <a:alpha val="40000"/>
              </a:prstClr>
            </a:outerShdw>
          </a:effectLst>
        </p:spPr>
      </p:pic>
      <p:pic>
        <p:nvPicPr>
          <p:cNvPr id="5" name="Рисунок 4"/>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998290" y="1426694"/>
            <a:ext cx="2100847" cy="2779734"/>
          </a:xfrm>
          <a:prstGeom prst="rect">
            <a:avLst/>
          </a:prstGeom>
          <a:effectLst>
            <a:outerShdw blurRad="50800" dist="38100" dir="2700000" algn="tl" rotWithShape="0">
              <a:prstClr val="black">
                <a:alpha val="40000"/>
              </a:prstClr>
            </a:outerShdw>
          </a:effectLst>
        </p:spPr>
      </p:pic>
      <p:sp>
        <p:nvSpPr>
          <p:cNvPr id="6" name="Прямоугольник 5"/>
          <p:cNvSpPr/>
          <p:nvPr/>
        </p:nvSpPr>
        <p:spPr>
          <a:xfrm>
            <a:off x="0" y="5469622"/>
            <a:ext cx="12192000" cy="13883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7" name="Рисунок 6"/>
          <p:cNvPicPr>
            <a:picLocks noChangeAspect="1"/>
          </p:cNvPicPr>
          <p:nvPr/>
        </p:nvPicPr>
        <p:blipFill>
          <a:blip r:embed="rId6"/>
          <a:stretch>
            <a:fillRect/>
          </a:stretch>
        </p:blipFill>
        <p:spPr>
          <a:xfrm>
            <a:off x="810782" y="4275053"/>
            <a:ext cx="10570435" cy="2532048"/>
          </a:xfrm>
          <a:prstGeom prst="rect">
            <a:avLst/>
          </a:prstGeom>
        </p:spPr>
      </p:pic>
    </p:spTree>
    <p:extLst>
      <p:ext uri="{BB962C8B-B14F-4D97-AF65-F5344CB8AC3E}">
        <p14:creationId xmlns:p14="http://schemas.microsoft.com/office/powerpoint/2010/main" val="21212674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Прямоугольник 10"/>
          <p:cNvSpPr/>
          <p:nvPr/>
        </p:nvSpPr>
        <p:spPr>
          <a:xfrm>
            <a:off x="1049001" y="663900"/>
            <a:ext cx="9745082" cy="830997"/>
          </a:xfrm>
          <a:prstGeom prst="rect">
            <a:avLst/>
          </a:prstGeom>
        </p:spPr>
        <p:txBody>
          <a:bodyPr wrap="square">
            <a:spAutoFit/>
          </a:bodyPr>
          <a:lstStyle/>
          <a:p>
            <a:pPr algn="ctr"/>
            <a:r>
              <a:rPr lang="ru-RU" sz="4400" b="1" dirty="0" smtClean="0">
                <a:solidFill>
                  <a:srgbClr val="51A135"/>
                </a:solidFill>
                <a:effectLst>
                  <a:glow rad="482600">
                    <a:schemeClr val="bg1">
                      <a:alpha val="29000"/>
                    </a:schemeClr>
                  </a:glow>
                </a:effectLst>
                <a:latin typeface="Montserrat ExtraBold" panose="00000900000000000000" pitchFamily="2" charset="-52"/>
                <a:cs typeface="DIN Pro Black" panose="020B0A04020101010102" pitchFamily="34" charset="0"/>
              </a:rPr>
              <a:t>«</a:t>
            </a:r>
            <a:r>
              <a:rPr lang="ru-RU" sz="2800" b="1" dirty="0" smtClean="0">
                <a:solidFill>
                  <a:srgbClr val="51A135"/>
                </a:solidFill>
                <a:effectLst>
                  <a:glow rad="482600">
                    <a:schemeClr val="bg1">
                      <a:alpha val="29000"/>
                    </a:schemeClr>
                  </a:glow>
                </a:effectLst>
                <a:latin typeface="Montserrat ExtraBold" panose="00000900000000000000" pitchFamily="2" charset="-52"/>
                <a:cs typeface="DIN Pro Black" panose="020B0A04020101010102" pitchFamily="34" charset="0"/>
              </a:rPr>
              <a:t>ПРАВИЛЬНО БЫТЬ ЗДОРОВЫМ</a:t>
            </a:r>
            <a:r>
              <a:rPr lang="ru-RU" sz="4800" b="1" dirty="0" smtClean="0">
                <a:solidFill>
                  <a:srgbClr val="51A135"/>
                </a:solidFill>
                <a:effectLst>
                  <a:glow rad="482600">
                    <a:schemeClr val="bg1">
                      <a:alpha val="29000"/>
                    </a:schemeClr>
                  </a:glow>
                </a:effectLst>
                <a:latin typeface="Montserrat SemiBold" panose="00000700000000000000" pitchFamily="2" charset="-52"/>
                <a:cs typeface="DIN Pro Black" panose="020B0A04020101010102" pitchFamily="34" charset="0"/>
              </a:rPr>
              <a:t>» </a:t>
            </a:r>
            <a:endParaRPr lang="en-US" sz="4800" b="1" dirty="0" smtClean="0">
              <a:solidFill>
                <a:srgbClr val="51A135"/>
              </a:solidFill>
              <a:effectLst>
                <a:glow rad="482600">
                  <a:schemeClr val="bg1">
                    <a:alpha val="29000"/>
                  </a:schemeClr>
                </a:glow>
              </a:effectLst>
              <a:latin typeface="Montserrat SemiBold" panose="00000700000000000000" pitchFamily="2" charset="-52"/>
              <a:cs typeface="DIN Pro Black" panose="020B0A04020101010102" pitchFamily="34" charset="0"/>
            </a:endParaRPr>
          </a:p>
        </p:txBody>
      </p:sp>
      <p:pic>
        <p:nvPicPr>
          <p:cNvPr id="16" name="Рисунок 15"/>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33400" y="5743888"/>
            <a:ext cx="1031202" cy="642035"/>
          </a:xfrm>
          <a:prstGeom prst="rect">
            <a:avLst/>
          </a:prstGeom>
        </p:spPr>
      </p:pic>
      <p:pic>
        <p:nvPicPr>
          <p:cNvPr id="4" name="Рисунок 3"/>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3927853" y="5581867"/>
            <a:ext cx="936381" cy="936381"/>
          </a:xfrm>
          <a:prstGeom prst="rect">
            <a:avLst/>
          </a:prstGeom>
        </p:spPr>
      </p:pic>
      <p:pic>
        <p:nvPicPr>
          <p:cNvPr id="3" name="Рисунок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3630" y="5821085"/>
            <a:ext cx="1225195" cy="487640"/>
          </a:xfrm>
          <a:prstGeom prst="rect">
            <a:avLst/>
          </a:prstGeom>
        </p:spPr>
      </p:pic>
      <p:sp>
        <p:nvSpPr>
          <p:cNvPr id="8" name="Прямоугольник 7"/>
          <p:cNvSpPr/>
          <p:nvPr/>
        </p:nvSpPr>
        <p:spPr>
          <a:xfrm>
            <a:off x="11049" y="-5797"/>
            <a:ext cx="12192000" cy="837896"/>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Прямоугольник 1"/>
          <p:cNvSpPr/>
          <p:nvPr/>
        </p:nvSpPr>
        <p:spPr>
          <a:xfrm>
            <a:off x="219554" y="133578"/>
            <a:ext cx="11511238" cy="584775"/>
          </a:xfrm>
          <a:prstGeom prst="rect">
            <a:avLst/>
          </a:prstGeom>
        </p:spPr>
        <p:txBody>
          <a:bodyPr wrap="square">
            <a:spAutoFit/>
          </a:bodyPr>
          <a:lstStyle/>
          <a:p>
            <a:pPr algn="ctr"/>
            <a:r>
              <a:rPr lang="ru-RU" sz="3200" b="1" spc="600" dirty="0" smtClean="0">
                <a:solidFill>
                  <a:srgbClr val="765C5C"/>
                </a:solidFill>
                <a:latin typeface="Montserrat Light" panose="00000400000000000000" pitchFamily="2" charset="-52"/>
                <a:cs typeface="DIN Pro Black" panose="020B0A04020101010102" pitchFamily="34" charset="0"/>
              </a:rPr>
              <a:t>ВСЕРОССИЙСКАЯ АКЦИЯ</a:t>
            </a:r>
            <a:endParaRPr lang="ru-RU" sz="3200" b="1" spc="600" dirty="0">
              <a:solidFill>
                <a:srgbClr val="765C5C"/>
              </a:solidFill>
              <a:latin typeface="Montserrat Light" panose="00000400000000000000" pitchFamily="2" charset="-52"/>
              <a:cs typeface="DIN Pro Black" panose="020B0A04020101010102" pitchFamily="34" charset="0"/>
            </a:endParaRPr>
          </a:p>
        </p:txBody>
      </p:sp>
      <p:sp>
        <p:nvSpPr>
          <p:cNvPr id="6" name="Прямоугольник 5"/>
          <p:cNvSpPr/>
          <p:nvPr/>
        </p:nvSpPr>
        <p:spPr>
          <a:xfrm>
            <a:off x="875128" y="1784065"/>
            <a:ext cx="10463842" cy="2677656"/>
          </a:xfrm>
          <a:prstGeom prst="rect">
            <a:avLst/>
          </a:prstGeom>
        </p:spPr>
        <p:txBody>
          <a:bodyPr wrap="square">
            <a:spAutoFit/>
          </a:bodyPr>
          <a:lstStyle/>
          <a:p>
            <a:pPr algn="ctr"/>
            <a:r>
              <a:rPr lang="ru-RU" sz="2800" b="1" dirty="0" smtClean="0">
                <a:solidFill>
                  <a:srgbClr val="0070C0"/>
                </a:solidFill>
                <a:latin typeface="Montserrat SemiBold" panose="00000700000000000000" pitchFamily="2" charset="-52"/>
              </a:rPr>
              <a:t>Тема урока </a:t>
            </a:r>
            <a:endParaRPr lang="en-US" sz="2800" b="1" dirty="0" smtClean="0">
              <a:solidFill>
                <a:srgbClr val="0070C0"/>
              </a:solidFill>
              <a:latin typeface="Montserrat SemiBold" panose="00000700000000000000" pitchFamily="2" charset="-52"/>
            </a:endParaRPr>
          </a:p>
          <a:p>
            <a:pPr algn="ctr"/>
            <a:r>
              <a:rPr lang="ru-RU" sz="2800" b="1" dirty="0" smtClean="0">
                <a:solidFill>
                  <a:srgbClr val="0070C0"/>
                </a:solidFill>
                <a:effectLst>
                  <a:glow rad="482600">
                    <a:schemeClr val="bg1">
                      <a:alpha val="29000"/>
                    </a:schemeClr>
                  </a:glow>
                </a:effectLst>
                <a:latin typeface="Montserrat ExtraBold" panose="00000900000000000000" pitchFamily="2" charset="-52"/>
                <a:cs typeface="DIN Pro Black" panose="020B0A04020101010102" pitchFamily="34" charset="0"/>
              </a:rPr>
              <a:t>«ПУТЕШЕСТВИЕ </a:t>
            </a:r>
            <a:r>
              <a:rPr lang="ru-RU" sz="2800" b="1" dirty="0">
                <a:solidFill>
                  <a:srgbClr val="0070C0"/>
                </a:solidFill>
                <a:effectLst>
                  <a:glow rad="482600">
                    <a:schemeClr val="bg1">
                      <a:alpha val="29000"/>
                    </a:schemeClr>
                  </a:glow>
                </a:effectLst>
                <a:latin typeface="Montserrat ExtraBold" panose="00000900000000000000" pitchFamily="2" charset="-52"/>
                <a:cs typeface="DIN Pro Black" panose="020B0A04020101010102" pitchFamily="34" charset="0"/>
              </a:rPr>
              <a:t>ПО РОССИИ. </a:t>
            </a:r>
            <a:endParaRPr lang="ru-RU" sz="2800" b="1" dirty="0" smtClean="0">
              <a:solidFill>
                <a:srgbClr val="0070C0"/>
              </a:solidFill>
              <a:effectLst>
                <a:glow rad="482600">
                  <a:schemeClr val="bg1">
                    <a:alpha val="29000"/>
                  </a:schemeClr>
                </a:glow>
              </a:effectLst>
              <a:latin typeface="Montserrat ExtraBold" panose="00000900000000000000" pitchFamily="2" charset="-52"/>
              <a:cs typeface="DIN Pro Black" panose="020B0A04020101010102" pitchFamily="34" charset="0"/>
            </a:endParaRPr>
          </a:p>
          <a:p>
            <a:pPr algn="ctr"/>
            <a:r>
              <a:rPr lang="ru-RU" sz="2800" b="1" dirty="0" smtClean="0">
                <a:solidFill>
                  <a:srgbClr val="0070C0"/>
                </a:solidFill>
                <a:effectLst>
                  <a:glow rad="482600">
                    <a:schemeClr val="bg1">
                      <a:alpha val="29000"/>
                    </a:schemeClr>
                  </a:glow>
                </a:effectLst>
                <a:latin typeface="Montserrat ExtraBold" panose="00000900000000000000" pitchFamily="2" charset="-52"/>
                <a:cs typeface="DIN Pro Black" panose="020B0A04020101010102" pitchFamily="34" charset="0"/>
              </a:rPr>
              <a:t>ТРАДИЦИИ </a:t>
            </a:r>
            <a:r>
              <a:rPr lang="ru-RU" sz="2800" b="1" dirty="0">
                <a:solidFill>
                  <a:srgbClr val="0070C0"/>
                </a:solidFill>
                <a:effectLst>
                  <a:glow rad="482600">
                    <a:schemeClr val="bg1">
                      <a:alpha val="29000"/>
                    </a:schemeClr>
                  </a:glow>
                </a:effectLst>
                <a:latin typeface="Montserrat ExtraBold" panose="00000900000000000000" pitchFamily="2" charset="-52"/>
                <a:cs typeface="DIN Pro Black" panose="020B0A04020101010102" pitchFamily="34" charset="0"/>
              </a:rPr>
              <a:t>ЗДОРОВОГО ПИТАНИЯ РАЗНЫХ </a:t>
            </a:r>
            <a:r>
              <a:rPr lang="ru-RU" sz="2800" b="1" dirty="0" smtClean="0">
                <a:solidFill>
                  <a:srgbClr val="0070C0"/>
                </a:solidFill>
                <a:effectLst>
                  <a:glow rad="482600">
                    <a:schemeClr val="bg1">
                      <a:alpha val="29000"/>
                    </a:schemeClr>
                  </a:glow>
                </a:effectLst>
                <a:latin typeface="Montserrat ExtraBold" panose="00000900000000000000" pitchFamily="2" charset="-52"/>
                <a:cs typeface="DIN Pro Black" panose="020B0A04020101010102" pitchFamily="34" charset="0"/>
              </a:rPr>
              <a:t>РЕГИОНОВ»</a:t>
            </a:r>
          </a:p>
          <a:p>
            <a:pPr algn="ctr"/>
            <a:endParaRPr lang="ru-RU" sz="2800" b="1" dirty="0" smtClean="0">
              <a:solidFill>
                <a:srgbClr val="0070C0"/>
              </a:solidFill>
              <a:effectLst>
                <a:glow rad="482600">
                  <a:schemeClr val="bg1">
                    <a:alpha val="29000"/>
                  </a:schemeClr>
                </a:glow>
              </a:effectLst>
              <a:latin typeface="Montserrat ExtraBold" panose="00000900000000000000" pitchFamily="2" charset="-52"/>
              <a:cs typeface="DIN Pro Black" panose="020B0A04020101010102" pitchFamily="34" charset="0"/>
            </a:endParaRPr>
          </a:p>
          <a:p>
            <a:pPr algn="ctr"/>
            <a:r>
              <a:rPr lang="ru-RU" sz="2800" dirty="0" smtClean="0">
                <a:solidFill>
                  <a:srgbClr val="0070C0"/>
                </a:solidFill>
                <a:effectLst>
                  <a:glow rad="482600">
                    <a:schemeClr val="bg1">
                      <a:alpha val="29000"/>
                    </a:schemeClr>
                  </a:glow>
                </a:effectLst>
                <a:latin typeface="Montserrat ExtraBold" panose="00000900000000000000" pitchFamily="2" charset="-52"/>
                <a:cs typeface="DIN Pro Black" panose="020B0A04020101010102" pitchFamily="34" charset="0"/>
              </a:rPr>
              <a:t>(для учащихся 5—7 классов)</a:t>
            </a:r>
            <a:endParaRPr lang="ru-RU" sz="2800" dirty="0">
              <a:solidFill>
                <a:srgbClr val="0070C0"/>
              </a:solidFill>
              <a:effectLst>
                <a:glow rad="482600">
                  <a:schemeClr val="bg1">
                    <a:alpha val="29000"/>
                  </a:schemeClr>
                </a:glow>
              </a:effectLst>
              <a:latin typeface="Montserrat ExtraBold" panose="00000900000000000000" pitchFamily="2" charset="-52"/>
              <a:cs typeface="DIN Pro Black" panose="020B0A04020101010102" pitchFamily="34" charset="0"/>
            </a:endParaRPr>
          </a:p>
        </p:txBody>
      </p:sp>
      <p:pic>
        <p:nvPicPr>
          <p:cNvPr id="9" name="Рисунок 8"/>
          <p:cNvPicPr>
            <a:picLocks noChangeAspect="1"/>
          </p:cNvPicPr>
          <p:nvPr/>
        </p:nvPicPr>
        <p:blipFill>
          <a:blip r:embed="rId6"/>
          <a:stretch>
            <a:fillRect/>
          </a:stretch>
        </p:blipFill>
        <p:spPr>
          <a:xfrm>
            <a:off x="5067359" y="5664087"/>
            <a:ext cx="1120070" cy="1004769"/>
          </a:xfrm>
          <a:prstGeom prst="rect">
            <a:avLst/>
          </a:prstGeom>
        </p:spPr>
      </p:pic>
    </p:spTree>
    <p:extLst>
      <p:ext uri="{BB962C8B-B14F-4D97-AF65-F5344CB8AC3E}">
        <p14:creationId xmlns:p14="http://schemas.microsoft.com/office/powerpoint/2010/main" val="36553324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Прямоугольник 22"/>
          <p:cNvSpPr>
            <a:spLocks/>
          </p:cNvSpPr>
          <p:nvPr/>
        </p:nvSpPr>
        <p:spPr>
          <a:xfrm>
            <a:off x="8843223" y="3577928"/>
            <a:ext cx="3142329" cy="2807995"/>
          </a:xfrm>
          <a:prstGeom prst="rect">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 name="Прямоугольник 26"/>
          <p:cNvSpPr/>
          <p:nvPr/>
        </p:nvSpPr>
        <p:spPr>
          <a:xfrm>
            <a:off x="0" y="-5797"/>
            <a:ext cx="12192000" cy="1196422"/>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Прямоугольник 17"/>
          <p:cNvSpPr/>
          <p:nvPr/>
        </p:nvSpPr>
        <p:spPr>
          <a:xfrm>
            <a:off x="-159488" y="473479"/>
            <a:ext cx="12192000" cy="523220"/>
          </a:xfrm>
          <a:prstGeom prst="rect">
            <a:avLst/>
          </a:prstGeom>
        </p:spPr>
        <p:txBody>
          <a:bodyPr wrap="square">
            <a:spAutoFit/>
          </a:bodyPr>
          <a:lstStyle/>
          <a:p>
            <a:pPr algn="ctr"/>
            <a:r>
              <a:rPr lang="ru-RU" sz="2800" b="1" dirty="0">
                <a:solidFill>
                  <a:srgbClr val="51A135"/>
                </a:solidFill>
                <a:effectLst>
                  <a:glow rad="482600">
                    <a:schemeClr val="bg1">
                      <a:alpha val="29000"/>
                    </a:schemeClr>
                  </a:glow>
                </a:effectLst>
                <a:latin typeface="Montserrat ExtraBold" panose="00000900000000000000" pitchFamily="2" charset="-52"/>
                <a:cs typeface="DIN Pro Black" panose="020B0A04020101010102" pitchFamily="34" charset="0"/>
              </a:rPr>
              <a:t>П</a:t>
            </a:r>
            <a:r>
              <a:rPr lang="ru-RU" sz="2800" b="1" dirty="0" smtClean="0">
                <a:solidFill>
                  <a:srgbClr val="51A135"/>
                </a:solidFill>
                <a:effectLst>
                  <a:glow rad="482600">
                    <a:schemeClr val="bg1">
                      <a:alpha val="29000"/>
                    </a:schemeClr>
                  </a:glow>
                </a:effectLst>
                <a:latin typeface="Montserrat ExtraBold" panose="00000900000000000000" pitchFamily="2" charset="-52"/>
                <a:cs typeface="DIN Pro Black" panose="020B0A04020101010102" pitchFamily="34" charset="0"/>
              </a:rPr>
              <a:t>равильное </a:t>
            </a:r>
            <a:r>
              <a:rPr lang="ru-RU" sz="2800" b="1" dirty="0">
                <a:solidFill>
                  <a:srgbClr val="51A135"/>
                </a:solidFill>
                <a:effectLst>
                  <a:glow rad="482600">
                    <a:schemeClr val="bg1">
                      <a:alpha val="29000"/>
                    </a:schemeClr>
                  </a:glow>
                </a:effectLst>
                <a:latin typeface="Montserrat ExtraBold" panose="00000900000000000000" pitchFamily="2" charset="-52"/>
                <a:cs typeface="DIN Pro Black" panose="020B0A04020101010102" pitchFamily="34" charset="0"/>
              </a:rPr>
              <a:t>питание — залог </a:t>
            </a:r>
            <a:r>
              <a:rPr lang="ru-RU" sz="2800" b="1" dirty="0" smtClean="0">
                <a:solidFill>
                  <a:srgbClr val="51A135"/>
                </a:solidFill>
                <a:effectLst>
                  <a:glow rad="482600">
                    <a:schemeClr val="bg1">
                      <a:alpha val="29000"/>
                    </a:schemeClr>
                  </a:glow>
                </a:effectLst>
                <a:latin typeface="Montserrat ExtraBold" panose="00000900000000000000" pitchFamily="2" charset="-52"/>
                <a:cs typeface="DIN Pro Black" panose="020B0A04020101010102" pitchFamily="34" charset="0"/>
              </a:rPr>
              <a:t>вашего </a:t>
            </a:r>
            <a:r>
              <a:rPr lang="ru-RU" sz="2800" b="1" dirty="0">
                <a:solidFill>
                  <a:srgbClr val="51A135"/>
                </a:solidFill>
                <a:effectLst>
                  <a:glow rad="482600">
                    <a:schemeClr val="bg1">
                      <a:alpha val="29000"/>
                    </a:schemeClr>
                  </a:glow>
                </a:effectLst>
                <a:latin typeface="Montserrat ExtraBold" panose="00000900000000000000" pitchFamily="2" charset="-52"/>
                <a:cs typeface="DIN Pro Black" panose="020B0A04020101010102" pitchFamily="34" charset="0"/>
              </a:rPr>
              <a:t>здоровья</a:t>
            </a:r>
          </a:p>
        </p:txBody>
      </p:sp>
      <p:sp>
        <p:nvSpPr>
          <p:cNvPr id="50" name="Прямоугольник: скругленные противолежащие углы 16">
            <a:extLst>
              <a:ext uri="{FF2B5EF4-FFF2-40B4-BE49-F238E27FC236}">
                <a16:creationId xmlns:a16="http://schemas.microsoft.com/office/drawing/2014/main" id="{1EC67041-CD14-4F33-B6EE-E9467C3E6451}"/>
              </a:ext>
            </a:extLst>
          </p:cNvPr>
          <p:cNvSpPr/>
          <p:nvPr/>
        </p:nvSpPr>
        <p:spPr>
          <a:xfrm>
            <a:off x="877811" y="2879207"/>
            <a:ext cx="3960428" cy="1098358"/>
          </a:xfrm>
          <a:prstGeom prst="round2DiagRect">
            <a:avLst>
              <a:gd name="adj1" fmla="val 0"/>
              <a:gd name="adj2" fmla="val 1240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r>
              <a:rPr lang="ru-RU" b="1" dirty="0" smtClean="0">
                <a:solidFill>
                  <a:srgbClr val="0070C0"/>
                </a:solidFill>
                <a:latin typeface="Montserrat SemiBold" panose="00000700000000000000" pitchFamily="2" charset="-52"/>
              </a:rPr>
              <a:t>МНОГО </a:t>
            </a:r>
            <a:r>
              <a:rPr lang="ru-RU" b="1" dirty="0">
                <a:solidFill>
                  <a:srgbClr val="0070C0"/>
                </a:solidFill>
                <a:latin typeface="Montserrat SemiBold" panose="00000700000000000000" pitchFamily="2" charset="-52"/>
              </a:rPr>
              <a:t>ДВИГАТЬСЯ, ВЕСТИ АКТИВНЫЙ И ПОДВИЖНЫЙ ОБРАЗ ЖИЗНИ</a:t>
            </a:r>
          </a:p>
        </p:txBody>
      </p:sp>
      <p:sp>
        <p:nvSpPr>
          <p:cNvPr id="51" name="Овал 50">
            <a:extLst>
              <a:ext uri="{FF2B5EF4-FFF2-40B4-BE49-F238E27FC236}">
                <a16:creationId xmlns:a16="http://schemas.microsoft.com/office/drawing/2014/main" id="{BBDC1AFB-63D1-4BF7-80E8-D9A608BC4A50}"/>
              </a:ext>
            </a:extLst>
          </p:cNvPr>
          <p:cNvSpPr/>
          <p:nvPr/>
        </p:nvSpPr>
        <p:spPr>
          <a:xfrm>
            <a:off x="282985" y="2610264"/>
            <a:ext cx="647866" cy="647866"/>
          </a:xfrm>
          <a:prstGeom prst="ellipse">
            <a:avLst/>
          </a:prstGeom>
          <a:solidFill>
            <a:schemeClr val="bg1"/>
          </a:solidFill>
          <a:ln>
            <a:noFill/>
          </a:ln>
          <a:effectLst>
            <a:outerShdw blurRad="5715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2" name="Прямоугольник 51"/>
          <p:cNvSpPr/>
          <p:nvPr/>
        </p:nvSpPr>
        <p:spPr>
          <a:xfrm>
            <a:off x="426420" y="2631459"/>
            <a:ext cx="360996" cy="646331"/>
          </a:xfrm>
          <a:prstGeom prst="rect">
            <a:avLst/>
          </a:prstGeom>
        </p:spPr>
        <p:txBody>
          <a:bodyPr wrap="none">
            <a:spAutoFit/>
          </a:bodyPr>
          <a:lstStyle/>
          <a:p>
            <a:r>
              <a:rPr lang="ru-RU" sz="3600" b="1" dirty="0" smtClean="0">
                <a:solidFill>
                  <a:srgbClr val="51A135"/>
                </a:solidFill>
                <a:latin typeface="Montserrat SemiBold" panose="00000700000000000000" pitchFamily="2" charset="-52"/>
              </a:rPr>
              <a:t>1</a:t>
            </a:r>
            <a:endParaRPr lang="ru-RU" sz="3600" dirty="0">
              <a:solidFill>
                <a:srgbClr val="51A135"/>
              </a:solidFill>
              <a:latin typeface="Montserrat SemiBold" panose="00000700000000000000" pitchFamily="2" charset="-52"/>
            </a:endParaRPr>
          </a:p>
        </p:txBody>
      </p:sp>
      <p:sp>
        <p:nvSpPr>
          <p:cNvPr id="53" name="Прямоугольник: скругленные противолежащие углы 16">
            <a:extLst>
              <a:ext uri="{FF2B5EF4-FFF2-40B4-BE49-F238E27FC236}">
                <a16:creationId xmlns:a16="http://schemas.microsoft.com/office/drawing/2014/main" id="{1EC67041-CD14-4F33-B6EE-E9467C3E6451}"/>
              </a:ext>
            </a:extLst>
          </p:cNvPr>
          <p:cNvSpPr/>
          <p:nvPr/>
        </p:nvSpPr>
        <p:spPr>
          <a:xfrm>
            <a:off x="880125" y="4288514"/>
            <a:ext cx="3960052" cy="778510"/>
          </a:xfrm>
          <a:prstGeom prst="round2DiagRect">
            <a:avLst>
              <a:gd name="adj1" fmla="val 0"/>
              <a:gd name="adj2" fmla="val 1240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r>
              <a:rPr lang="ru-RU" b="1" dirty="0">
                <a:solidFill>
                  <a:srgbClr val="0070C0"/>
                </a:solidFill>
                <a:latin typeface="Montserrat SemiBold" panose="00000700000000000000" pitchFamily="2" charset="-52"/>
              </a:rPr>
              <a:t>ГУЛЯТЬ НА СВЕЖЕМ ВОЗДУХЕ</a:t>
            </a:r>
          </a:p>
        </p:txBody>
      </p:sp>
      <p:sp>
        <p:nvSpPr>
          <p:cNvPr id="54" name="Овал 53">
            <a:extLst>
              <a:ext uri="{FF2B5EF4-FFF2-40B4-BE49-F238E27FC236}">
                <a16:creationId xmlns:a16="http://schemas.microsoft.com/office/drawing/2014/main" id="{BBDC1AFB-63D1-4BF7-80E8-D9A608BC4A50}"/>
              </a:ext>
            </a:extLst>
          </p:cNvPr>
          <p:cNvSpPr/>
          <p:nvPr/>
        </p:nvSpPr>
        <p:spPr>
          <a:xfrm>
            <a:off x="320624" y="4353836"/>
            <a:ext cx="647866" cy="647866"/>
          </a:xfrm>
          <a:prstGeom prst="ellipse">
            <a:avLst/>
          </a:prstGeom>
          <a:solidFill>
            <a:schemeClr val="bg1"/>
          </a:solidFill>
          <a:ln>
            <a:noFill/>
          </a:ln>
          <a:effectLst>
            <a:outerShdw blurRad="5715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5" name="Прямоугольник 54"/>
          <p:cNvSpPr/>
          <p:nvPr/>
        </p:nvSpPr>
        <p:spPr>
          <a:xfrm>
            <a:off x="476454" y="4342297"/>
            <a:ext cx="453970" cy="646331"/>
          </a:xfrm>
          <a:prstGeom prst="rect">
            <a:avLst/>
          </a:prstGeom>
        </p:spPr>
        <p:txBody>
          <a:bodyPr wrap="none">
            <a:spAutoFit/>
          </a:bodyPr>
          <a:lstStyle/>
          <a:p>
            <a:r>
              <a:rPr lang="ru-RU" sz="3600" b="1" dirty="0" smtClean="0">
                <a:solidFill>
                  <a:srgbClr val="51A135"/>
                </a:solidFill>
                <a:latin typeface="Montserrat SemiBold" panose="00000700000000000000" pitchFamily="2" charset="-52"/>
              </a:rPr>
              <a:t>2</a:t>
            </a:r>
            <a:endParaRPr lang="ru-RU" sz="3600" dirty="0">
              <a:solidFill>
                <a:srgbClr val="51A135"/>
              </a:solidFill>
              <a:latin typeface="Montserrat SemiBold" panose="00000700000000000000" pitchFamily="2" charset="-52"/>
            </a:endParaRPr>
          </a:p>
        </p:txBody>
      </p:sp>
      <p:sp>
        <p:nvSpPr>
          <p:cNvPr id="56" name="Прямоугольник: скругленные противолежащие углы 16">
            <a:extLst>
              <a:ext uri="{FF2B5EF4-FFF2-40B4-BE49-F238E27FC236}">
                <a16:creationId xmlns:a16="http://schemas.microsoft.com/office/drawing/2014/main" id="{1EC67041-CD14-4F33-B6EE-E9467C3E6451}"/>
              </a:ext>
            </a:extLst>
          </p:cNvPr>
          <p:cNvSpPr/>
          <p:nvPr/>
        </p:nvSpPr>
        <p:spPr>
          <a:xfrm>
            <a:off x="5910196" y="2883115"/>
            <a:ext cx="5011804" cy="1118890"/>
          </a:xfrm>
          <a:prstGeom prst="round2DiagRect">
            <a:avLst>
              <a:gd name="adj1" fmla="val 0"/>
              <a:gd name="adj2" fmla="val 1240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r>
              <a:rPr lang="ru-RU" b="1" dirty="0">
                <a:solidFill>
                  <a:srgbClr val="0070C0"/>
                </a:solidFill>
                <a:latin typeface="Montserrat SemiBold" panose="00000700000000000000" pitchFamily="2" charset="-52"/>
              </a:rPr>
              <a:t>СОБЛЮДАТЬ РЕЖИМ ДНЯ</a:t>
            </a:r>
          </a:p>
        </p:txBody>
      </p:sp>
      <p:sp>
        <p:nvSpPr>
          <p:cNvPr id="57" name="Овал 56">
            <a:extLst>
              <a:ext uri="{FF2B5EF4-FFF2-40B4-BE49-F238E27FC236}">
                <a16:creationId xmlns:a16="http://schemas.microsoft.com/office/drawing/2014/main" id="{BBDC1AFB-63D1-4BF7-80E8-D9A608BC4A50}"/>
              </a:ext>
            </a:extLst>
          </p:cNvPr>
          <p:cNvSpPr/>
          <p:nvPr/>
        </p:nvSpPr>
        <p:spPr>
          <a:xfrm>
            <a:off x="5416550" y="2735322"/>
            <a:ext cx="647866" cy="647866"/>
          </a:xfrm>
          <a:prstGeom prst="ellipse">
            <a:avLst/>
          </a:prstGeom>
          <a:solidFill>
            <a:schemeClr val="bg1"/>
          </a:solidFill>
          <a:ln>
            <a:noFill/>
          </a:ln>
          <a:effectLst>
            <a:outerShdw blurRad="5715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8" name="Прямоугольник 57"/>
          <p:cNvSpPr/>
          <p:nvPr/>
        </p:nvSpPr>
        <p:spPr>
          <a:xfrm>
            <a:off x="5513498" y="2752179"/>
            <a:ext cx="453970" cy="646331"/>
          </a:xfrm>
          <a:prstGeom prst="rect">
            <a:avLst/>
          </a:prstGeom>
        </p:spPr>
        <p:txBody>
          <a:bodyPr wrap="none">
            <a:spAutoFit/>
          </a:bodyPr>
          <a:lstStyle/>
          <a:p>
            <a:r>
              <a:rPr lang="en-US" sz="3600" b="1" dirty="0" smtClean="0">
                <a:solidFill>
                  <a:srgbClr val="51A135"/>
                </a:solidFill>
                <a:latin typeface="Montserrat SemiBold" panose="00000700000000000000" pitchFamily="2" charset="-52"/>
              </a:rPr>
              <a:t>3</a:t>
            </a:r>
            <a:endParaRPr lang="ru-RU" sz="3600" dirty="0">
              <a:solidFill>
                <a:srgbClr val="51A135"/>
              </a:solidFill>
              <a:latin typeface="Montserrat SemiBold" panose="00000700000000000000" pitchFamily="2" charset="-52"/>
            </a:endParaRPr>
          </a:p>
        </p:txBody>
      </p:sp>
      <p:sp>
        <p:nvSpPr>
          <p:cNvPr id="62" name="Номер слайда 5"/>
          <p:cNvSpPr txBox="1">
            <a:spLocks/>
          </p:cNvSpPr>
          <p:nvPr/>
        </p:nvSpPr>
        <p:spPr>
          <a:xfrm>
            <a:off x="9182100" y="6289675"/>
            <a:ext cx="2743200" cy="365125"/>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chemeClr val="bg2">
                    <a:lumMod val="50000"/>
                  </a:schemeClr>
                </a:solidFill>
                <a:effectLst/>
                <a:uFillTx/>
                <a:latin typeface="Montserrat SemiBold" panose="00000700000000000000" pitchFamily="2" charset="-52"/>
                <a:ea typeface="+mn-ea"/>
                <a:cs typeface="+mn-cs"/>
                <a:sym typeface="Calibri"/>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pPr algn="r">
              <a:defRPr>
                <a:ln>
                  <a:noFill/>
                </a:ln>
              </a:defRPr>
            </a:pPr>
            <a:fld id="{86CB4B4D-7CA3-9044-876B-883B54F8677D}" type="slidenum">
              <a:rPr lang="ru-RU" smtClean="0">
                <a:solidFill>
                  <a:schemeClr val="bg1"/>
                </a:solidFill>
              </a:rPr>
              <a:pPr algn="r">
                <a:defRPr>
                  <a:ln>
                    <a:noFill/>
                  </a:ln>
                </a:defRPr>
              </a:pPr>
              <a:t>3</a:t>
            </a:fld>
            <a:endParaRPr lang="ru-RU" dirty="0">
              <a:solidFill>
                <a:schemeClr val="bg1"/>
              </a:solidFill>
            </a:endParaRPr>
          </a:p>
        </p:txBody>
      </p:sp>
      <p:pic>
        <p:nvPicPr>
          <p:cNvPr id="63" name="Рисунок 62"/>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533400" y="5743888"/>
            <a:ext cx="1031202" cy="642035"/>
          </a:xfrm>
          <a:prstGeom prst="rect">
            <a:avLst/>
          </a:prstGeom>
        </p:spPr>
      </p:pic>
      <p:sp>
        <p:nvSpPr>
          <p:cNvPr id="2" name="Прямоугольник 1"/>
          <p:cNvSpPr/>
          <p:nvPr/>
        </p:nvSpPr>
        <p:spPr>
          <a:xfrm>
            <a:off x="1985953" y="1466322"/>
            <a:ext cx="7956024" cy="954107"/>
          </a:xfrm>
          <a:prstGeom prst="rect">
            <a:avLst/>
          </a:prstGeom>
        </p:spPr>
        <p:txBody>
          <a:bodyPr wrap="none">
            <a:spAutoFit/>
          </a:bodyPr>
          <a:lstStyle/>
          <a:p>
            <a:r>
              <a:rPr lang="ru-RU" sz="2800" b="1" dirty="0" smtClean="0">
                <a:solidFill>
                  <a:srgbClr val="0070C0"/>
                </a:solidFill>
                <a:effectLst>
                  <a:glow rad="482600">
                    <a:schemeClr val="bg1">
                      <a:alpha val="29000"/>
                    </a:schemeClr>
                  </a:glow>
                </a:effectLst>
                <a:latin typeface="Montserrat ExtraBold" panose="00000900000000000000" pitchFamily="2" charset="-52"/>
                <a:cs typeface="DIN Pro Black" panose="020B0A04020101010102" pitchFamily="34" charset="0"/>
              </a:rPr>
              <a:t>Давайте вспомним, </a:t>
            </a:r>
            <a:r>
              <a:rPr lang="ru-RU" sz="2800" b="1" dirty="0">
                <a:solidFill>
                  <a:srgbClr val="0070C0"/>
                </a:solidFill>
                <a:effectLst>
                  <a:glow rad="482600">
                    <a:schemeClr val="bg1">
                      <a:alpha val="29000"/>
                    </a:schemeClr>
                  </a:glow>
                </a:effectLst>
                <a:latin typeface="Montserrat ExtraBold" panose="00000900000000000000" pitchFamily="2" charset="-52"/>
                <a:cs typeface="DIN Pro Black" panose="020B0A04020101010102" pitchFamily="34" charset="0"/>
              </a:rPr>
              <a:t>что нужно делать, </a:t>
            </a:r>
            <a:endParaRPr lang="en-US" sz="2800" b="1" dirty="0">
              <a:solidFill>
                <a:srgbClr val="0070C0"/>
              </a:solidFill>
              <a:effectLst>
                <a:glow rad="482600">
                  <a:schemeClr val="bg1">
                    <a:alpha val="29000"/>
                  </a:schemeClr>
                </a:glow>
              </a:effectLst>
              <a:latin typeface="Montserrat ExtraBold" panose="00000900000000000000" pitchFamily="2" charset="-52"/>
              <a:cs typeface="DIN Pro Black" panose="020B0A04020101010102" pitchFamily="34" charset="0"/>
            </a:endParaRPr>
          </a:p>
          <a:p>
            <a:r>
              <a:rPr lang="ru-RU" sz="2800" b="1" dirty="0">
                <a:solidFill>
                  <a:srgbClr val="0070C0"/>
                </a:solidFill>
                <a:effectLst>
                  <a:glow rad="482600">
                    <a:schemeClr val="bg1">
                      <a:alpha val="29000"/>
                    </a:schemeClr>
                  </a:glow>
                </a:effectLst>
                <a:latin typeface="Montserrat ExtraBold" panose="00000900000000000000" pitchFamily="2" charset="-52"/>
                <a:cs typeface="DIN Pro Black" panose="020B0A04020101010102" pitchFamily="34" charset="0"/>
              </a:rPr>
              <a:t>чтобы быть здоровым? </a:t>
            </a:r>
          </a:p>
        </p:txBody>
      </p:sp>
      <p:sp>
        <p:nvSpPr>
          <p:cNvPr id="20" name="Прямоугольник: скругленные противолежащие углы 16">
            <a:extLst>
              <a:ext uri="{FF2B5EF4-FFF2-40B4-BE49-F238E27FC236}">
                <a16:creationId xmlns:a16="http://schemas.microsoft.com/office/drawing/2014/main" id="{1EC67041-CD14-4F33-B6EE-E9467C3E6451}"/>
              </a:ext>
            </a:extLst>
          </p:cNvPr>
          <p:cNvSpPr/>
          <p:nvPr/>
        </p:nvSpPr>
        <p:spPr>
          <a:xfrm>
            <a:off x="5967468" y="4248287"/>
            <a:ext cx="3354982" cy="1118890"/>
          </a:xfrm>
          <a:prstGeom prst="round2DiagRect">
            <a:avLst>
              <a:gd name="adj1" fmla="val 0"/>
              <a:gd name="adj2" fmla="val 1240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r>
              <a:rPr lang="ru-RU" b="1" dirty="0">
                <a:solidFill>
                  <a:srgbClr val="0070C0"/>
                </a:solidFill>
                <a:latin typeface="Montserrat SemiBold" panose="00000700000000000000" pitchFamily="2" charset="-52"/>
              </a:rPr>
              <a:t>ПРАВИЛЬНО ПИТАТЬСЯ</a:t>
            </a:r>
          </a:p>
        </p:txBody>
      </p:sp>
      <p:sp>
        <p:nvSpPr>
          <p:cNvPr id="21" name="Овал 20">
            <a:extLst>
              <a:ext uri="{FF2B5EF4-FFF2-40B4-BE49-F238E27FC236}">
                <a16:creationId xmlns:a16="http://schemas.microsoft.com/office/drawing/2014/main" id="{BBDC1AFB-63D1-4BF7-80E8-D9A608BC4A50}"/>
              </a:ext>
            </a:extLst>
          </p:cNvPr>
          <p:cNvSpPr/>
          <p:nvPr/>
        </p:nvSpPr>
        <p:spPr>
          <a:xfrm>
            <a:off x="5513498" y="4211518"/>
            <a:ext cx="587912" cy="647866"/>
          </a:xfrm>
          <a:prstGeom prst="ellipse">
            <a:avLst/>
          </a:prstGeom>
          <a:solidFill>
            <a:schemeClr val="bg1"/>
          </a:solidFill>
          <a:ln>
            <a:noFill/>
          </a:ln>
          <a:effectLst>
            <a:outerShdw blurRad="5715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Прямоугольник 21"/>
          <p:cNvSpPr/>
          <p:nvPr/>
        </p:nvSpPr>
        <p:spPr>
          <a:xfrm>
            <a:off x="5569653" y="4231209"/>
            <a:ext cx="303895" cy="646331"/>
          </a:xfrm>
          <a:prstGeom prst="rect">
            <a:avLst/>
          </a:prstGeom>
        </p:spPr>
        <p:txBody>
          <a:bodyPr wrap="square">
            <a:spAutoFit/>
          </a:bodyPr>
          <a:lstStyle/>
          <a:p>
            <a:r>
              <a:rPr lang="ru-RU" sz="3600" dirty="0" smtClean="0">
                <a:solidFill>
                  <a:srgbClr val="51A135"/>
                </a:solidFill>
                <a:latin typeface="Montserrat SemiBold" panose="00000700000000000000" pitchFamily="2" charset="-52"/>
              </a:rPr>
              <a:t>4</a:t>
            </a:r>
            <a:endParaRPr lang="ru-RU" sz="3600" dirty="0">
              <a:solidFill>
                <a:srgbClr val="51A135"/>
              </a:solidFill>
              <a:latin typeface="Montserrat SemiBold" panose="00000700000000000000" pitchFamily="2" charset="-52"/>
            </a:endParaRPr>
          </a:p>
        </p:txBody>
      </p:sp>
      <p:pic>
        <p:nvPicPr>
          <p:cNvPr id="24" name="Рисунок 23"/>
          <p:cNvPicPr>
            <a:picLocks noChangeAspect="1"/>
          </p:cNvPicPr>
          <p:nvPr/>
        </p:nvPicPr>
        <p:blipFill>
          <a:blip r:embed="rId5"/>
          <a:stretch>
            <a:fillRect/>
          </a:stretch>
        </p:blipFill>
        <p:spPr>
          <a:xfrm>
            <a:off x="5067359" y="5664087"/>
            <a:ext cx="1120070" cy="1004769"/>
          </a:xfrm>
          <a:prstGeom prst="rect">
            <a:avLst/>
          </a:prstGeom>
        </p:spPr>
      </p:pic>
    </p:spTree>
    <p:extLst>
      <p:ext uri="{BB962C8B-B14F-4D97-AF65-F5344CB8AC3E}">
        <p14:creationId xmlns:p14="http://schemas.microsoft.com/office/powerpoint/2010/main" val="15231343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fade">
                                      <p:cBhvr>
                                        <p:cTn id="12" dur="500"/>
                                        <p:tgtEl>
                                          <p:spTgt spid="5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6"/>
                                        </p:tgtEl>
                                        <p:attrNameLst>
                                          <p:attrName>style.visibility</p:attrName>
                                        </p:attrNameLst>
                                      </p:cBhvr>
                                      <p:to>
                                        <p:strVal val="visible"/>
                                      </p:to>
                                    </p:set>
                                    <p:animEffect transition="in" filter="fade">
                                      <p:cBhvr>
                                        <p:cTn id="17" dur="500"/>
                                        <p:tgtEl>
                                          <p:spTgt spid="5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3" grpId="0" animBg="1"/>
      <p:bldP spid="56" grpId="0" animBg="1"/>
      <p:bldP spid="2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Номер слайда 5"/>
          <p:cNvSpPr txBox="1">
            <a:spLocks/>
          </p:cNvSpPr>
          <p:nvPr/>
        </p:nvSpPr>
        <p:spPr>
          <a:xfrm>
            <a:off x="9182100" y="6289675"/>
            <a:ext cx="2743200" cy="365125"/>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chemeClr val="bg2">
                    <a:lumMod val="50000"/>
                  </a:schemeClr>
                </a:solidFill>
                <a:effectLst/>
                <a:uFillTx/>
                <a:latin typeface="Montserrat SemiBold" panose="00000700000000000000" pitchFamily="2" charset="-52"/>
                <a:ea typeface="+mn-ea"/>
                <a:cs typeface="+mn-cs"/>
                <a:sym typeface="Calibri"/>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pPr algn="r">
              <a:defRPr>
                <a:ln>
                  <a:noFill/>
                </a:ln>
              </a:defRPr>
            </a:pPr>
            <a:fld id="{86CB4B4D-7CA3-9044-876B-883B54F8677D}" type="slidenum">
              <a:rPr lang="ru-RU">
                <a:solidFill>
                  <a:schemeClr val="bg1"/>
                </a:solidFill>
              </a:rPr>
              <a:pPr algn="r">
                <a:defRPr>
                  <a:ln>
                    <a:noFill/>
                  </a:ln>
                </a:defRPr>
              </a:pPr>
              <a:t>4</a:t>
            </a:fld>
            <a:endParaRPr lang="ru-RU" dirty="0">
              <a:solidFill>
                <a:schemeClr val="bg1"/>
              </a:solidFill>
            </a:endParaRPr>
          </a:p>
        </p:txBody>
      </p:sp>
      <p:sp>
        <p:nvSpPr>
          <p:cNvPr id="13" name="Прямоугольник 12"/>
          <p:cNvSpPr/>
          <p:nvPr/>
        </p:nvSpPr>
        <p:spPr>
          <a:xfrm>
            <a:off x="7612912" y="1385689"/>
            <a:ext cx="4226643" cy="4001095"/>
          </a:xfrm>
          <a:prstGeom prst="rect">
            <a:avLst/>
          </a:prstGeom>
        </p:spPr>
        <p:txBody>
          <a:bodyPr wrap="square">
            <a:spAutoFit/>
          </a:bodyPr>
          <a:lstStyle/>
          <a:p>
            <a:r>
              <a:rPr lang="ru-RU" sz="2400" b="1" dirty="0" smtClean="0">
                <a:solidFill>
                  <a:srgbClr val="51A135"/>
                </a:solidFill>
                <a:latin typeface="Montserrat SemiBold" panose="00000700000000000000" pitchFamily="2" charset="-52"/>
              </a:rPr>
              <a:t>      </a:t>
            </a:r>
            <a:r>
              <a:rPr lang="ru-RU" sz="2300" b="1" dirty="0" smtClean="0">
                <a:solidFill>
                  <a:schemeClr val="accent2">
                    <a:lumMod val="75000"/>
                  </a:schemeClr>
                </a:solidFill>
              </a:rPr>
              <a:t>Здоровое питание </a:t>
            </a:r>
            <a:r>
              <a:rPr lang="ru-RU" sz="2300" dirty="0" smtClean="0">
                <a:solidFill>
                  <a:schemeClr val="accent2">
                    <a:lumMod val="75000"/>
                  </a:schemeClr>
                </a:solidFill>
              </a:rPr>
              <a:t>играет важную роль в поддержании твоего здоровья. </a:t>
            </a:r>
          </a:p>
          <a:p>
            <a:r>
              <a:rPr lang="ru-RU" sz="2300" dirty="0" smtClean="0">
                <a:solidFill>
                  <a:schemeClr val="accent2">
                    <a:lumMod val="75000"/>
                  </a:schemeClr>
                </a:solidFill>
              </a:rPr>
              <a:t>Питание должно обеспечивать организм необходимой энергией и всем разнообразием пищевых веществ в соответствии с возрастом, состоянием здоровья и физическим развитием. </a:t>
            </a:r>
            <a:endParaRPr lang="ru-RU" sz="2300" b="1" dirty="0">
              <a:solidFill>
                <a:schemeClr val="accent2">
                  <a:lumMod val="75000"/>
                </a:schemeClr>
              </a:solidFill>
              <a:latin typeface="Montserrat SemiBold" panose="00000700000000000000" pitchFamily="2" charset="-52"/>
            </a:endParaRPr>
          </a:p>
        </p:txBody>
      </p:sp>
      <p:grpSp>
        <p:nvGrpSpPr>
          <p:cNvPr id="2" name="Группа 1"/>
          <p:cNvGrpSpPr/>
          <p:nvPr/>
        </p:nvGrpSpPr>
        <p:grpSpPr>
          <a:xfrm>
            <a:off x="-159488" y="0"/>
            <a:ext cx="12351488" cy="1196422"/>
            <a:chOff x="-85060" y="1026085"/>
            <a:chExt cx="12351488" cy="1196422"/>
          </a:xfrm>
        </p:grpSpPr>
        <p:sp>
          <p:nvSpPr>
            <p:cNvPr id="6" name="Прямоугольник 5"/>
            <p:cNvSpPr/>
            <p:nvPr/>
          </p:nvSpPr>
          <p:spPr>
            <a:xfrm>
              <a:off x="74428" y="1026085"/>
              <a:ext cx="12192000" cy="1196422"/>
            </a:xfrm>
            <a:prstGeom prst="rect">
              <a:avLst/>
            </a:prstGeom>
            <a:solidFill>
              <a:schemeClr val="accent2">
                <a:lumMod val="20000"/>
                <a:lumOff val="80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6"/>
            <p:cNvSpPr/>
            <p:nvPr/>
          </p:nvSpPr>
          <p:spPr>
            <a:xfrm>
              <a:off x="-85060" y="1505361"/>
              <a:ext cx="12192000" cy="523220"/>
            </a:xfrm>
            <a:prstGeom prst="rect">
              <a:avLst/>
            </a:prstGeom>
          </p:spPr>
          <p:txBody>
            <a:bodyPr wrap="square">
              <a:spAutoFit/>
            </a:bodyPr>
            <a:lstStyle/>
            <a:p>
              <a:pPr algn="ctr"/>
              <a:r>
                <a:rPr lang="ru-RU" sz="2800" b="1" dirty="0">
                  <a:solidFill>
                    <a:srgbClr val="51A135"/>
                  </a:solidFill>
                  <a:effectLst>
                    <a:glow rad="482600">
                      <a:schemeClr val="bg1">
                        <a:alpha val="29000"/>
                      </a:schemeClr>
                    </a:glow>
                  </a:effectLst>
                  <a:latin typeface="Montserrat ExtraBold" panose="00000900000000000000" pitchFamily="2" charset="-52"/>
                  <a:cs typeface="DIN Pro Black" panose="020B0A04020101010102" pitchFamily="34" charset="0"/>
                </a:rPr>
                <a:t>П</a:t>
              </a:r>
              <a:r>
                <a:rPr lang="ru-RU" sz="2800" b="1" dirty="0" smtClean="0">
                  <a:solidFill>
                    <a:srgbClr val="51A135"/>
                  </a:solidFill>
                  <a:effectLst>
                    <a:glow rad="482600">
                      <a:schemeClr val="bg1">
                        <a:alpha val="29000"/>
                      </a:schemeClr>
                    </a:glow>
                  </a:effectLst>
                  <a:latin typeface="Montserrat ExtraBold" panose="00000900000000000000" pitchFamily="2" charset="-52"/>
                  <a:cs typeface="DIN Pro Black" panose="020B0A04020101010102" pitchFamily="34" charset="0"/>
                </a:rPr>
                <a:t>равильное </a:t>
              </a:r>
              <a:r>
                <a:rPr lang="ru-RU" sz="2800" b="1" dirty="0">
                  <a:solidFill>
                    <a:srgbClr val="51A135"/>
                  </a:solidFill>
                  <a:effectLst>
                    <a:glow rad="482600">
                      <a:schemeClr val="bg1">
                        <a:alpha val="29000"/>
                      </a:schemeClr>
                    </a:glow>
                  </a:effectLst>
                  <a:latin typeface="Montserrat ExtraBold" panose="00000900000000000000" pitchFamily="2" charset="-52"/>
                  <a:cs typeface="DIN Pro Black" panose="020B0A04020101010102" pitchFamily="34" charset="0"/>
                </a:rPr>
                <a:t>питание — залог </a:t>
              </a:r>
              <a:r>
                <a:rPr lang="ru-RU" sz="2800" b="1" dirty="0" smtClean="0">
                  <a:solidFill>
                    <a:srgbClr val="51A135"/>
                  </a:solidFill>
                  <a:effectLst>
                    <a:glow rad="482600">
                      <a:schemeClr val="bg1">
                        <a:alpha val="29000"/>
                      </a:schemeClr>
                    </a:glow>
                  </a:effectLst>
                  <a:latin typeface="Montserrat ExtraBold" panose="00000900000000000000" pitchFamily="2" charset="-52"/>
                  <a:cs typeface="DIN Pro Black" panose="020B0A04020101010102" pitchFamily="34" charset="0"/>
                </a:rPr>
                <a:t>вашего </a:t>
              </a:r>
              <a:r>
                <a:rPr lang="ru-RU" sz="2800" b="1" dirty="0">
                  <a:solidFill>
                    <a:srgbClr val="51A135"/>
                  </a:solidFill>
                  <a:effectLst>
                    <a:glow rad="482600">
                      <a:schemeClr val="bg1">
                        <a:alpha val="29000"/>
                      </a:schemeClr>
                    </a:glow>
                  </a:effectLst>
                  <a:latin typeface="Montserrat ExtraBold" panose="00000900000000000000" pitchFamily="2" charset="-52"/>
                  <a:cs typeface="DIN Pro Black" panose="020B0A04020101010102" pitchFamily="34" charset="0"/>
                </a:rPr>
                <a:t>здоровья</a:t>
              </a:r>
            </a:p>
          </p:txBody>
        </p:sp>
      </p:grpSp>
      <p:pic>
        <p:nvPicPr>
          <p:cNvPr id="4" name="Рисунок 3"/>
          <p:cNvPicPr>
            <a:picLocks noChangeAspect="1"/>
          </p:cNvPicPr>
          <p:nvPr/>
        </p:nvPicPr>
        <p:blipFill>
          <a:blip r:embed="rId3"/>
          <a:stretch>
            <a:fillRect/>
          </a:stretch>
        </p:blipFill>
        <p:spPr>
          <a:xfrm>
            <a:off x="491313" y="1423239"/>
            <a:ext cx="6743700" cy="4000500"/>
          </a:xfrm>
          <a:prstGeom prst="rect">
            <a:avLst/>
          </a:prstGeom>
        </p:spPr>
      </p:pic>
      <p:pic>
        <p:nvPicPr>
          <p:cNvPr id="8" name="Рисунок 7"/>
          <p:cNvPicPr>
            <a:picLocks noChangeAspect="1"/>
          </p:cNvPicPr>
          <p:nvPr/>
        </p:nvPicPr>
        <p:blipFill>
          <a:blip r:embed="rId4"/>
          <a:stretch>
            <a:fillRect/>
          </a:stretch>
        </p:blipFill>
        <p:spPr>
          <a:xfrm>
            <a:off x="5067359" y="5664087"/>
            <a:ext cx="1120070" cy="1004769"/>
          </a:xfrm>
          <a:prstGeom prst="rect">
            <a:avLst/>
          </a:prstGeom>
        </p:spPr>
      </p:pic>
    </p:spTree>
    <p:extLst>
      <p:ext uri="{BB962C8B-B14F-4D97-AF65-F5344CB8AC3E}">
        <p14:creationId xmlns:p14="http://schemas.microsoft.com/office/powerpoint/2010/main" val="27018157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Номер слайда 5"/>
          <p:cNvSpPr txBox="1">
            <a:spLocks/>
          </p:cNvSpPr>
          <p:nvPr/>
        </p:nvSpPr>
        <p:spPr>
          <a:xfrm>
            <a:off x="9182100" y="6289675"/>
            <a:ext cx="2743200" cy="365125"/>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chemeClr val="bg2">
                    <a:lumMod val="50000"/>
                  </a:schemeClr>
                </a:solidFill>
                <a:effectLst/>
                <a:uFillTx/>
                <a:latin typeface="Montserrat SemiBold" panose="00000700000000000000" pitchFamily="2" charset="-52"/>
                <a:ea typeface="+mn-ea"/>
                <a:cs typeface="+mn-cs"/>
                <a:sym typeface="Calibri"/>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pPr algn="r">
              <a:defRPr>
                <a:ln>
                  <a:noFill/>
                </a:ln>
              </a:defRPr>
            </a:pPr>
            <a:fld id="{86CB4B4D-7CA3-9044-876B-883B54F8677D}" type="slidenum">
              <a:rPr lang="ru-RU">
                <a:solidFill>
                  <a:schemeClr val="bg1"/>
                </a:solidFill>
              </a:rPr>
              <a:pPr algn="r">
                <a:defRPr>
                  <a:ln>
                    <a:noFill/>
                  </a:ln>
                </a:defRPr>
              </a:pPr>
              <a:t>5</a:t>
            </a:fld>
            <a:endParaRPr lang="ru-RU" dirty="0">
              <a:solidFill>
                <a:schemeClr val="bg1"/>
              </a:solidFill>
            </a:endParaRPr>
          </a:p>
        </p:txBody>
      </p:sp>
      <p:sp>
        <p:nvSpPr>
          <p:cNvPr id="3" name="Прямоугольник 2"/>
          <p:cNvSpPr/>
          <p:nvPr/>
        </p:nvSpPr>
        <p:spPr>
          <a:xfrm>
            <a:off x="616689" y="1686331"/>
            <a:ext cx="3902148" cy="3477875"/>
          </a:xfrm>
          <a:prstGeom prst="rect">
            <a:avLst/>
          </a:prstGeom>
        </p:spPr>
        <p:txBody>
          <a:bodyPr wrap="square">
            <a:spAutoFit/>
          </a:bodyPr>
          <a:lstStyle/>
          <a:p>
            <a:r>
              <a:rPr lang="ru-RU" sz="2200" dirty="0" smtClean="0">
                <a:solidFill>
                  <a:schemeClr val="accent6">
                    <a:lumMod val="75000"/>
                  </a:schemeClr>
                </a:solidFill>
              </a:rPr>
              <a:t>Вы </a:t>
            </a:r>
            <a:r>
              <a:rPr lang="ru-RU" sz="2200" dirty="0">
                <a:solidFill>
                  <a:schemeClr val="accent6">
                    <a:lumMod val="75000"/>
                  </a:schemeClr>
                </a:solidFill>
              </a:rPr>
              <a:t>уже </a:t>
            </a:r>
            <a:r>
              <a:rPr lang="ru-RU" sz="2200" dirty="0" smtClean="0">
                <a:solidFill>
                  <a:schemeClr val="accent6">
                    <a:lumMod val="75000"/>
                  </a:schemeClr>
                </a:solidFill>
              </a:rPr>
              <a:t>знаете, </a:t>
            </a:r>
            <a:r>
              <a:rPr lang="ru-RU" sz="2200" dirty="0">
                <a:solidFill>
                  <a:schemeClr val="accent6">
                    <a:lumMod val="75000"/>
                  </a:schemeClr>
                </a:solidFill>
              </a:rPr>
              <a:t>что пищевые вещества составляют </a:t>
            </a:r>
            <a:endParaRPr lang="ru-RU" sz="2200" dirty="0" smtClean="0">
              <a:solidFill>
                <a:schemeClr val="accent6">
                  <a:lumMod val="75000"/>
                </a:schemeClr>
              </a:solidFill>
            </a:endParaRPr>
          </a:p>
          <a:p>
            <a:r>
              <a:rPr lang="ru-RU" sz="2200" b="1" dirty="0" smtClean="0">
                <a:solidFill>
                  <a:schemeClr val="accent6">
                    <a:lumMod val="75000"/>
                  </a:schemeClr>
                </a:solidFill>
              </a:rPr>
              <a:t>6 </a:t>
            </a:r>
            <a:r>
              <a:rPr lang="ru-RU" sz="2200" b="1" dirty="0">
                <a:solidFill>
                  <a:schemeClr val="accent6">
                    <a:lumMod val="75000"/>
                  </a:schemeClr>
                </a:solidFill>
              </a:rPr>
              <a:t>главных групп</a:t>
            </a:r>
            <a:r>
              <a:rPr lang="ru-RU" sz="2200" b="1" dirty="0" smtClean="0">
                <a:solidFill>
                  <a:schemeClr val="accent6">
                    <a:lumMod val="75000"/>
                  </a:schemeClr>
                </a:solidFill>
              </a:rPr>
              <a:t>:</a:t>
            </a:r>
          </a:p>
          <a:p>
            <a:r>
              <a:rPr lang="ru-RU" sz="2200" b="1" dirty="0" smtClean="0">
                <a:solidFill>
                  <a:schemeClr val="accent6">
                    <a:lumMod val="75000"/>
                  </a:schemeClr>
                </a:solidFill>
              </a:rPr>
              <a:t> </a:t>
            </a:r>
          </a:p>
          <a:p>
            <a:pPr marL="342900" indent="-342900">
              <a:buFont typeface="+mj-lt"/>
              <a:buAutoNum type="arabicPeriod"/>
            </a:pPr>
            <a:r>
              <a:rPr lang="ru-RU" sz="2200" b="1" dirty="0" smtClean="0">
                <a:solidFill>
                  <a:schemeClr val="accent6">
                    <a:lumMod val="75000"/>
                  </a:schemeClr>
                </a:solidFill>
              </a:rPr>
              <a:t>Белки.</a:t>
            </a:r>
          </a:p>
          <a:p>
            <a:pPr marL="342900" indent="-342900">
              <a:buFont typeface="+mj-lt"/>
              <a:buAutoNum type="arabicPeriod"/>
            </a:pPr>
            <a:r>
              <a:rPr lang="ru-RU" sz="2200" b="1" dirty="0" smtClean="0">
                <a:solidFill>
                  <a:schemeClr val="accent6">
                    <a:lumMod val="75000"/>
                  </a:schemeClr>
                </a:solidFill>
              </a:rPr>
              <a:t>Жиры. </a:t>
            </a:r>
          </a:p>
          <a:p>
            <a:pPr marL="342900" indent="-342900">
              <a:buFont typeface="+mj-lt"/>
              <a:buAutoNum type="arabicPeriod"/>
            </a:pPr>
            <a:r>
              <a:rPr lang="ru-RU" sz="2200" b="1" dirty="0" smtClean="0">
                <a:solidFill>
                  <a:schemeClr val="accent6">
                    <a:lumMod val="75000"/>
                  </a:schemeClr>
                </a:solidFill>
              </a:rPr>
              <a:t>Углеводы. </a:t>
            </a:r>
          </a:p>
          <a:p>
            <a:pPr marL="342900" indent="-342900">
              <a:buFont typeface="+mj-lt"/>
              <a:buAutoNum type="arabicPeriod"/>
            </a:pPr>
            <a:r>
              <a:rPr lang="ru-RU" sz="2200" b="1" dirty="0" smtClean="0">
                <a:solidFill>
                  <a:schemeClr val="accent6">
                    <a:lumMod val="75000"/>
                  </a:schemeClr>
                </a:solidFill>
              </a:rPr>
              <a:t>Витамины.</a:t>
            </a:r>
          </a:p>
          <a:p>
            <a:pPr marL="342900" indent="-342900">
              <a:buFont typeface="+mj-lt"/>
              <a:buAutoNum type="arabicPeriod"/>
            </a:pPr>
            <a:r>
              <a:rPr lang="ru-RU" sz="2200" b="1" dirty="0">
                <a:solidFill>
                  <a:schemeClr val="accent6">
                    <a:lumMod val="75000"/>
                  </a:schemeClr>
                </a:solidFill>
              </a:rPr>
              <a:t>М</a:t>
            </a:r>
            <a:r>
              <a:rPr lang="ru-RU" sz="2200" b="1" dirty="0" smtClean="0">
                <a:solidFill>
                  <a:schemeClr val="accent6">
                    <a:lumMod val="75000"/>
                  </a:schemeClr>
                </a:solidFill>
              </a:rPr>
              <a:t>инеральные вещества. </a:t>
            </a:r>
          </a:p>
          <a:p>
            <a:pPr marL="342900" indent="-342900">
              <a:buFont typeface="+mj-lt"/>
              <a:buAutoNum type="arabicPeriod"/>
            </a:pPr>
            <a:r>
              <a:rPr lang="ru-RU" sz="2200" b="1" dirty="0">
                <a:solidFill>
                  <a:schemeClr val="accent6">
                    <a:lumMod val="75000"/>
                  </a:schemeClr>
                </a:solidFill>
              </a:rPr>
              <a:t>В</a:t>
            </a:r>
            <a:r>
              <a:rPr lang="ru-RU" sz="2200" b="1" dirty="0" smtClean="0">
                <a:solidFill>
                  <a:schemeClr val="accent6">
                    <a:lumMod val="75000"/>
                  </a:schemeClr>
                </a:solidFill>
              </a:rPr>
              <a:t>ода</a:t>
            </a:r>
            <a:r>
              <a:rPr lang="ru-RU" sz="2200" b="1" dirty="0">
                <a:solidFill>
                  <a:schemeClr val="accent6">
                    <a:lumMod val="75000"/>
                  </a:schemeClr>
                </a:solidFill>
              </a:rPr>
              <a:t>. </a:t>
            </a:r>
            <a:endParaRPr lang="ru-RU" sz="2200" b="1" dirty="0" smtClean="0">
              <a:solidFill>
                <a:schemeClr val="accent6">
                  <a:lumMod val="75000"/>
                </a:schemeClr>
              </a:solidFill>
            </a:endParaRPr>
          </a:p>
        </p:txBody>
      </p:sp>
      <p:grpSp>
        <p:nvGrpSpPr>
          <p:cNvPr id="5" name="Группа 4"/>
          <p:cNvGrpSpPr/>
          <p:nvPr/>
        </p:nvGrpSpPr>
        <p:grpSpPr>
          <a:xfrm>
            <a:off x="-159488" y="0"/>
            <a:ext cx="12351488" cy="1196422"/>
            <a:chOff x="-159488" y="0"/>
            <a:chExt cx="12351488" cy="1196422"/>
          </a:xfrm>
        </p:grpSpPr>
        <p:sp>
          <p:nvSpPr>
            <p:cNvPr id="22" name="Прямоугольник 21"/>
            <p:cNvSpPr/>
            <p:nvPr/>
          </p:nvSpPr>
          <p:spPr>
            <a:xfrm>
              <a:off x="0" y="0"/>
              <a:ext cx="12192000" cy="1196422"/>
            </a:xfrm>
            <a:prstGeom prst="rect">
              <a:avLst/>
            </a:prstGeom>
            <a:solidFill>
              <a:srgbClr val="80C8DC">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Прямоугольник 22"/>
            <p:cNvSpPr/>
            <p:nvPr/>
          </p:nvSpPr>
          <p:spPr>
            <a:xfrm>
              <a:off x="-159488" y="489909"/>
              <a:ext cx="12192000" cy="523220"/>
            </a:xfrm>
            <a:prstGeom prst="rect">
              <a:avLst/>
            </a:prstGeom>
          </p:spPr>
          <p:txBody>
            <a:bodyPr wrap="square">
              <a:spAutoFit/>
            </a:bodyPr>
            <a:lstStyle/>
            <a:p>
              <a:pPr algn="ctr"/>
              <a:r>
                <a:rPr lang="ru-RU" sz="2800" b="1" dirty="0">
                  <a:solidFill>
                    <a:srgbClr val="51A135"/>
                  </a:solidFill>
                  <a:effectLst>
                    <a:glow rad="482600">
                      <a:schemeClr val="bg1">
                        <a:alpha val="29000"/>
                      </a:schemeClr>
                    </a:glow>
                  </a:effectLst>
                  <a:latin typeface="Montserrat ExtraBold" panose="00000900000000000000" pitchFamily="2" charset="-52"/>
                  <a:cs typeface="DIN Pro Black" panose="020B0A04020101010102" pitchFamily="34" charset="0"/>
                </a:rPr>
                <a:t>П</a:t>
              </a:r>
              <a:r>
                <a:rPr lang="ru-RU" sz="2800" b="1" dirty="0" smtClean="0">
                  <a:solidFill>
                    <a:srgbClr val="51A135"/>
                  </a:solidFill>
                  <a:effectLst>
                    <a:glow rad="482600">
                      <a:schemeClr val="bg1">
                        <a:alpha val="29000"/>
                      </a:schemeClr>
                    </a:glow>
                  </a:effectLst>
                  <a:latin typeface="Montserrat ExtraBold" panose="00000900000000000000" pitchFamily="2" charset="-52"/>
                  <a:cs typeface="DIN Pro Black" panose="020B0A04020101010102" pitchFamily="34" charset="0"/>
                </a:rPr>
                <a:t>равильное </a:t>
              </a:r>
              <a:r>
                <a:rPr lang="ru-RU" sz="2800" b="1" dirty="0">
                  <a:solidFill>
                    <a:srgbClr val="51A135"/>
                  </a:solidFill>
                  <a:effectLst>
                    <a:glow rad="482600">
                      <a:schemeClr val="bg1">
                        <a:alpha val="29000"/>
                      </a:schemeClr>
                    </a:glow>
                  </a:effectLst>
                  <a:latin typeface="Montserrat ExtraBold" panose="00000900000000000000" pitchFamily="2" charset="-52"/>
                  <a:cs typeface="DIN Pro Black" panose="020B0A04020101010102" pitchFamily="34" charset="0"/>
                </a:rPr>
                <a:t>питание — залог </a:t>
              </a:r>
              <a:r>
                <a:rPr lang="ru-RU" sz="2800" b="1" dirty="0" smtClean="0">
                  <a:solidFill>
                    <a:srgbClr val="51A135"/>
                  </a:solidFill>
                  <a:effectLst>
                    <a:glow rad="482600">
                      <a:schemeClr val="bg1">
                        <a:alpha val="29000"/>
                      </a:schemeClr>
                    </a:glow>
                  </a:effectLst>
                  <a:latin typeface="Montserrat ExtraBold" panose="00000900000000000000" pitchFamily="2" charset="-52"/>
                  <a:cs typeface="DIN Pro Black" panose="020B0A04020101010102" pitchFamily="34" charset="0"/>
                </a:rPr>
                <a:t>вашего </a:t>
              </a:r>
              <a:r>
                <a:rPr lang="ru-RU" sz="2800" b="1" dirty="0">
                  <a:solidFill>
                    <a:srgbClr val="51A135"/>
                  </a:solidFill>
                  <a:effectLst>
                    <a:glow rad="482600">
                      <a:schemeClr val="bg1">
                        <a:alpha val="29000"/>
                      </a:schemeClr>
                    </a:glow>
                  </a:effectLst>
                  <a:latin typeface="Montserrat ExtraBold" panose="00000900000000000000" pitchFamily="2" charset="-52"/>
                  <a:cs typeface="DIN Pro Black" panose="020B0A04020101010102" pitchFamily="34" charset="0"/>
                </a:rPr>
                <a:t>здоровья</a:t>
              </a:r>
            </a:p>
          </p:txBody>
        </p:sp>
      </p:grpSp>
      <p:pic>
        <p:nvPicPr>
          <p:cNvPr id="2" name="Рисунок 1"/>
          <p:cNvPicPr>
            <a:picLocks noChangeAspect="1"/>
          </p:cNvPicPr>
          <p:nvPr/>
        </p:nvPicPr>
        <p:blipFill>
          <a:blip r:embed="rId3"/>
          <a:stretch>
            <a:fillRect/>
          </a:stretch>
        </p:blipFill>
        <p:spPr>
          <a:xfrm>
            <a:off x="5052680" y="1686331"/>
            <a:ext cx="6743700" cy="3914775"/>
          </a:xfrm>
          <a:prstGeom prst="rect">
            <a:avLst/>
          </a:prstGeom>
        </p:spPr>
      </p:pic>
      <p:pic>
        <p:nvPicPr>
          <p:cNvPr id="8" name="Рисунок 7"/>
          <p:cNvPicPr>
            <a:picLocks noChangeAspect="1"/>
          </p:cNvPicPr>
          <p:nvPr/>
        </p:nvPicPr>
        <p:blipFill>
          <a:blip r:embed="rId4"/>
          <a:stretch>
            <a:fillRect/>
          </a:stretch>
        </p:blipFill>
        <p:spPr>
          <a:xfrm>
            <a:off x="5067359" y="5664087"/>
            <a:ext cx="1120070" cy="1004769"/>
          </a:xfrm>
          <a:prstGeom prst="rect">
            <a:avLst/>
          </a:prstGeom>
        </p:spPr>
      </p:pic>
    </p:spTree>
    <p:extLst>
      <p:ext uri="{BB962C8B-B14F-4D97-AF65-F5344CB8AC3E}">
        <p14:creationId xmlns:p14="http://schemas.microsoft.com/office/powerpoint/2010/main" val="12621148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Прямоугольник 26"/>
          <p:cNvSpPr/>
          <p:nvPr/>
        </p:nvSpPr>
        <p:spPr>
          <a:xfrm>
            <a:off x="0" y="-5797"/>
            <a:ext cx="12192000" cy="1552592"/>
          </a:xfrm>
          <a:prstGeom prst="rect">
            <a:avLst/>
          </a:prstGeom>
          <a:solidFill>
            <a:srgbClr val="C3BC33">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Номер слайда 5"/>
          <p:cNvSpPr txBox="1">
            <a:spLocks/>
          </p:cNvSpPr>
          <p:nvPr/>
        </p:nvSpPr>
        <p:spPr>
          <a:xfrm>
            <a:off x="9182100" y="6289675"/>
            <a:ext cx="2743200" cy="365125"/>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chemeClr val="bg2">
                    <a:lumMod val="50000"/>
                  </a:schemeClr>
                </a:solidFill>
                <a:effectLst/>
                <a:uFillTx/>
                <a:latin typeface="Montserrat SemiBold" panose="00000700000000000000" pitchFamily="2" charset="-52"/>
                <a:ea typeface="+mn-ea"/>
                <a:cs typeface="+mn-cs"/>
                <a:sym typeface="Calibri"/>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pPr algn="r">
              <a:defRPr>
                <a:ln>
                  <a:noFill/>
                </a:ln>
              </a:defRPr>
            </a:pPr>
            <a:fld id="{86CB4B4D-7CA3-9044-876B-883B54F8677D}" type="slidenum">
              <a:rPr lang="ru-RU">
                <a:solidFill>
                  <a:schemeClr val="bg1"/>
                </a:solidFill>
              </a:rPr>
              <a:pPr algn="r">
                <a:defRPr>
                  <a:ln>
                    <a:noFill/>
                  </a:ln>
                </a:defRPr>
              </a:pPr>
              <a:t>6</a:t>
            </a:fld>
            <a:endParaRPr lang="ru-RU" dirty="0">
              <a:solidFill>
                <a:schemeClr val="bg1"/>
              </a:solidFill>
            </a:endParaRPr>
          </a:p>
        </p:txBody>
      </p:sp>
      <p:sp>
        <p:nvSpPr>
          <p:cNvPr id="16" name="Прямоугольник: скругленные противолежащие углы 16">
            <a:extLst>
              <a:ext uri="{FF2B5EF4-FFF2-40B4-BE49-F238E27FC236}">
                <a16:creationId xmlns:a16="http://schemas.microsoft.com/office/drawing/2014/main" id="{1EC67041-CD14-4F33-B6EE-E9467C3E6451}"/>
              </a:ext>
            </a:extLst>
          </p:cNvPr>
          <p:cNvSpPr/>
          <p:nvPr/>
        </p:nvSpPr>
        <p:spPr>
          <a:xfrm>
            <a:off x="355085" y="2153182"/>
            <a:ext cx="6589552" cy="3285557"/>
          </a:xfrm>
          <a:prstGeom prst="round2DiagRect">
            <a:avLst>
              <a:gd name="adj1" fmla="val 0"/>
              <a:gd name="adj2" fmla="val 1240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r>
              <a:rPr lang="ru-RU" b="1" dirty="0" smtClean="0">
                <a:solidFill>
                  <a:schemeClr val="accent6">
                    <a:lumMod val="75000"/>
                  </a:schemeClr>
                </a:solidFill>
              </a:rPr>
              <a:t>БЕЛКИ</a:t>
            </a:r>
            <a:r>
              <a:rPr lang="ru-RU" dirty="0" smtClean="0">
                <a:solidFill>
                  <a:schemeClr val="accent6">
                    <a:lumMod val="75000"/>
                  </a:schemeClr>
                </a:solidFill>
              </a:rPr>
              <a:t> </a:t>
            </a:r>
            <a:r>
              <a:rPr lang="ru-RU" dirty="0">
                <a:solidFill>
                  <a:schemeClr val="accent6">
                    <a:lumMod val="75000"/>
                  </a:schemeClr>
                </a:solidFill>
              </a:rPr>
              <a:t>состоят из аминокислот. </a:t>
            </a:r>
            <a:endParaRPr lang="ru-RU" dirty="0" smtClean="0">
              <a:solidFill>
                <a:schemeClr val="accent6">
                  <a:lumMod val="75000"/>
                </a:schemeClr>
              </a:solidFill>
            </a:endParaRPr>
          </a:p>
          <a:p>
            <a:r>
              <a:rPr lang="ru-RU" dirty="0" smtClean="0">
                <a:solidFill>
                  <a:schemeClr val="accent6">
                    <a:lumMod val="75000"/>
                  </a:schemeClr>
                </a:solidFill>
              </a:rPr>
              <a:t>Недостаток </a:t>
            </a:r>
            <a:r>
              <a:rPr lang="ru-RU" dirty="0">
                <a:solidFill>
                  <a:schemeClr val="accent6">
                    <a:lumMod val="75000"/>
                  </a:schemeClr>
                </a:solidFill>
              </a:rPr>
              <a:t>белка </a:t>
            </a:r>
            <a:r>
              <a:rPr lang="ru-RU" dirty="0" smtClean="0">
                <a:solidFill>
                  <a:schemeClr val="accent6">
                    <a:lumMod val="75000"/>
                  </a:schemeClr>
                </a:solidFill>
              </a:rPr>
              <a:t>в организме приводит </a:t>
            </a:r>
            <a:r>
              <a:rPr lang="ru-RU" dirty="0">
                <a:solidFill>
                  <a:schemeClr val="accent6">
                    <a:lumMod val="75000"/>
                  </a:schemeClr>
                </a:solidFill>
              </a:rPr>
              <a:t>к нарушению роста и развития. </a:t>
            </a:r>
            <a:endParaRPr lang="ru-RU" dirty="0" smtClean="0">
              <a:solidFill>
                <a:schemeClr val="accent6">
                  <a:lumMod val="75000"/>
                </a:schemeClr>
              </a:solidFill>
            </a:endParaRPr>
          </a:p>
          <a:p>
            <a:endParaRPr lang="ru-RU" dirty="0">
              <a:solidFill>
                <a:schemeClr val="accent6">
                  <a:lumMod val="75000"/>
                </a:schemeClr>
              </a:solidFill>
            </a:endParaRPr>
          </a:p>
          <a:p>
            <a:r>
              <a:rPr lang="ru-RU" dirty="0" smtClean="0">
                <a:solidFill>
                  <a:schemeClr val="accent6">
                    <a:lumMod val="75000"/>
                  </a:schemeClr>
                </a:solidFill>
              </a:rPr>
              <a:t>Белки делятся на </a:t>
            </a:r>
            <a:r>
              <a:rPr lang="ru-RU" dirty="0">
                <a:solidFill>
                  <a:schemeClr val="accent6">
                    <a:lumMod val="75000"/>
                  </a:schemeClr>
                </a:solidFill>
              </a:rPr>
              <a:t>животные (содержатся в продуктах </a:t>
            </a:r>
            <a:r>
              <a:rPr lang="ru-RU" i="1" dirty="0">
                <a:solidFill>
                  <a:schemeClr val="accent6">
                    <a:lumMod val="75000"/>
                  </a:schemeClr>
                </a:solidFill>
              </a:rPr>
              <a:t>животного</a:t>
            </a:r>
            <a:r>
              <a:rPr lang="ru-RU" dirty="0">
                <a:solidFill>
                  <a:schemeClr val="accent6">
                    <a:lumMod val="75000"/>
                  </a:schemeClr>
                </a:solidFill>
              </a:rPr>
              <a:t> происхождения: в мясе, рыбе и т. п.) и </a:t>
            </a:r>
            <a:r>
              <a:rPr lang="ru-RU" i="1" dirty="0">
                <a:solidFill>
                  <a:schemeClr val="accent6">
                    <a:lumMod val="75000"/>
                  </a:schemeClr>
                </a:solidFill>
              </a:rPr>
              <a:t>растительные</a:t>
            </a:r>
            <a:r>
              <a:rPr lang="ru-RU" dirty="0">
                <a:solidFill>
                  <a:schemeClr val="accent6">
                    <a:lumMod val="75000"/>
                  </a:schemeClr>
                </a:solidFill>
              </a:rPr>
              <a:t> (содержатся в хлебе, крупах, овощах и фруктах).</a:t>
            </a:r>
            <a:endParaRPr lang="ru-RU" b="1" dirty="0">
              <a:solidFill>
                <a:schemeClr val="accent6">
                  <a:lumMod val="75000"/>
                </a:schemeClr>
              </a:solidFill>
              <a:latin typeface="Montserrat Light" panose="00000400000000000000" pitchFamily="2" charset="-52"/>
            </a:endParaRPr>
          </a:p>
        </p:txBody>
      </p:sp>
      <p:sp>
        <p:nvSpPr>
          <p:cNvPr id="14" name="Прямоугольник 13"/>
          <p:cNvSpPr/>
          <p:nvPr/>
        </p:nvSpPr>
        <p:spPr>
          <a:xfrm>
            <a:off x="-159488" y="479276"/>
            <a:ext cx="12192000" cy="523220"/>
          </a:xfrm>
          <a:prstGeom prst="rect">
            <a:avLst/>
          </a:prstGeom>
        </p:spPr>
        <p:txBody>
          <a:bodyPr wrap="square">
            <a:spAutoFit/>
          </a:bodyPr>
          <a:lstStyle/>
          <a:p>
            <a:pPr algn="ctr"/>
            <a:r>
              <a:rPr lang="ru-RU" sz="2800" b="1" dirty="0">
                <a:solidFill>
                  <a:srgbClr val="51A135"/>
                </a:solidFill>
                <a:effectLst>
                  <a:glow rad="482600">
                    <a:schemeClr val="bg1">
                      <a:alpha val="29000"/>
                    </a:schemeClr>
                  </a:glow>
                </a:effectLst>
                <a:latin typeface="Montserrat ExtraBold" panose="00000900000000000000" pitchFamily="2" charset="-52"/>
                <a:cs typeface="DIN Pro Black" panose="020B0A04020101010102" pitchFamily="34" charset="0"/>
              </a:rPr>
              <a:t>П</a:t>
            </a:r>
            <a:r>
              <a:rPr lang="ru-RU" sz="2800" b="1" dirty="0" smtClean="0">
                <a:solidFill>
                  <a:srgbClr val="51A135"/>
                </a:solidFill>
                <a:effectLst>
                  <a:glow rad="482600">
                    <a:schemeClr val="bg1">
                      <a:alpha val="29000"/>
                    </a:schemeClr>
                  </a:glow>
                </a:effectLst>
                <a:latin typeface="Montserrat ExtraBold" panose="00000900000000000000" pitchFamily="2" charset="-52"/>
                <a:cs typeface="DIN Pro Black" panose="020B0A04020101010102" pitchFamily="34" charset="0"/>
              </a:rPr>
              <a:t>равильное </a:t>
            </a:r>
            <a:r>
              <a:rPr lang="ru-RU" sz="2800" b="1" dirty="0">
                <a:solidFill>
                  <a:srgbClr val="51A135"/>
                </a:solidFill>
                <a:effectLst>
                  <a:glow rad="482600">
                    <a:schemeClr val="bg1">
                      <a:alpha val="29000"/>
                    </a:schemeClr>
                  </a:glow>
                </a:effectLst>
                <a:latin typeface="Montserrat ExtraBold" panose="00000900000000000000" pitchFamily="2" charset="-52"/>
                <a:cs typeface="DIN Pro Black" panose="020B0A04020101010102" pitchFamily="34" charset="0"/>
              </a:rPr>
              <a:t>питание — залог </a:t>
            </a:r>
            <a:r>
              <a:rPr lang="ru-RU" sz="2800" b="1" dirty="0" smtClean="0">
                <a:solidFill>
                  <a:srgbClr val="51A135"/>
                </a:solidFill>
                <a:effectLst>
                  <a:glow rad="482600">
                    <a:schemeClr val="bg1">
                      <a:alpha val="29000"/>
                    </a:schemeClr>
                  </a:glow>
                </a:effectLst>
                <a:latin typeface="Montserrat ExtraBold" panose="00000900000000000000" pitchFamily="2" charset="-52"/>
                <a:cs typeface="DIN Pro Black" panose="020B0A04020101010102" pitchFamily="34" charset="0"/>
              </a:rPr>
              <a:t>вашего </a:t>
            </a:r>
            <a:r>
              <a:rPr lang="ru-RU" sz="2800" b="1" dirty="0">
                <a:solidFill>
                  <a:srgbClr val="51A135"/>
                </a:solidFill>
                <a:effectLst>
                  <a:glow rad="482600">
                    <a:schemeClr val="bg1">
                      <a:alpha val="29000"/>
                    </a:schemeClr>
                  </a:glow>
                </a:effectLst>
                <a:latin typeface="Montserrat ExtraBold" panose="00000900000000000000" pitchFamily="2" charset="-52"/>
                <a:cs typeface="DIN Pro Black" panose="020B0A04020101010102" pitchFamily="34" charset="0"/>
              </a:rPr>
              <a:t>здоровья</a:t>
            </a:r>
          </a:p>
        </p:txBody>
      </p:sp>
      <p:pic>
        <p:nvPicPr>
          <p:cNvPr id="4" name="Рисунок 3"/>
          <p:cNvPicPr>
            <a:picLocks noChangeAspect="1"/>
          </p:cNvPicPr>
          <p:nvPr/>
        </p:nvPicPr>
        <p:blipFill>
          <a:blip r:embed="rId3"/>
          <a:stretch>
            <a:fillRect/>
          </a:stretch>
        </p:blipFill>
        <p:spPr>
          <a:xfrm>
            <a:off x="7279039" y="2153182"/>
            <a:ext cx="4560516" cy="3530106"/>
          </a:xfrm>
          <a:prstGeom prst="rect">
            <a:avLst/>
          </a:prstGeom>
        </p:spPr>
      </p:pic>
      <p:pic>
        <p:nvPicPr>
          <p:cNvPr id="7" name="Рисунок 6"/>
          <p:cNvPicPr>
            <a:picLocks noChangeAspect="1"/>
          </p:cNvPicPr>
          <p:nvPr/>
        </p:nvPicPr>
        <p:blipFill>
          <a:blip r:embed="rId4"/>
          <a:stretch>
            <a:fillRect/>
          </a:stretch>
        </p:blipFill>
        <p:spPr>
          <a:xfrm>
            <a:off x="5067359" y="5664087"/>
            <a:ext cx="1120070" cy="1004769"/>
          </a:xfrm>
          <a:prstGeom prst="rect">
            <a:avLst/>
          </a:prstGeom>
        </p:spPr>
      </p:pic>
    </p:spTree>
    <p:extLst>
      <p:ext uri="{BB962C8B-B14F-4D97-AF65-F5344CB8AC3E}">
        <p14:creationId xmlns:p14="http://schemas.microsoft.com/office/powerpoint/2010/main" val="3831822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Прямоугольник 26"/>
          <p:cNvSpPr/>
          <p:nvPr/>
        </p:nvSpPr>
        <p:spPr>
          <a:xfrm>
            <a:off x="0" y="-5797"/>
            <a:ext cx="12192000" cy="1552592"/>
          </a:xfrm>
          <a:prstGeom prst="rect">
            <a:avLst/>
          </a:prstGeom>
          <a:solidFill>
            <a:srgbClr val="ED877F">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Номер слайда 5"/>
          <p:cNvSpPr txBox="1">
            <a:spLocks/>
          </p:cNvSpPr>
          <p:nvPr/>
        </p:nvSpPr>
        <p:spPr>
          <a:xfrm>
            <a:off x="9182100" y="6289675"/>
            <a:ext cx="2743200" cy="365125"/>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chemeClr val="bg2">
                    <a:lumMod val="50000"/>
                  </a:schemeClr>
                </a:solidFill>
                <a:effectLst/>
                <a:uFillTx/>
                <a:latin typeface="Montserrat SemiBold" panose="00000700000000000000" pitchFamily="2" charset="-52"/>
                <a:ea typeface="+mn-ea"/>
                <a:cs typeface="+mn-cs"/>
                <a:sym typeface="Calibri"/>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pPr algn="r">
              <a:defRPr>
                <a:ln>
                  <a:noFill/>
                </a:ln>
              </a:defRPr>
            </a:pPr>
            <a:fld id="{86CB4B4D-7CA3-9044-876B-883B54F8677D}" type="slidenum">
              <a:rPr lang="ru-RU">
                <a:solidFill>
                  <a:schemeClr val="bg1"/>
                </a:solidFill>
              </a:rPr>
              <a:pPr algn="r">
                <a:defRPr>
                  <a:ln>
                    <a:noFill/>
                  </a:ln>
                </a:defRPr>
              </a:pPr>
              <a:t>7</a:t>
            </a:fld>
            <a:endParaRPr lang="ru-RU" dirty="0">
              <a:solidFill>
                <a:schemeClr val="bg1"/>
              </a:solidFill>
            </a:endParaRPr>
          </a:p>
        </p:txBody>
      </p:sp>
      <p:sp>
        <p:nvSpPr>
          <p:cNvPr id="8" name="Прямоугольник: скругленные противолежащие углы 16">
            <a:extLst>
              <a:ext uri="{FF2B5EF4-FFF2-40B4-BE49-F238E27FC236}">
                <a16:creationId xmlns:a16="http://schemas.microsoft.com/office/drawing/2014/main" id="{1EC67041-CD14-4F33-B6EE-E9467C3E6451}"/>
              </a:ext>
            </a:extLst>
          </p:cNvPr>
          <p:cNvSpPr/>
          <p:nvPr/>
        </p:nvSpPr>
        <p:spPr>
          <a:xfrm>
            <a:off x="364418" y="2036152"/>
            <a:ext cx="6356044" cy="3259273"/>
          </a:xfrm>
          <a:prstGeom prst="round2DiagRect">
            <a:avLst>
              <a:gd name="adj1" fmla="val 0"/>
              <a:gd name="adj2" fmla="val 1240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r>
              <a:rPr lang="ru-RU" b="1" dirty="0">
                <a:solidFill>
                  <a:schemeClr val="accent2">
                    <a:lumMod val="75000"/>
                  </a:schemeClr>
                </a:solidFill>
              </a:rPr>
              <a:t>ЖИРЫ</a:t>
            </a:r>
            <a:r>
              <a:rPr lang="ru-RU" dirty="0">
                <a:solidFill>
                  <a:schemeClr val="accent2">
                    <a:lumMod val="75000"/>
                  </a:schemeClr>
                </a:solidFill>
              </a:rPr>
              <a:t>, так же как и белки, являются важнейшими компонентами, из которых формируются различные ткани и органы человеческого организма. </a:t>
            </a:r>
            <a:r>
              <a:rPr lang="ru-RU" dirty="0" smtClean="0">
                <a:solidFill>
                  <a:schemeClr val="accent2">
                    <a:lumMod val="75000"/>
                  </a:schemeClr>
                </a:solidFill>
              </a:rPr>
              <a:t>Пищевые </a:t>
            </a:r>
            <a:r>
              <a:rPr lang="ru-RU" dirty="0">
                <a:solidFill>
                  <a:schemeClr val="accent2">
                    <a:lumMod val="75000"/>
                  </a:schemeClr>
                </a:solidFill>
              </a:rPr>
              <a:t>жиры в значительной степени определяют вкус и аромат различных блюд, способствуют насыщению после еды. </a:t>
            </a:r>
            <a:endParaRPr lang="ru-RU" b="1" dirty="0">
              <a:solidFill>
                <a:schemeClr val="accent2">
                  <a:lumMod val="75000"/>
                </a:schemeClr>
              </a:solidFill>
              <a:latin typeface="Montserrat Light" panose="00000400000000000000" pitchFamily="2" charset="-52"/>
            </a:endParaRPr>
          </a:p>
        </p:txBody>
      </p:sp>
      <p:pic>
        <p:nvPicPr>
          <p:cNvPr id="3" name="Рисунок 2"/>
          <p:cNvPicPr>
            <a:picLocks noChangeAspect="1"/>
          </p:cNvPicPr>
          <p:nvPr/>
        </p:nvPicPr>
        <p:blipFill>
          <a:blip r:embed="rId3"/>
          <a:stretch>
            <a:fillRect/>
          </a:stretch>
        </p:blipFill>
        <p:spPr>
          <a:xfrm>
            <a:off x="7254313" y="2036152"/>
            <a:ext cx="4670987" cy="3764165"/>
          </a:xfrm>
          <a:prstGeom prst="rect">
            <a:avLst/>
          </a:prstGeom>
        </p:spPr>
      </p:pic>
      <p:sp>
        <p:nvSpPr>
          <p:cNvPr id="9" name="Прямоугольник 8"/>
          <p:cNvSpPr/>
          <p:nvPr/>
        </p:nvSpPr>
        <p:spPr>
          <a:xfrm>
            <a:off x="-159488" y="473479"/>
            <a:ext cx="12192000" cy="523220"/>
          </a:xfrm>
          <a:prstGeom prst="rect">
            <a:avLst/>
          </a:prstGeom>
        </p:spPr>
        <p:txBody>
          <a:bodyPr wrap="square">
            <a:spAutoFit/>
          </a:bodyPr>
          <a:lstStyle/>
          <a:p>
            <a:pPr algn="ctr"/>
            <a:r>
              <a:rPr lang="ru-RU" sz="2800" b="1" dirty="0">
                <a:solidFill>
                  <a:srgbClr val="51A135"/>
                </a:solidFill>
                <a:effectLst>
                  <a:glow rad="482600">
                    <a:schemeClr val="bg1">
                      <a:alpha val="29000"/>
                    </a:schemeClr>
                  </a:glow>
                </a:effectLst>
                <a:latin typeface="Montserrat ExtraBold" panose="00000900000000000000" pitchFamily="2" charset="-52"/>
                <a:cs typeface="DIN Pro Black" panose="020B0A04020101010102" pitchFamily="34" charset="0"/>
              </a:rPr>
              <a:t>П</a:t>
            </a:r>
            <a:r>
              <a:rPr lang="ru-RU" sz="2800" b="1" dirty="0" smtClean="0">
                <a:solidFill>
                  <a:srgbClr val="51A135"/>
                </a:solidFill>
                <a:effectLst>
                  <a:glow rad="482600">
                    <a:schemeClr val="bg1">
                      <a:alpha val="29000"/>
                    </a:schemeClr>
                  </a:glow>
                </a:effectLst>
                <a:latin typeface="Montserrat ExtraBold" panose="00000900000000000000" pitchFamily="2" charset="-52"/>
                <a:cs typeface="DIN Pro Black" panose="020B0A04020101010102" pitchFamily="34" charset="0"/>
              </a:rPr>
              <a:t>равильное </a:t>
            </a:r>
            <a:r>
              <a:rPr lang="ru-RU" sz="2800" b="1" dirty="0">
                <a:solidFill>
                  <a:srgbClr val="51A135"/>
                </a:solidFill>
                <a:effectLst>
                  <a:glow rad="482600">
                    <a:schemeClr val="bg1">
                      <a:alpha val="29000"/>
                    </a:schemeClr>
                  </a:glow>
                </a:effectLst>
                <a:latin typeface="Montserrat ExtraBold" panose="00000900000000000000" pitchFamily="2" charset="-52"/>
                <a:cs typeface="DIN Pro Black" panose="020B0A04020101010102" pitchFamily="34" charset="0"/>
              </a:rPr>
              <a:t>питание — залог </a:t>
            </a:r>
            <a:r>
              <a:rPr lang="ru-RU" sz="2800" b="1" dirty="0" smtClean="0">
                <a:solidFill>
                  <a:srgbClr val="51A135"/>
                </a:solidFill>
                <a:effectLst>
                  <a:glow rad="482600">
                    <a:schemeClr val="bg1">
                      <a:alpha val="29000"/>
                    </a:schemeClr>
                  </a:glow>
                </a:effectLst>
                <a:latin typeface="Montserrat ExtraBold" panose="00000900000000000000" pitchFamily="2" charset="-52"/>
                <a:cs typeface="DIN Pro Black" panose="020B0A04020101010102" pitchFamily="34" charset="0"/>
              </a:rPr>
              <a:t>вашего </a:t>
            </a:r>
            <a:r>
              <a:rPr lang="ru-RU" sz="2800" b="1" dirty="0">
                <a:solidFill>
                  <a:srgbClr val="51A135"/>
                </a:solidFill>
                <a:effectLst>
                  <a:glow rad="482600">
                    <a:schemeClr val="bg1">
                      <a:alpha val="29000"/>
                    </a:schemeClr>
                  </a:glow>
                </a:effectLst>
                <a:latin typeface="Montserrat ExtraBold" panose="00000900000000000000" pitchFamily="2" charset="-52"/>
                <a:cs typeface="DIN Pro Black" panose="020B0A04020101010102" pitchFamily="34" charset="0"/>
              </a:rPr>
              <a:t>здоровья</a:t>
            </a:r>
          </a:p>
        </p:txBody>
      </p:sp>
      <p:pic>
        <p:nvPicPr>
          <p:cNvPr id="7" name="Рисунок 6"/>
          <p:cNvPicPr>
            <a:picLocks noChangeAspect="1"/>
          </p:cNvPicPr>
          <p:nvPr/>
        </p:nvPicPr>
        <p:blipFill>
          <a:blip r:embed="rId4"/>
          <a:stretch>
            <a:fillRect/>
          </a:stretch>
        </p:blipFill>
        <p:spPr>
          <a:xfrm>
            <a:off x="5067359" y="5664087"/>
            <a:ext cx="1120070" cy="1004769"/>
          </a:xfrm>
          <a:prstGeom prst="rect">
            <a:avLst/>
          </a:prstGeom>
        </p:spPr>
      </p:pic>
    </p:spTree>
    <p:extLst>
      <p:ext uri="{BB962C8B-B14F-4D97-AF65-F5344CB8AC3E}">
        <p14:creationId xmlns:p14="http://schemas.microsoft.com/office/powerpoint/2010/main" val="38760620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Прямоугольник: скругленные противолежащие углы 16">
            <a:extLst>
              <a:ext uri="{FF2B5EF4-FFF2-40B4-BE49-F238E27FC236}">
                <a16:creationId xmlns:a16="http://schemas.microsoft.com/office/drawing/2014/main" id="{1EC67041-CD14-4F33-B6EE-E9467C3E6451}"/>
              </a:ext>
            </a:extLst>
          </p:cNvPr>
          <p:cNvSpPr/>
          <p:nvPr/>
        </p:nvSpPr>
        <p:spPr>
          <a:xfrm>
            <a:off x="350111" y="1214041"/>
            <a:ext cx="11409498" cy="940567"/>
          </a:xfrm>
          <a:prstGeom prst="round2DiagRect">
            <a:avLst>
              <a:gd name="adj1" fmla="val 0"/>
              <a:gd name="adj2" fmla="val 1240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endParaRPr lang="ru-RU" b="1" dirty="0">
              <a:solidFill>
                <a:schemeClr val="accent6">
                  <a:lumMod val="75000"/>
                </a:schemeClr>
              </a:solidFill>
              <a:latin typeface="Montserrat Light" panose="00000400000000000000" pitchFamily="2" charset="-52"/>
            </a:endParaRPr>
          </a:p>
        </p:txBody>
      </p:sp>
      <p:sp>
        <p:nvSpPr>
          <p:cNvPr id="30" name="Номер слайда 5"/>
          <p:cNvSpPr txBox="1">
            <a:spLocks/>
          </p:cNvSpPr>
          <p:nvPr/>
        </p:nvSpPr>
        <p:spPr>
          <a:xfrm>
            <a:off x="9182100" y="6289675"/>
            <a:ext cx="2743200" cy="365125"/>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chemeClr val="bg2">
                    <a:lumMod val="50000"/>
                  </a:schemeClr>
                </a:solidFill>
                <a:effectLst/>
                <a:uFillTx/>
                <a:latin typeface="Montserrat SemiBold" panose="00000700000000000000" pitchFamily="2" charset="-52"/>
                <a:ea typeface="+mn-ea"/>
                <a:cs typeface="+mn-cs"/>
                <a:sym typeface="Calibri"/>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pPr algn="r">
              <a:defRPr>
                <a:ln>
                  <a:noFill/>
                </a:ln>
              </a:defRPr>
            </a:pPr>
            <a:fld id="{86CB4B4D-7CA3-9044-876B-883B54F8677D}" type="slidenum">
              <a:rPr lang="ru-RU">
                <a:solidFill>
                  <a:schemeClr val="bg1"/>
                </a:solidFill>
              </a:rPr>
              <a:pPr algn="r">
                <a:defRPr>
                  <a:ln>
                    <a:noFill/>
                  </a:ln>
                </a:defRPr>
              </a:pPr>
              <a:t>8</a:t>
            </a:fld>
            <a:endParaRPr lang="ru-RU" dirty="0">
              <a:solidFill>
                <a:schemeClr val="bg1"/>
              </a:solidFill>
            </a:endParaRPr>
          </a:p>
        </p:txBody>
      </p:sp>
      <p:sp>
        <p:nvSpPr>
          <p:cNvPr id="3" name="Прямоугольник 2"/>
          <p:cNvSpPr/>
          <p:nvPr/>
        </p:nvSpPr>
        <p:spPr>
          <a:xfrm>
            <a:off x="482833" y="1276307"/>
            <a:ext cx="11276776" cy="861774"/>
          </a:xfrm>
          <a:prstGeom prst="rect">
            <a:avLst/>
          </a:prstGeom>
        </p:spPr>
        <p:txBody>
          <a:bodyPr wrap="square">
            <a:spAutoFit/>
          </a:bodyPr>
          <a:lstStyle/>
          <a:p>
            <a:r>
              <a:rPr lang="ru-RU" b="1" dirty="0" smtClean="0">
                <a:solidFill>
                  <a:schemeClr val="accent1">
                    <a:lumMod val="75000"/>
                  </a:schemeClr>
                </a:solidFill>
              </a:rPr>
              <a:t>УГЛЕВОДЫ</a:t>
            </a:r>
            <a:r>
              <a:rPr lang="ru-RU" dirty="0" smtClean="0">
                <a:solidFill>
                  <a:schemeClr val="accent1">
                    <a:lumMod val="75000"/>
                  </a:schemeClr>
                </a:solidFill>
              </a:rPr>
              <a:t> включают </a:t>
            </a:r>
            <a:r>
              <a:rPr lang="ru-RU" dirty="0">
                <a:solidFill>
                  <a:schemeClr val="accent1">
                    <a:lumMod val="75000"/>
                  </a:schemeClr>
                </a:solidFill>
              </a:rPr>
              <a:t>большое число различных соединений. </a:t>
            </a:r>
            <a:endParaRPr lang="ru-RU" dirty="0" smtClean="0">
              <a:solidFill>
                <a:schemeClr val="accent1">
                  <a:lumMod val="75000"/>
                </a:schemeClr>
              </a:solidFill>
            </a:endParaRPr>
          </a:p>
          <a:p>
            <a:r>
              <a:rPr lang="ru-RU" sz="1600" dirty="0" smtClean="0">
                <a:solidFill>
                  <a:schemeClr val="accent1">
                    <a:lumMod val="75000"/>
                  </a:schemeClr>
                </a:solidFill>
              </a:rPr>
              <a:t>При </a:t>
            </a:r>
            <a:r>
              <a:rPr lang="ru-RU" sz="1600" dirty="0">
                <a:solidFill>
                  <a:schemeClr val="accent1">
                    <a:lumMod val="75000"/>
                  </a:schemeClr>
                </a:solidFill>
              </a:rPr>
              <a:t>активной физической деятельности углеводы расходуются в первую очередь. Также они принимают участие в белковом и жировом обмене (из них могут образовываться жиры). </a:t>
            </a:r>
            <a:endParaRPr lang="ru-RU" sz="1600" dirty="0" smtClean="0">
              <a:solidFill>
                <a:schemeClr val="accent1">
                  <a:lumMod val="75000"/>
                </a:schemeClr>
              </a:solidFill>
            </a:endParaRPr>
          </a:p>
        </p:txBody>
      </p:sp>
      <p:grpSp>
        <p:nvGrpSpPr>
          <p:cNvPr id="5" name="Группа 4"/>
          <p:cNvGrpSpPr/>
          <p:nvPr/>
        </p:nvGrpSpPr>
        <p:grpSpPr>
          <a:xfrm>
            <a:off x="-159488" y="0"/>
            <a:ext cx="12351488" cy="1196422"/>
            <a:chOff x="-159488" y="0"/>
            <a:chExt cx="12351488" cy="1196422"/>
          </a:xfrm>
        </p:grpSpPr>
        <p:sp>
          <p:nvSpPr>
            <p:cNvPr id="22" name="Прямоугольник 21"/>
            <p:cNvSpPr/>
            <p:nvPr/>
          </p:nvSpPr>
          <p:spPr>
            <a:xfrm>
              <a:off x="0" y="0"/>
              <a:ext cx="12192000" cy="1196422"/>
            </a:xfrm>
            <a:prstGeom prst="rect">
              <a:avLst/>
            </a:prstGeom>
            <a:solidFill>
              <a:srgbClr val="80C8DC">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Прямоугольник 22"/>
            <p:cNvSpPr/>
            <p:nvPr/>
          </p:nvSpPr>
          <p:spPr>
            <a:xfrm>
              <a:off x="-159488" y="489909"/>
              <a:ext cx="12192000" cy="523220"/>
            </a:xfrm>
            <a:prstGeom prst="rect">
              <a:avLst/>
            </a:prstGeom>
          </p:spPr>
          <p:txBody>
            <a:bodyPr wrap="square">
              <a:spAutoFit/>
            </a:bodyPr>
            <a:lstStyle/>
            <a:p>
              <a:pPr algn="ctr"/>
              <a:r>
                <a:rPr lang="ru-RU" sz="2800" b="1" dirty="0">
                  <a:solidFill>
                    <a:srgbClr val="51A135"/>
                  </a:solidFill>
                  <a:effectLst>
                    <a:glow rad="482600">
                      <a:schemeClr val="bg1">
                        <a:alpha val="29000"/>
                      </a:schemeClr>
                    </a:glow>
                  </a:effectLst>
                  <a:latin typeface="Montserrat ExtraBold" panose="00000900000000000000" pitchFamily="2" charset="-52"/>
                  <a:cs typeface="DIN Pro Black" panose="020B0A04020101010102" pitchFamily="34" charset="0"/>
                </a:rPr>
                <a:t>П</a:t>
              </a:r>
              <a:r>
                <a:rPr lang="ru-RU" sz="2800" b="1" dirty="0" smtClean="0">
                  <a:solidFill>
                    <a:srgbClr val="51A135"/>
                  </a:solidFill>
                  <a:effectLst>
                    <a:glow rad="482600">
                      <a:schemeClr val="bg1">
                        <a:alpha val="29000"/>
                      </a:schemeClr>
                    </a:glow>
                  </a:effectLst>
                  <a:latin typeface="Montserrat ExtraBold" panose="00000900000000000000" pitchFamily="2" charset="-52"/>
                  <a:cs typeface="DIN Pro Black" panose="020B0A04020101010102" pitchFamily="34" charset="0"/>
                </a:rPr>
                <a:t>равильное </a:t>
              </a:r>
              <a:r>
                <a:rPr lang="ru-RU" sz="2800" b="1" dirty="0">
                  <a:solidFill>
                    <a:srgbClr val="51A135"/>
                  </a:solidFill>
                  <a:effectLst>
                    <a:glow rad="482600">
                      <a:schemeClr val="bg1">
                        <a:alpha val="29000"/>
                      </a:schemeClr>
                    </a:glow>
                  </a:effectLst>
                  <a:latin typeface="Montserrat ExtraBold" panose="00000900000000000000" pitchFamily="2" charset="-52"/>
                  <a:cs typeface="DIN Pro Black" panose="020B0A04020101010102" pitchFamily="34" charset="0"/>
                </a:rPr>
                <a:t>питание — залог </a:t>
              </a:r>
              <a:r>
                <a:rPr lang="ru-RU" sz="2800" b="1" dirty="0" smtClean="0">
                  <a:solidFill>
                    <a:srgbClr val="51A135"/>
                  </a:solidFill>
                  <a:effectLst>
                    <a:glow rad="482600">
                      <a:schemeClr val="bg1">
                        <a:alpha val="29000"/>
                      </a:schemeClr>
                    </a:glow>
                  </a:effectLst>
                  <a:latin typeface="Montserrat ExtraBold" panose="00000900000000000000" pitchFamily="2" charset="-52"/>
                  <a:cs typeface="DIN Pro Black" panose="020B0A04020101010102" pitchFamily="34" charset="0"/>
                </a:rPr>
                <a:t>вашего </a:t>
              </a:r>
              <a:r>
                <a:rPr lang="ru-RU" sz="2800" b="1" dirty="0">
                  <a:solidFill>
                    <a:srgbClr val="51A135"/>
                  </a:solidFill>
                  <a:effectLst>
                    <a:glow rad="482600">
                      <a:schemeClr val="bg1">
                        <a:alpha val="29000"/>
                      </a:schemeClr>
                    </a:glow>
                  </a:effectLst>
                  <a:latin typeface="Montserrat ExtraBold" panose="00000900000000000000" pitchFamily="2" charset="-52"/>
                  <a:cs typeface="DIN Pro Black" panose="020B0A04020101010102" pitchFamily="34" charset="0"/>
                </a:rPr>
                <a:t>здоровья</a:t>
              </a:r>
            </a:p>
          </p:txBody>
        </p:sp>
      </p:grpSp>
      <p:pic>
        <p:nvPicPr>
          <p:cNvPr id="4" name="Рисунок 3"/>
          <p:cNvPicPr>
            <a:picLocks noChangeAspect="1"/>
          </p:cNvPicPr>
          <p:nvPr/>
        </p:nvPicPr>
        <p:blipFill>
          <a:blip r:embed="rId3"/>
          <a:stretch>
            <a:fillRect/>
          </a:stretch>
        </p:blipFill>
        <p:spPr>
          <a:xfrm>
            <a:off x="4914037" y="4136828"/>
            <a:ext cx="3910986" cy="2437669"/>
          </a:xfrm>
          <a:prstGeom prst="rect">
            <a:avLst/>
          </a:prstGeom>
        </p:spPr>
      </p:pic>
      <p:sp>
        <p:nvSpPr>
          <p:cNvPr id="16" name="Прямоугольник 15"/>
          <p:cNvSpPr/>
          <p:nvPr/>
        </p:nvSpPr>
        <p:spPr>
          <a:xfrm>
            <a:off x="3480359" y="2144849"/>
            <a:ext cx="6004737" cy="400110"/>
          </a:xfrm>
          <a:prstGeom prst="rect">
            <a:avLst/>
          </a:prstGeom>
        </p:spPr>
        <p:txBody>
          <a:bodyPr wrap="square">
            <a:spAutoFit/>
          </a:bodyPr>
          <a:lstStyle/>
          <a:p>
            <a:r>
              <a:rPr lang="ru-RU" sz="2000" b="1" dirty="0" smtClean="0">
                <a:solidFill>
                  <a:schemeClr val="accent1">
                    <a:lumMod val="75000"/>
                  </a:schemeClr>
                </a:solidFill>
              </a:rPr>
              <a:t>УГЛЕВОДЫ ДЕЛЯТСЯ НА ПРОСТЫЕ И СЛОЖНЫЕ </a:t>
            </a:r>
            <a:endParaRPr lang="ru-RU" sz="2000" b="1" dirty="0">
              <a:solidFill>
                <a:schemeClr val="accent1">
                  <a:lumMod val="75000"/>
                </a:schemeClr>
              </a:solidFill>
            </a:endParaRPr>
          </a:p>
        </p:txBody>
      </p:sp>
      <p:sp>
        <p:nvSpPr>
          <p:cNvPr id="17" name="Прямоугольник 16"/>
          <p:cNvSpPr/>
          <p:nvPr/>
        </p:nvSpPr>
        <p:spPr>
          <a:xfrm>
            <a:off x="350111" y="2504729"/>
            <a:ext cx="5954996" cy="1754326"/>
          </a:xfrm>
          <a:prstGeom prst="rect">
            <a:avLst/>
          </a:prstGeom>
        </p:spPr>
        <p:txBody>
          <a:bodyPr wrap="square">
            <a:spAutoFit/>
          </a:bodyPr>
          <a:lstStyle/>
          <a:p>
            <a:pPr algn="ctr"/>
            <a:r>
              <a:rPr lang="ru-RU" b="1" u="sng" dirty="0" smtClean="0">
                <a:solidFill>
                  <a:schemeClr val="accent1">
                    <a:lumMod val="75000"/>
                  </a:schemeClr>
                </a:solidFill>
              </a:rPr>
              <a:t>ПРОСТЫЕ</a:t>
            </a:r>
          </a:p>
          <a:p>
            <a:r>
              <a:rPr lang="ru-RU" dirty="0" smtClean="0">
                <a:solidFill>
                  <a:schemeClr val="accent1">
                    <a:lumMod val="75000"/>
                  </a:schemeClr>
                </a:solidFill>
              </a:rPr>
              <a:t>Углеводы</a:t>
            </a:r>
            <a:r>
              <a:rPr lang="ru-RU" dirty="0">
                <a:solidFill>
                  <a:schemeClr val="accent1">
                    <a:lumMod val="75000"/>
                  </a:schemeClr>
                </a:solidFill>
              </a:rPr>
              <a:t>, называемые простыми (или быстрыми), легко усваиваются в организме и повышают уровень сахара в крови. </a:t>
            </a:r>
            <a:r>
              <a:rPr lang="ru-RU" dirty="0" smtClean="0">
                <a:solidFill>
                  <a:schemeClr val="accent1">
                    <a:lumMod val="75000"/>
                  </a:schemeClr>
                </a:solidFill>
              </a:rPr>
              <a:t>Если </a:t>
            </a:r>
            <a:r>
              <a:rPr lang="ru-RU" dirty="0">
                <a:solidFill>
                  <a:schemeClr val="accent1">
                    <a:lumMod val="75000"/>
                  </a:schemeClr>
                </a:solidFill>
              </a:rPr>
              <a:t>в организм их поступает слишком много, то могут появиться такие заболевания, как ожирение или избыточная масса тела. </a:t>
            </a:r>
          </a:p>
        </p:txBody>
      </p:sp>
      <p:sp>
        <p:nvSpPr>
          <p:cNvPr id="18" name="Прямоугольник 17"/>
          <p:cNvSpPr/>
          <p:nvPr/>
        </p:nvSpPr>
        <p:spPr>
          <a:xfrm>
            <a:off x="6305107" y="2465205"/>
            <a:ext cx="5206409" cy="1754326"/>
          </a:xfrm>
          <a:prstGeom prst="rect">
            <a:avLst/>
          </a:prstGeom>
        </p:spPr>
        <p:txBody>
          <a:bodyPr wrap="square">
            <a:spAutoFit/>
          </a:bodyPr>
          <a:lstStyle/>
          <a:p>
            <a:pPr algn="ctr"/>
            <a:r>
              <a:rPr lang="ru-RU" b="1" u="sng" dirty="0" smtClean="0">
                <a:solidFill>
                  <a:schemeClr val="accent1">
                    <a:lumMod val="75000"/>
                  </a:schemeClr>
                </a:solidFill>
              </a:rPr>
              <a:t>СЛОЖНЫЕ</a:t>
            </a:r>
          </a:p>
          <a:p>
            <a:r>
              <a:rPr lang="ru-RU" dirty="0" smtClean="0">
                <a:solidFill>
                  <a:schemeClr val="accent1">
                    <a:lumMod val="75000"/>
                  </a:schemeClr>
                </a:solidFill>
              </a:rPr>
              <a:t>Продукты </a:t>
            </a:r>
            <a:r>
              <a:rPr lang="ru-RU" dirty="0">
                <a:solidFill>
                  <a:schemeClr val="accent1">
                    <a:lumMod val="75000"/>
                  </a:schemeClr>
                </a:solidFill>
              </a:rPr>
              <a:t>со сложными углеводами (крахмал, гликоген) долго усваиваются. Когда </a:t>
            </a:r>
            <a:r>
              <a:rPr lang="ru-RU" dirty="0" smtClean="0">
                <a:solidFill>
                  <a:schemeClr val="accent1">
                    <a:lumMod val="75000"/>
                  </a:schemeClr>
                </a:solidFill>
              </a:rPr>
              <a:t>вы едите </a:t>
            </a:r>
            <a:r>
              <a:rPr lang="ru-RU" dirty="0">
                <a:solidFill>
                  <a:schemeClr val="accent1">
                    <a:lumMod val="75000"/>
                  </a:schemeClr>
                </a:solidFill>
              </a:rPr>
              <a:t>пищу с большим содержанием сложных углеводов, то </a:t>
            </a:r>
            <a:r>
              <a:rPr lang="ru-RU" dirty="0" smtClean="0">
                <a:solidFill>
                  <a:schemeClr val="accent1">
                    <a:lumMod val="75000"/>
                  </a:schemeClr>
                </a:solidFill>
              </a:rPr>
              <a:t>получаете </a:t>
            </a:r>
            <a:r>
              <a:rPr lang="ru-RU" dirty="0">
                <a:solidFill>
                  <a:schemeClr val="accent1">
                    <a:lumMod val="75000"/>
                  </a:schemeClr>
                </a:solidFill>
              </a:rPr>
              <a:t>большое количество энергии, которая пригодится </a:t>
            </a:r>
            <a:r>
              <a:rPr lang="ru-RU" dirty="0" smtClean="0">
                <a:solidFill>
                  <a:schemeClr val="accent1">
                    <a:lumMod val="75000"/>
                  </a:schemeClr>
                </a:solidFill>
              </a:rPr>
              <a:t>в </a:t>
            </a:r>
            <a:r>
              <a:rPr lang="ru-RU" dirty="0">
                <a:solidFill>
                  <a:schemeClr val="accent1">
                    <a:lumMod val="75000"/>
                  </a:schemeClr>
                </a:solidFill>
              </a:rPr>
              <a:t>школе. </a:t>
            </a:r>
          </a:p>
        </p:txBody>
      </p:sp>
      <p:pic>
        <p:nvPicPr>
          <p:cNvPr id="12" name="Рисунок 11"/>
          <p:cNvPicPr>
            <a:picLocks noChangeAspect="1"/>
          </p:cNvPicPr>
          <p:nvPr/>
        </p:nvPicPr>
        <p:blipFill>
          <a:blip r:embed="rId4"/>
          <a:stretch>
            <a:fillRect/>
          </a:stretch>
        </p:blipFill>
        <p:spPr>
          <a:xfrm>
            <a:off x="5067359" y="5664087"/>
            <a:ext cx="1120070" cy="1004769"/>
          </a:xfrm>
          <a:prstGeom prst="rect">
            <a:avLst/>
          </a:prstGeom>
        </p:spPr>
      </p:pic>
    </p:spTree>
    <p:extLst>
      <p:ext uri="{BB962C8B-B14F-4D97-AF65-F5344CB8AC3E}">
        <p14:creationId xmlns:p14="http://schemas.microsoft.com/office/powerpoint/2010/main" val="41223083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Прямоугольник 26"/>
          <p:cNvSpPr/>
          <p:nvPr/>
        </p:nvSpPr>
        <p:spPr>
          <a:xfrm>
            <a:off x="0" y="-5797"/>
            <a:ext cx="12192000" cy="1173788"/>
          </a:xfrm>
          <a:prstGeom prst="rect">
            <a:avLst/>
          </a:prstGeom>
          <a:solidFill>
            <a:srgbClr val="C3BC33">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Номер слайда 5"/>
          <p:cNvSpPr txBox="1">
            <a:spLocks/>
          </p:cNvSpPr>
          <p:nvPr/>
        </p:nvSpPr>
        <p:spPr>
          <a:xfrm>
            <a:off x="9182100" y="6289675"/>
            <a:ext cx="2743200" cy="365125"/>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chemeClr val="bg2">
                    <a:lumMod val="50000"/>
                  </a:schemeClr>
                </a:solidFill>
                <a:effectLst/>
                <a:uFillTx/>
                <a:latin typeface="Montserrat SemiBold" panose="00000700000000000000" pitchFamily="2" charset="-52"/>
                <a:ea typeface="+mn-ea"/>
                <a:cs typeface="+mn-cs"/>
                <a:sym typeface="Calibri"/>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pPr algn="r">
              <a:defRPr>
                <a:ln>
                  <a:noFill/>
                </a:ln>
              </a:defRPr>
            </a:pPr>
            <a:fld id="{86CB4B4D-7CA3-9044-876B-883B54F8677D}" type="slidenum">
              <a:rPr lang="ru-RU">
                <a:solidFill>
                  <a:schemeClr val="bg1"/>
                </a:solidFill>
              </a:rPr>
              <a:pPr algn="r">
                <a:defRPr>
                  <a:ln>
                    <a:noFill/>
                  </a:ln>
                </a:defRPr>
              </a:pPr>
              <a:t>9</a:t>
            </a:fld>
            <a:endParaRPr lang="ru-RU" dirty="0">
              <a:solidFill>
                <a:schemeClr val="bg1"/>
              </a:solidFill>
            </a:endParaRPr>
          </a:p>
        </p:txBody>
      </p:sp>
      <p:sp>
        <p:nvSpPr>
          <p:cNvPr id="16" name="Прямоугольник: скругленные противолежащие углы 16">
            <a:extLst>
              <a:ext uri="{FF2B5EF4-FFF2-40B4-BE49-F238E27FC236}">
                <a16:creationId xmlns:a16="http://schemas.microsoft.com/office/drawing/2014/main" id="{1EC67041-CD14-4F33-B6EE-E9467C3E6451}"/>
              </a:ext>
            </a:extLst>
          </p:cNvPr>
          <p:cNvSpPr/>
          <p:nvPr/>
        </p:nvSpPr>
        <p:spPr>
          <a:xfrm>
            <a:off x="174490" y="2052084"/>
            <a:ext cx="6353902" cy="2764465"/>
          </a:xfrm>
          <a:prstGeom prst="round2DiagRect">
            <a:avLst>
              <a:gd name="adj1" fmla="val 0"/>
              <a:gd name="adj2" fmla="val 1240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r>
              <a:rPr lang="ru-RU" b="1" dirty="0">
                <a:solidFill>
                  <a:schemeClr val="accent6">
                    <a:lumMod val="75000"/>
                  </a:schemeClr>
                </a:solidFill>
              </a:rPr>
              <a:t>ВИТАМИНЫ</a:t>
            </a:r>
            <a:r>
              <a:rPr lang="ru-RU" dirty="0">
                <a:solidFill>
                  <a:schemeClr val="accent6">
                    <a:lumMod val="75000"/>
                  </a:schemeClr>
                </a:solidFill>
              </a:rPr>
              <a:t> </a:t>
            </a:r>
            <a:r>
              <a:rPr lang="ru-RU" dirty="0" smtClean="0">
                <a:solidFill>
                  <a:schemeClr val="accent6">
                    <a:lumMod val="75000"/>
                  </a:schemeClr>
                </a:solidFill>
              </a:rPr>
              <a:t>необходимы </a:t>
            </a:r>
            <a:r>
              <a:rPr lang="ru-RU" dirty="0">
                <a:solidFill>
                  <a:schemeClr val="accent6">
                    <a:lumMod val="75000"/>
                  </a:schemeClr>
                </a:solidFill>
              </a:rPr>
              <a:t>для процессов роста, поддержания нормального кроветворения и нормальной деятельности нервной, </a:t>
            </a:r>
            <a:r>
              <a:rPr lang="ru-RU" dirty="0" smtClean="0">
                <a:solidFill>
                  <a:schemeClr val="accent6">
                    <a:lumMod val="75000"/>
                  </a:schemeClr>
                </a:solidFill>
              </a:rPr>
              <a:t>сердечно-сосудистой </a:t>
            </a:r>
            <a:r>
              <a:rPr lang="ru-RU" dirty="0">
                <a:solidFill>
                  <a:schemeClr val="accent6">
                    <a:lumMod val="75000"/>
                  </a:schemeClr>
                </a:solidFill>
              </a:rPr>
              <a:t>и пищеварительной систем; желёз внутренней секреции, продуцирующих различные гормоны; половой функции. </a:t>
            </a:r>
            <a:endParaRPr lang="ru-RU" b="1" dirty="0">
              <a:solidFill>
                <a:schemeClr val="accent6">
                  <a:lumMod val="75000"/>
                </a:schemeClr>
              </a:solidFill>
              <a:latin typeface="Montserrat Light" panose="00000400000000000000" pitchFamily="2" charset="-52"/>
            </a:endParaRPr>
          </a:p>
        </p:txBody>
      </p:sp>
      <p:sp>
        <p:nvSpPr>
          <p:cNvPr id="14" name="Прямоугольник 13"/>
          <p:cNvSpPr/>
          <p:nvPr/>
        </p:nvSpPr>
        <p:spPr>
          <a:xfrm>
            <a:off x="-159488" y="479276"/>
            <a:ext cx="12192000" cy="523220"/>
          </a:xfrm>
          <a:prstGeom prst="rect">
            <a:avLst/>
          </a:prstGeom>
        </p:spPr>
        <p:txBody>
          <a:bodyPr wrap="square">
            <a:spAutoFit/>
          </a:bodyPr>
          <a:lstStyle/>
          <a:p>
            <a:pPr algn="ctr"/>
            <a:r>
              <a:rPr lang="ru-RU" sz="2800" b="1" dirty="0">
                <a:solidFill>
                  <a:srgbClr val="51A135"/>
                </a:solidFill>
                <a:effectLst>
                  <a:glow rad="482600">
                    <a:schemeClr val="bg1">
                      <a:alpha val="29000"/>
                    </a:schemeClr>
                  </a:glow>
                </a:effectLst>
                <a:latin typeface="Montserrat ExtraBold" panose="00000900000000000000" pitchFamily="2" charset="-52"/>
                <a:cs typeface="DIN Pro Black" panose="020B0A04020101010102" pitchFamily="34" charset="0"/>
              </a:rPr>
              <a:t>П</a:t>
            </a:r>
            <a:r>
              <a:rPr lang="ru-RU" sz="2800" b="1" dirty="0" smtClean="0">
                <a:solidFill>
                  <a:srgbClr val="51A135"/>
                </a:solidFill>
                <a:effectLst>
                  <a:glow rad="482600">
                    <a:schemeClr val="bg1">
                      <a:alpha val="29000"/>
                    </a:schemeClr>
                  </a:glow>
                </a:effectLst>
                <a:latin typeface="Montserrat ExtraBold" panose="00000900000000000000" pitchFamily="2" charset="-52"/>
                <a:cs typeface="DIN Pro Black" panose="020B0A04020101010102" pitchFamily="34" charset="0"/>
              </a:rPr>
              <a:t>равильное </a:t>
            </a:r>
            <a:r>
              <a:rPr lang="ru-RU" sz="2800" b="1" dirty="0">
                <a:solidFill>
                  <a:srgbClr val="51A135"/>
                </a:solidFill>
                <a:effectLst>
                  <a:glow rad="482600">
                    <a:schemeClr val="bg1">
                      <a:alpha val="29000"/>
                    </a:schemeClr>
                  </a:glow>
                </a:effectLst>
                <a:latin typeface="Montserrat ExtraBold" panose="00000900000000000000" pitchFamily="2" charset="-52"/>
                <a:cs typeface="DIN Pro Black" panose="020B0A04020101010102" pitchFamily="34" charset="0"/>
              </a:rPr>
              <a:t>питание — залог </a:t>
            </a:r>
            <a:r>
              <a:rPr lang="ru-RU" sz="2800" b="1" dirty="0" smtClean="0">
                <a:solidFill>
                  <a:srgbClr val="51A135"/>
                </a:solidFill>
                <a:effectLst>
                  <a:glow rad="482600">
                    <a:schemeClr val="bg1">
                      <a:alpha val="29000"/>
                    </a:schemeClr>
                  </a:glow>
                </a:effectLst>
                <a:latin typeface="Montserrat ExtraBold" panose="00000900000000000000" pitchFamily="2" charset="-52"/>
                <a:cs typeface="DIN Pro Black" panose="020B0A04020101010102" pitchFamily="34" charset="0"/>
              </a:rPr>
              <a:t>вашего </a:t>
            </a:r>
            <a:r>
              <a:rPr lang="ru-RU" sz="2800" b="1" dirty="0">
                <a:solidFill>
                  <a:srgbClr val="51A135"/>
                </a:solidFill>
                <a:effectLst>
                  <a:glow rad="482600">
                    <a:schemeClr val="bg1">
                      <a:alpha val="29000"/>
                    </a:schemeClr>
                  </a:glow>
                </a:effectLst>
                <a:latin typeface="Montserrat ExtraBold" panose="00000900000000000000" pitchFamily="2" charset="-52"/>
                <a:cs typeface="DIN Pro Black" panose="020B0A04020101010102" pitchFamily="34" charset="0"/>
              </a:rPr>
              <a:t>здоровья</a:t>
            </a:r>
          </a:p>
        </p:txBody>
      </p:sp>
      <p:pic>
        <p:nvPicPr>
          <p:cNvPr id="2" name="Рисунок 1"/>
          <p:cNvPicPr>
            <a:picLocks noChangeAspect="1"/>
          </p:cNvPicPr>
          <p:nvPr/>
        </p:nvPicPr>
        <p:blipFill>
          <a:blip r:embed="rId3"/>
          <a:stretch>
            <a:fillRect/>
          </a:stretch>
        </p:blipFill>
        <p:spPr>
          <a:xfrm>
            <a:off x="6611085" y="2052084"/>
            <a:ext cx="5397567" cy="3095664"/>
          </a:xfrm>
          <a:prstGeom prst="rect">
            <a:avLst/>
          </a:prstGeom>
        </p:spPr>
      </p:pic>
      <p:pic>
        <p:nvPicPr>
          <p:cNvPr id="7" name="Рисунок 6"/>
          <p:cNvPicPr>
            <a:picLocks noChangeAspect="1"/>
          </p:cNvPicPr>
          <p:nvPr/>
        </p:nvPicPr>
        <p:blipFill>
          <a:blip r:embed="rId4"/>
          <a:stretch>
            <a:fillRect/>
          </a:stretch>
        </p:blipFill>
        <p:spPr>
          <a:xfrm>
            <a:off x="5067359" y="5664087"/>
            <a:ext cx="1120070" cy="1004769"/>
          </a:xfrm>
          <a:prstGeom prst="rect">
            <a:avLst/>
          </a:prstGeom>
        </p:spPr>
      </p:pic>
    </p:spTree>
    <p:extLst>
      <p:ext uri="{BB962C8B-B14F-4D97-AF65-F5344CB8AC3E}">
        <p14:creationId xmlns:p14="http://schemas.microsoft.com/office/powerpoint/2010/main" val="193823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Тема Offic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Тема Office">
      <a:majorFont>
        <a:latin typeface="Helvetica"/>
        <a:ea typeface="Helvetica"/>
        <a:cs typeface="Helvetica"/>
      </a:majorFont>
      <a:minorFont>
        <a:latin typeface="Calibri"/>
        <a:ea typeface="Calibri"/>
        <a:cs typeface="Calibri"/>
      </a:minorFont>
    </a:fontScheme>
    <a:fmtScheme name="Тема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35525</TotalTime>
  <Words>2231</Words>
  <Application>Microsoft Office PowerPoint</Application>
  <PresentationFormat>Широкоэкранный</PresentationFormat>
  <Paragraphs>125</Paragraphs>
  <Slides>18</Slides>
  <Notes>17</Notes>
  <HiddenSlides>0</HiddenSlides>
  <MMClips>0</MMClips>
  <ScaleCrop>false</ScaleCrop>
  <HeadingPairs>
    <vt:vector size="6" baseType="variant">
      <vt:variant>
        <vt:lpstr>Использованные шрифты</vt:lpstr>
      </vt:variant>
      <vt:variant>
        <vt:i4>7</vt:i4>
      </vt:variant>
      <vt:variant>
        <vt:lpstr>Тема</vt:lpstr>
      </vt:variant>
      <vt:variant>
        <vt:i4>1</vt:i4>
      </vt:variant>
      <vt:variant>
        <vt:lpstr>Заголовки слайдов</vt:lpstr>
      </vt:variant>
      <vt:variant>
        <vt:i4>18</vt:i4>
      </vt:variant>
    </vt:vector>
  </HeadingPairs>
  <TitlesOfParts>
    <vt:vector size="26" baseType="lpstr">
      <vt:lpstr>DIN Pro Black</vt:lpstr>
      <vt:lpstr>Montserrat Light</vt:lpstr>
      <vt:lpstr>Calibri</vt:lpstr>
      <vt:lpstr>Montserrat SemiBold</vt:lpstr>
      <vt:lpstr>Calibri Light</vt:lpstr>
      <vt:lpstr>Montserrat ExtraBold</vt:lpstr>
      <vt:lpstr>Arial</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Ольга Белякова</dc:creator>
  <cp:lastModifiedBy>Завалишина Дарья Алексеевна</cp:lastModifiedBy>
  <cp:revision>428</cp:revision>
  <cp:lastPrinted>2024-02-13T14:15:42Z</cp:lastPrinted>
  <dcterms:modified xsi:type="dcterms:W3CDTF">2026-02-17T10:30:22Z</dcterms:modified>
</cp:coreProperties>
</file>