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331" r:id="rId4"/>
    <p:sldId id="258" r:id="rId5"/>
    <p:sldId id="361" r:id="rId6"/>
    <p:sldId id="260" r:id="rId7"/>
    <p:sldId id="376" r:id="rId8"/>
    <p:sldId id="375" r:id="rId9"/>
    <p:sldId id="383" r:id="rId10"/>
    <p:sldId id="262" r:id="rId11"/>
    <p:sldId id="363" r:id="rId12"/>
    <p:sldId id="377" r:id="rId13"/>
    <p:sldId id="378" r:id="rId14"/>
    <p:sldId id="379" r:id="rId15"/>
    <p:sldId id="380" r:id="rId16"/>
    <p:sldId id="381" r:id="rId17"/>
    <p:sldId id="382" r:id="rId18"/>
    <p:sldId id="365" r:id="rId19"/>
    <p:sldId id="25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фронова Ирина Александровна" initials="СИА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7" autoAdjust="0"/>
    <p:restoredTop sz="76477" autoAdjust="0"/>
  </p:normalViewPr>
  <p:slideViewPr>
    <p:cSldViewPr snapToGrid="0">
      <p:cViewPr varScale="1">
        <p:scale>
          <a:sx n="67" d="100"/>
          <a:sy n="67" d="100"/>
        </p:scale>
        <p:origin x="109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89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D1B3C-A49E-4384-A263-73CA1D98719E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5F80E-B560-49EA-9206-AA14273EF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2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Здравствуйте, ребята! Сегодня мы с вами примем участие в акции «ЗДОРОВЫЙ ОБРАЗ ЖИЗНИ — </a:t>
            </a:r>
            <a:r>
              <a:rPr lang="ru-RU" sz="1200" b="0" dirty="0" smtClean="0">
                <a:solidFill>
                  <a:srgbClr val="0070C0"/>
                </a:solidFill>
              </a:rPr>
              <a:t>ОСНОВА НАЦИОНАЛЬНЫХ ЦЕЛЕЙ РАЗВИТИЯ</a:t>
            </a:r>
            <a:r>
              <a:rPr lang="ru-RU" dirty="0" smtClean="0"/>
              <a:t>»</a:t>
            </a:r>
            <a:r>
              <a:rPr lang="ru-RU" baseline="0" dirty="0" smtClean="0"/>
              <a:t> и поговорим о ценностях и традициях семьи.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024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обсуждения в группе вам необходимо ответить на следующие вопросы и подготовиться к выступлению участников группы по представленному на слайде плану.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Групповая</a:t>
            </a:r>
            <a:r>
              <a:rPr lang="ru-RU" baseline="0" dirty="0" smtClean="0"/>
              <a:t> работа «Семейные традиции».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Посмотрите на следующий слайд и обсудите в группах выступление по предложенному плану. </a:t>
            </a:r>
          </a:p>
          <a:p>
            <a:r>
              <a:rPr lang="ru-RU" dirty="0" smtClean="0"/>
              <a:t>Группа 1. </a:t>
            </a:r>
            <a:r>
              <a:rPr lang="ru-RU" sz="1200" dirty="0" smtClean="0">
                <a:solidFill>
                  <a:srgbClr val="0070C0"/>
                </a:solidFill>
              </a:rPr>
              <a:t>Тема для обсуждения: Совместная семейная трапеза.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Групповая работа «Семейные традиции».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Посмотрите на следующий слайд и обсудите в группах выступление по предложенному плану. </a:t>
            </a:r>
          </a:p>
          <a:p>
            <a:r>
              <a:rPr lang="ru-RU" dirty="0" smtClean="0"/>
              <a:t>Группа 2. Тема для обсуждения: Совместное приготовление пищи, «семейного» блюда.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49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Групповая работа «Семейные традиции».</a:t>
            </a:r>
          </a:p>
          <a:p>
            <a:r>
              <a:rPr lang="ru-RU" dirty="0" smtClean="0"/>
              <a:t>Посмотрите на следующий слайд и обсудите в группах выступление по предложенному плану. </a:t>
            </a:r>
          </a:p>
          <a:p>
            <a:r>
              <a:rPr lang="ru-RU" dirty="0" smtClean="0"/>
              <a:t>Группа 3. Тема для обсуждения: Домашние праздники.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798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Групповая работа «Семейные традиции».</a:t>
            </a:r>
          </a:p>
          <a:p>
            <a:r>
              <a:rPr lang="ru-RU" dirty="0" smtClean="0"/>
              <a:t>Посмотрите на следующий слайд и обсудите в группах выступление по предложенному плану. </a:t>
            </a:r>
          </a:p>
          <a:p>
            <a:r>
              <a:rPr lang="ru-RU" dirty="0" smtClean="0"/>
              <a:t>Группа 4. Тема для обсуждения: Совместный с детьми досуг, путешествия.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683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Групповая работа «Семейные традиции».</a:t>
            </a:r>
          </a:p>
          <a:p>
            <a:r>
              <a:rPr lang="ru-RU" dirty="0" smtClean="0"/>
              <a:t>Посмотрите на следующий слайд и обсудите в группах выступление по предложенному плану. </a:t>
            </a:r>
          </a:p>
          <a:p>
            <a:r>
              <a:rPr lang="ru-RU" dirty="0" smtClean="0"/>
              <a:t>Группа 5. Тема для обсуждения: Чтение вслух в кругу семьи.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646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Групповая работа «Семейные традиции».</a:t>
            </a:r>
          </a:p>
          <a:p>
            <a:r>
              <a:rPr lang="ru-RU" dirty="0" smtClean="0"/>
              <a:t>Посмотрите на следующий слайд и обсудите в группах выступление по предложенному плану. </a:t>
            </a:r>
          </a:p>
          <a:p>
            <a:r>
              <a:rPr lang="ru-RU" dirty="0" smtClean="0"/>
              <a:t>Группа 6. Тема для обсуждения: Составление родословной, память о роде.</a:t>
            </a:r>
          </a:p>
          <a:p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37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такое полное и интересное представление семейных традиций, укрепляющих семью. Особая благодарность за выступление учащихся с рассказом о своих семейных традициях (семейной песне, новогоднем блюде, ритуале и т. п.)</a:t>
            </a:r>
          </a:p>
          <a:p>
            <a:r>
              <a:rPr lang="ru-RU" dirty="0" smtClean="0"/>
              <a:t>Ещё есть традиция сохранения семейных реликвий. Для подготовки к данному уроку желающие (6 человек) заранее получили задание снять ролик или создать презентацию на тему «Самая дорогая для меня реликвия семьи». А если таковой нет, то можно рассказать о том, что могло бы стать реликвией семьи. Давайте дадим ребятам слово и поразмышляем над их рассказом.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117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Благодарим за проделанную работу, показавшую большую значимость сохранения семейных реликвий. А ещё одной традицией могут быть поцелуи и объятья членов семьи! Ведь психологи утверждают: чтобы чувствовать себя счастливым, нужно минимум восемь объятий в день.</a:t>
            </a:r>
          </a:p>
          <a:p>
            <a:r>
              <a:rPr lang="ru-RU" dirty="0" smtClean="0"/>
              <a:t>Подумайте, ответы на какие вопросы были наиболее сложными? Почему?</a:t>
            </a:r>
          </a:p>
          <a:p>
            <a:r>
              <a:rPr lang="ru-RU" dirty="0" smtClean="0"/>
              <a:t>Финальным творческим заданием сегодняшнего занятия является задание для групп: нарисуйте эскиз плаката на одну из тем: «Праздники моей семьи», «Мама, папа, я — спортивная семья».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Благодарю всех за проделанную работу, за интересное обсуждение поставленных проблем и интересные идеи эскизов плакатов. </a:t>
            </a:r>
          </a:p>
          <a:p>
            <a:r>
              <a:rPr lang="ru-RU" dirty="0" smtClean="0"/>
              <a:t>В качестве домашнего задания вам предлагается подумать и ответить на вопрос: какими еще могут быть семейные традиции, которым бы вы хотели следовать в своём доме? Также вы можете выполнить индивидуальное задание: нарисовать на древе ценности своей семьи в виде плодов.</a:t>
            </a:r>
          </a:p>
          <a:p>
            <a:r>
              <a:rPr lang="ru-RU" dirty="0" smtClean="0"/>
              <a:t>Желаю нам всем любить свою семью, потому что это является условием, при котором можно жить </a:t>
            </a:r>
            <a:r>
              <a:rPr lang="ru-RU" dirty="0" err="1" smtClean="0"/>
              <a:t>здорОвым</a:t>
            </a:r>
            <a:r>
              <a:rPr lang="ru-RU" dirty="0" smtClean="0"/>
              <a:t> и </a:t>
            </a:r>
            <a:r>
              <a:rPr lang="ru-RU" dirty="0" err="1" smtClean="0"/>
              <a:t>здОрово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7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Скажите, ребята, что является для человека в жизни самым ценным, то есть значимым?</a:t>
            </a:r>
            <a:endParaRPr lang="ru-RU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31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 smtClean="0">
                <a:effectLst/>
                <a:latin typeface="+mn-lt"/>
                <a:ea typeface="Calibri"/>
                <a:cs typeface="Times New Roman"/>
              </a:rPr>
              <a:t>Спасибо за ответы! Обратите внимание на то, что каждый из вас назвал семью в качестве одной из главных ценностей в жизни человека. И это справедливо. В культуре семью принято именовать «самой важной вещью в жизни», «единственным устойчивым краеугольным камнем», «безопасной гаванью», «компасом, который ведёт нас», «убежищем в бессердечном мире».</a:t>
            </a:r>
          </a:p>
          <a:p>
            <a:endParaRPr lang="ru-RU" sz="10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2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Внимание на слайд. Перед вами восточная пословица: «Семья как ветви на дереве, где мы все развиваемся в разных направлениях, но наши корни остаются прежними». Что это означает, по-вашему?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62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Правильно, ребята, с древних времён семью символически изображали в виде древа. Корень единым, крепким, а ветви сильными, цельными делают ценности, присущие данной семье и способствующие объединению всех членов, составляющих её.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31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вы понимаете смысл слов «ценности», «нравственные ценности», что это такое?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059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Да, ценность — то, что значимо для человека. О нравственных ценностях вы говорили в курсе «Основы мировых религиозных культур» и помните, что к их числу относятся любовь, забота, взаимопомощь, уважение, сострадание, честность, верность, прощение, доверие. Без них счастливую жизнь семьи трудно представить, с ними семья становится крепкой.</a:t>
            </a:r>
          </a:p>
          <a:p>
            <a:r>
              <a:rPr lang="ru-RU" dirty="0" smtClean="0"/>
              <a:t>Скажите, а как эти ценности могут сохраняться в одной семье на протяжении десятилетий, а то и столетий?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55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Верно, они сохраняются, если передаются из поколения в поколение. И это называется традицией. Услышав слово «традиция», современные люди, особенно молодые, нередко выражают недоумение и даже скептицизм. По их мнению, слова «традиция», «традиционалист», «традиционный» связаны с чем-то давно прошедшим, ненужным, мешающим. На самом деле это неверное толкование. Традиция — это не воспоминание о прошлом, а способ передачи ценностей из поколения в поколение. И традиции настолько важны, что их также причисляют к семейным ценностям.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23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Семейные традиции бывают самыми разными. Сейчас вам будет предложено поработать в группах. Для обсуждения в группах предлагаются следующие темы:</a:t>
            </a:r>
          </a:p>
          <a:p>
            <a:pPr marL="228600" indent="-228600">
              <a:buAutoNum type="arabicParenR"/>
            </a:pPr>
            <a:r>
              <a:rPr lang="ru-RU" dirty="0" smtClean="0"/>
              <a:t>Совместная семейная трапеза.</a:t>
            </a:r>
          </a:p>
          <a:p>
            <a:pPr marL="228600" indent="-228600">
              <a:buAutoNum type="arabicParenR"/>
            </a:pPr>
            <a:r>
              <a:rPr lang="ru-RU" dirty="0" smtClean="0"/>
              <a:t> Совместное приготовление пищи, «семейного» блюда.</a:t>
            </a:r>
          </a:p>
          <a:p>
            <a:pPr marL="228600" indent="-228600">
              <a:buAutoNum type="arabicParenR"/>
            </a:pPr>
            <a:r>
              <a:rPr lang="ru-RU" dirty="0" smtClean="0"/>
              <a:t>Домашние праздники.</a:t>
            </a:r>
          </a:p>
          <a:p>
            <a:pPr marL="228600" indent="-228600">
              <a:buAutoNum type="arabicParenR"/>
            </a:pPr>
            <a:r>
              <a:rPr lang="ru-RU" dirty="0" smtClean="0"/>
              <a:t>Совместный с детьми досуг, путешествия.</a:t>
            </a:r>
          </a:p>
          <a:p>
            <a:pPr marL="228600" indent="-228600">
              <a:buAutoNum type="arabicParenR"/>
            </a:pPr>
            <a:r>
              <a:rPr lang="ru-RU" dirty="0" smtClean="0"/>
              <a:t>Чтение вслух в кругу семьи. </a:t>
            </a:r>
          </a:p>
          <a:p>
            <a:pPr marL="228600" indent="-228600">
              <a:buAutoNum type="arabicParenR"/>
            </a:pPr>
            <a:r>
              <a:rPr lang="ru-RU" dirty="0" smtClean="0"/>
              <a:t>Составление родословной, память о роде.</a:t>
            </a:r>
          </a:p>
          <a:p>
            <a:pPr marL="228600" indent="-228600">
              <a:buAutoNum type="arabicParenR"/>
            </a:pPr>
            <a:endParaRPr lang="ru-RU" dirty="0" smtClean="0"/>
          </a:p>
          <a:p>
            <a:pPr marL="0" indent="0">
              <a:buNone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Каждая группа вытянет листок с наименованием одной из традиций.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0E9BF-FE76-48DE-B526-4E52E442C37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76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706" y="296862"/>
            <a:ext cx="14335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68" y="266700"/>
            <a:ext cx="115252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1709" y="1384482"/>
            <a:ext cx="5360291" cy="4808497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950371E-B90E-416A-94DE-EC3927C53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2900" y="2102397"/>
            <a:ext cx="8298873" cy="408708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600" b="1" dirty="0" smtClean="0">
                <a:solidFill>
                  <a:srgbClr val="0070C0"/>
                </a:solidFill>
              </a:rPr>
              <a:t>ПРЕЗЕНТАЦИЯ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К </a:t>
            </a:r>
            <a:r>
              <a:rPr lang="ru-RU" sz="3600" b="1" dirty="0">
                <a:solidFill>
                  <a:srgbClr val="0070C0"/>
                </a:solidFill>
              </a:rPr>
              <a:t>ИНТЕРАКТИВНОМУ 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ЗАНЯТИЮ для учащихся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5—7 классов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/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4900" b="1" dirty="0" smtClean="0">
                <a:solidFill>
                  <a:srgbClr val="0070C0"/>
                </a:solidFill>
              </a:rPr>
              <a:t>«</a:t>
            </a:r>
            <a:r>
              <a:rPr lang="ru-RU" sz="4000" b="1" dirty="0" smtClean="0">
                <a:solidFill>
                  <a:srgbClr val="0070C0"/>
                </a:solidFill>
              </a:rPr>
              <a:t>Ценности и традиции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моей семьи» 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в рамках акции 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«Правильно быть здоровым»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1741" y="922755"/>
            <a:ext cx="13752556" cy="1486629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effectLst/>
              </a:rPr>
              <a:t>Групповая работа </a:t>
            </a:r>
            <a:br>
              <a:rPr lang="ru-RU" sz="4800" b="1" dirty="0" smtClean="0">
                <a:solidFill>
                  <a:srgbClr val="FF0000"/>
                </a:solidFill>
                <a:effectLst/>
              </a:rPr>
            </a:br>
            <a:r>
              <a:rPr lang="ru-RU" sz="4800" b="1" dirty="0" smtClean="0">
                <a:solidFill>
                  <a:srgbClr val="FF0000"/>
                </a:solidFill>
                <a:effectLst/>
              </a:rPr>
              <a:t>«Семейные традиции»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480" y="2577119"/>
            <a:ext cx="11038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План выступления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24544" y="3285005"/>
            <a:ext cx="11767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2060"/>
                </a:solidFill>
              </a:rPr>
              <a:t>Почему </a:t>
            </a:r>
            <a:r>
              <a:rPr lang="ru-RU" sz="3200" dirty="0">
                <a:solidFill>
                  <a:srgbClr val="002060"/>
                </a:solidFill>
              </a:rPr>
              <a:t>эта традиция значима для укрепления семьи?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2060"/>
                </a:solidFill>
              </a:rPr>
              <a:t>Распишите </a:t>
            </a:r>
            <a:r>
              <a:rPr lang="ru-RU" sz="3200" dirty="0">
                <a:solidFill>
                  <a:srgbClr val="002060"/>
                </a:solidFill>
              </a:rPr>
              <a:t>порядок исполнения этой традиции, роли и действия каждого из домочадцев (можно предложить несколько вариантов).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2060"/>
                </a:solidFill>
              </a:rPr>
              <a:t>Какие </a:t>
            </a:r>
            <a:r>
              <a:rPr lang="ru-RU" sz="3200" dirty="0">
                <a:solidFill>
                  <a:srgbClr val="002060"/>
                </a:solidFill>
              </a:rPr>
              <a:t>в наше время могут быть препятствия для следования этой традиции и как их можно преодолеть? </a:t>
            </a:r>
          </a:p>
        </p:txBody>
      </p:sp>
      <p:pic>
        <p:nvPicPr>
          <p:cNvPr id="5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255862" y="3260953"/>
            <a:ext cx="9547225" cy="498475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Семейные традиции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989" y="1279900"/>
            <a:ext cx="10885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Совместная семейная трапеза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989" y="738748"/>
            <a:ext cx="817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Тема для обсуждения. </a:t>
            </a:r>
            <a:r>
              <a:rPr lang="ru-RU" sz="3600" b="1" i="1" dirty="0" smtClean="0">
                <a:solidFill>
                  <a:srgbClr val="0070C0"/>
                </a:solidFill>
              </a:rPr>
              <a:t>Группа 1 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350" y="2342033"/>
            <a:ext cx="4971336" cy="4402445"/>
          </a:xfrm>
          <a:prstGeom prst="rect">
            <a:avLst/>
          </a:prstGeom>
        </p:spPr>
      </p:pic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255862" y="3260953"/>
            <a:ext cx="9547225" cy="498475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Семейные традиции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989" y="1275090"/>
            <a:ext cx="108857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Совместное приготовление пищи, «семейного» блюда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989" y="628759"/>
            <a:ext cx="817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Тема для обсуждения. </a:t>
            </a:r>
            <a:r>
              <a:rPr lang="ru-RU" sz="3600" b="1" i="1" dirty="0" smtClean="0">
                <a:solidFill>
                  <a:srgbClr val="0070C0"/>
                </a:solidFill>
              </a:rPr>
              <a:t>Группа 2 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135" y="3248168"/>
            <a:ext cx="2736468" cy="31838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139" y="3308399"/>
            <a:ext cx="2935728" cy="3177850"/>
          </a:xfrm>
          <a:prstGeom prst="rect">
            <a:avLst/>
          </a:prstGeom>
        </p:spPr>
      </p:pic>
      <p:pic>
        <p:nvPicPr>
          <p:cNvPr id="9" name="Рисунок 28" descr="logo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255862" y="3260953"/>
            <a:ext cx="9547225" cy="498475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Семейные традиции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989" y="1295400"/>
            <a:ext cx="10885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Домашние праздники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989" y="649069"/>
            <a:ext cx="817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Тема для обсуждения. </a:t>
            </a:r>
            <a:r>
              <a:rPr lang="ru-RU" sz="3600" b="1" i="1" dirty="0" smtClean="0">
                <a:solidFill>
                  <a:srgbClr val="0070C0"/>
                </a:solidFill>
              </a:rPr>
              <a:t>Группа 3 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697" y="2628313"/>
            <a:ext cx="6894331" cy="3914448"/>
          </a:xfrm>
          <a:prstGeom prst="rect">
            <a:avLst/>
          </a:prstGeom>
        </p:spPr>
      </p:pic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255862" y="3260953"/>
            <a:ext cx="9547225" cy="498475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Семейные традиции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9535" y="1111704"/>
            <a:ext cx="108857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Совместный с детьми досуг, путешествия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9535" y="616979"/>
            <a:ext cx="817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Тема для обсуждения. </a:t>
            </a:r>
            <a:r>
              <a:rPr lang="ru-RU" sz="3600" b="1" i="1" dirty="0" smtClean="0">
                <a:solidFill>
                  <a:srgbClr val="0070C0"/>
                </a:solidFill>
              </a:rPr>
              <a:t>Группа 4 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9" y="2866030"/>
            <a:ext cx="4833706" cy="36878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892" y="2866030"/>
            <a:ext cx="4203225" cy="3586839"/>
          </a:xfrm>
          <a:prstGeom prst="rect">
            <a:avLst/>
          </a:prstGeom>
        </p:spPr>
      </p:pic>
      <p:pic>
        <p:nvPicPr>
          <p:cNvPr id="9" name="Рисунок 28" descr="logo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255862" y="3260953"/>
            <a:ext cx="9547225" cy="498475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Семейные традиции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46" y="1070374"/>
            <a:ext cx="10885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Чтение вслух в кругу семьи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746" y="424043"/>
            <a:ext cx="817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Тема для обсуждения. </a:t>
            </a:r>
            <a:r>
              <a:rPr lang="ru-RU" sz="3600" b="1" i="1" dirty="0" smtClean="0">
                <a:solidFill>
                  <a:srgbClr val="0070C0"/>
                </a:solidFill>
              </a:rPr>
              <a:t>Группа 5 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033" y="2113433"/>
            <a:ext cx="3487653" cy="4634704"/>
          </a:xfrm>
          <a:prstGeom prst="rect">
            <a:avLst/>
          </a:prstGeom>
        </p:spPr>
      </p:pic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255862" y="3260953"/>
            <a:ext cx="9547225" cy="498475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Семейные традиции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989" y="1131477"/>
            <a:ext cx="11294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Составление родословной, </a:t>
            </a:r>
            <a:endParaRPr lang="ru-RU" sz="5400" b="1" dirty="0" smtClean="0">
              <a:solidFill>
                <a:srgbClr val="C00000"/>
              </a:solidFill>
            </a:endParaRPr>
          </a:p>
          <a:p>
            <a:r>
              <a:rPr lang="ru-RU" sz="5400" b="1" dirty="0" smtClean="0">
                <a:solidFill>
                  <a:srgbClr val="C00000"/>
                </a:solidFill>
              </a:rPr>
              <a:t>память </a:t>
            </a:r>
            <a:r>
              <a:rPr lang="ru-RU" sz="5400" b="1" dirty="0">
                <a:solidFill>
                  <a:srgbClr val="C00000"/>
                </a:solidFill>
              </a:rPr>
              <a:t>о роде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989" y="502283"/>
            <a:ext cx="817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Тема для обсуждения. </a:t>
            </a:r>
            <a:r>
              <a:rPr lang="ru-RU" sz="3600" b="1" i="1" dirty="0" smtClean="0">
                <a:solidFill>
                  <a:srgbClr val="0070C0"/>
                </a:solidFill>
              </a:rPr>
              <a:t>Группа 6 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745" y="3131463"/>
            <a:ext cx="5362674" cy="3474530"/>
          </a:xfrm>
          <a:prstGeom prst="rect">
            <a:avLst/>
          </a:prstGeom>
        </p:spPr>
      </p:pic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13" y="303678"/>
            <a:ext cx="10972800" cy="124194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резентация проектов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113" y="1681546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>
                <a:solidFill>
                  <a:srgbClr val="002060"/>
                </a:solidFill>
                <a:latin typeface="+mn-lt"/>
              </a:rPr>
              <a:t>«Самая дорогая для меня реликвия </a:t>
            </a:r>
            <a:r>
              <a:rPr lang="ru-RU" sz="6600" b="1" dirty="0" smtClean="0">
                <a:solidFill>
                  <a:srgbClr val="002060"/>
                </a:solidFill>
                <a:latin typeface="+mn-lt"/>
              </a:rPr>
              <a:t>семьи»</a:t>
            </a:r>
            <a:endParaRPr lang="ru-RU" sz="6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2" y="3733800"/>
            <a:ext cx="5682343" cy="2841172"/>
          </a:xfrm>
          <a:prstGeom prst="rect">
            <a:avLst/>
          </a:prstGeom>
        </p:spPr>
      </p:pic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3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080" y="364412"/>
            <a:ext cx="10972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</a:t>
            </a:r>
            <a:endParaRPr lang="ru-RU" sz="45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814" y="834312"/>
            <a:ext cx="114626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Групповая работа </a:t>
            </a:r>
          </a:p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/>
            </a:r>
            <a:br>
              <a:rPr lang="ru-RU" sz="4800" b="1" dirty="0" smtClean="0">
                <a:solidFill>
                  <a:srgbClr val="0070C0"/>
                </a:solidFill>
              </a:rPr>
            </a:br>
            <a:r>
              <a:rPr lang="ru-RU" sz="4800" b="1" dirty="0" smtClean="0">
                <a:solidFill>
                  <a:srgbClr val="0070C0"/>
                </a:solidFill>
              </a:rPr>
              <a:t>Нарисуйте </a:t>
            </a:r>
            <a:r>
              <a:rPr lang="ru-RU" sz="4800" b="1" dirty="0">
                <a:solidFill>
                  <a:srgbClr val="0070C0"/>
                </a:solidFill>
              </a:rPr>
              <a:t>эскиз плаката </a:t>
            </a:r>
            <a:br>
              <a:rPr lang="ru-RU" sz="4800" b="1" dirty="0">
                <a:solidFill>
                  <a:srgbClr val="0070C0"/>
                </a:solidFill>
              </a:rPr>
            </a:br>
            <a:r>
              <a:rPr lang="ru-RU" sz="4800" b="1" dirty="0">
                <a:solidFill>
                  <a:srgbClr val="0070C0"/>
                </a:solidFill>
              </a:rPr>
              <a:t>на одну из </a:t>
            </a:r>
            <a:r>
              <a:rPr lang="ru-RU" sz="4800" b="1" dirty="0" smtClean="0">
                <a:solidFill>
                  <a:srgbClr val="0070C0"/>
                </a:solidFill>
              </a:rPr>
              <a:t>тем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842739"/>
            <a:ext cx="11974286" cy="271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0" indent="-8572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6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«</a:t>
            </a:r>
            <a:r>
              <a:rPr lang="ru-RU" sz="6000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Праздники моей </a:t>
            </a:r>
            <a:r>
              <a:rPr lang="ru-RU" sz="6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семьи»</a:t>
            </a:r>
          </a:p>
          <a:p>
            <a:pPr marL="857250" lvl="0" indent="-8572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6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«Мама</a:t>
            </a:r>
            <a:r>
              <a:rPr lang="ru-RU" sz="6000" dirty="0">
                <a:solidFill>
                  <a:srgbClr val="002060"/>
                </a:solidFill>
                <a:latin typeface="Bookman Old Style" panose="02050604050505020204" pitchFamily="18" charset="0"/>
              </a:rPr>
              <a:t>, папа, я — спортивная семья»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620" y="3309880"/>
            <a:ext cx="3802380" cy="341095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2280" y="768584"/>
            <a:ext cx="9884760" cy="48123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002060"/>
                </a:solidFill>
                <a:latin typeface="+mn-lt"/>
              </a:rPr>
              <a:t>Желаю нам всем любить свою </a:t>
            </a:r>
            <a:r>
              <a:rPr lang="ru-RU" sz="6000" b="1" dirty="0">
                <a:solidFill>
                  <a:srgbClr val="FF0000"/>
                </a:solidFill>
                <a:latin typeface="+mn-lt"/>
              </a:rPr>
              <a:t>семью</a:t>
            </a:r>
            <a:r>
              <a:rPr lang="ru-RU" sz="60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6000" b="1" dirty="0" smtClean="0">
                <a:solidFill>
                  <a:srgbClr val="002060"/>
                </a:solidFill>
                <a:latin typeface="+mn-lt"/>
              </a:rPr>
              <a:t>чтобы </a:t>
            </a:r>
            <a:r>
              <a:rPr lang="ru-RU" sz="6000" b="1" dirty="0" smtClean="0">
                <a:solidFill>
                  <a:srgbClr val="FF0000"/>
                </a:solidFill>
                <a:latin typeface="+mn-lt"/>
              </a:rPr>
              <a:t>жить</a:t>
            </a:r>
            <a:br>
              <a:rPr lang="ru-RU" sz="6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6000" b="1" dirty="0" err="1" smtClean="0">
                <a:solidFill>
                  <a:srgbClr val="FF0000"/>
                </a:solidFill>
                <a:latin typeface="+mn-lt"/>
              </a:rPr>
              <a:t>здорОвым</a:t>
            </a:r>
            <a:r>
              <a:rPr lang="ru-RU" sz="6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6000" b="1" dirty="0">
                <a:solidFill>
                  <a:srgbClr val="FF0000"/>
                </a:solidFill>
                <a:latin typeface="+mn-lt"/>
              </a:rPr>
              <a:t>и </a:t>
            </a:r>
            <a:r>
              <a:rPr lang="ru-RU" sz="6000" b="1" dirty="0" err="1">
                <a:solidFill>
                  <a:srgbClr val="FF0000"/>
                </a:solidFill>
                <a:latin typeface="+mn-lt"/>
              </a:rPr>
              <a:t>здОрово</a:t>
            </a:r>
            <a:r>
              <a:rPr lang="ru-RU" sz="6000" b="1" dirty="0">
                <a:solidFill>
                  <a:srgbClr val="FF0000"/>
                </a:solidFill>
                <a:latin typeface="+mn-lt"/>
              </a:rPr>
              <a:t>!</a:t>
            </a:r>
          </a:p>
        </p:txBody>
      </p:sp>
      <p:pic>
        <p:nvPicPr>
          <p:cNvPr id="11" name="Рисунок 28" descr="logo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65" y="757527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162051"/>
            <a:ext cx="10972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+mn-lt"/>
              </a:rPr>
              <a:t>ЧТО ЯВЛЯЕТСЯ ДЛЯ ЧЕЛОВЕКА В ЖИЗНИ САМЫМ ЦЕННЫМ?</a:t>
            </a:r>
            <a:endParaRPr lang="ru-RU" sz="5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9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937982"/>
            <a:ext cx="11353800" cy="449547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11000" b="1" dirty="0" smtClean="0">
              <a:solidFill>
                <a:srgbClr val="FF000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16000" b="1" dirty="0" smtClean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СЕМЬЯ</a:t>
            </a:r>
            <a:r>
              <a:rPr lang="ru-RU" sz="16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— </a:t>
            </a:r>
          </a:p>
          <a:p>
            <a:pPr algn="ctr"/>
            <a:r>
              <a:rPr lang="ru-RU" sz="16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самая </a:t>
            </a:r>
            <a:r>
              <a:rPr lang="ru-RU" sz="16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важная вещь в </a:t>
            </a:r>
            <a:r>
              <a:rPr lang="ru-RU" sz="16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жизни;</a:t>
            </a:r>
            <a:endParaRPr lang="ru-RU" sz="16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algn="ctr"/>
            <a:r>
              <a:rPr lang="ru-RU" sz="16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ru-RU" sz="16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единственный </a:t>
            </a:r>
            <a:r>
              <a:rPr lang="ru-RU" sz="16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устойчивый краеугольный </a:t>
            </a:r>
            <a:r>
              <a:rPr lang="ru-RU" sz="16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камень;</a:t>
            </a:r>
            <a:endParaRPr lang="ru-RU" sz="16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algn="ctr"/>
            <a:r>
              <a:rPr lang="ru-RU" sz="16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безопасная гавань;</a:t>
            </a:r>
            <a:endParaRPr lang="ru-RU" sz="16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algn="ctr"/>
            <a:r>
              <a:rPr lang="ru-RU" sz="16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компас</a:t>
            </a:r>
            <a:r>
              <a:rPr lang="ru-RU" sz="16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, который ведёт </a:t>
            </a:r>
            <a:r>
              <a:rPr lang="ru-RU" sz="16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нас;</a:t>
            </a:r>
            <a:endParaRPr lang="ru-RU" sz="16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algn="ctr"/>
            <a:r>
              <a:rPr lang="ru-RU" sz="16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убежище </a:t>
            </a:r>
            <a:r>
              <a:rPr lang="ru-RU" sz="16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в бессердечном </a:t>
            </a:r>
            <a:r>
              <a:rPr lang="ru-RU" sz="16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мире</a:t>
            </a:r>
            <a:endParaRPr lang="ru-RU" sz="16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marL="0" indent="0" algn="ctr">
              <a:buNone/>
            </a:pPr>
            <a:endParaRPr lang="ru-RU" sz="69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6056" y="743932"/>
            <a:ext cx="10870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Выводы после обсуждения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947CB1-AD14-4B47-B3FA-1841C07C1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523" y="2893751"/>
            <a:ext cx="10874619" cy="33850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Семья как ветви на дереве, где мы все развиваемся в разных направлениях, но наши корни остаются прежними.</a:t>
            </a:r>
          </a:p>
          <a:p>
            <a:pPr marL="0" indent="0" algn="r">
              <a:buNone/>
            </a:pPr>
            <a:r>
              <a:rPr lang="ru-RU" sz="4400" b="1" i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Восточная пословица</a:t>
            </a:r>
          </a:p>
          <a:p>
            <a:pPr marL="0" indent="0" algn="just">
              <a:buNone/>
            </a:pPr>
            <a:endParaRPr lang="ru-RU" sz="44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7901" y="1029568"/>
            <a:ext cx="11187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Размышления над смыслом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пословицы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9" y="757527"/>
            <a:ext cx="10972800" cy="8275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 в группах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11" y="1585072"/>
            <a:ext cx="5807146" cy="469598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10000" b="1" dirty="0" smtClean="0">
                <a:solidFill>
                  <a:srgbClr val="0070C0"/>
                </a:solidFill>
                <a:latin typeface="+mn-lt"/>
              </a:rPr>
              <a:t>ЧТО ДЕЛАЕТ КОРЕНЬ ЕДИНЫМ, КРЕПКИМ, </a:t>
            </a:r>
            <a:br>
              <a:rPr lang="ru-RU" sz="100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10000" b="1" dirty="0" smtClean="0">
                <a:solidFill>
                  <a:srgbClr val="0070C0"/>
                </a:solidFill>
                <a:latin typeface="+mn-lt"/>
              </a:rPr>
              <a:t>А ВЕТВИ СИЛЬНЫМИ?</a:t>
            </a:r>
          </a:p>
          <a:p>
            <a:pPr marL="0" indent="0" algn="ctr">
              <a:buNone/>
            </a:pPr>
            <a:r>
              <a:rPr lang="ru-RU" sz="10000" b="1" dirty="0" smtClean="0">
                <a:solidFill>
                  <a:srgbClr val="0070C0"/>
                </a:solidFill>
                <a:latin typeface="+mn-lt"/>
              </a:rPr>
              <a:t>ПОЧЕМУ?</a:t>
            </a:r>
            <a:endParaRPr lang="ru-RU" sz="10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057" y="1914525"/>
            <a:ext cx="6151665" cy="4202779"/>
          </a:xfrm>
          <a:prstGeom prst="rect">
            <a:avLst/>
          </a:prstGeom>
        </p:spPr>
      </p:pic>
      <p:pic>
        <p:nvPicPr>
          <p:cNvPr id="10" name="Рисунок 28" descr="logo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C56AB-F2AC-4A4F-B1E8-041E8535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3" y="974542"/>
            <a:ext cx="10972800" cy="8423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Совместный поиск смыслов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172" y="2385144"/>
            <a:ext cx="120178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КАК ВЫ ПОНИМАЕТЕ СМЫСЛ СЛОВ «</a:t>
            </a:r>
            <a:r>
              <a:rPr lang="ru-RU" sz="4800" b="1" dirty="0" smtClean="0">
                <a:solidFill>
                  <a:srgbClr val="002060"/>
                </a:solidFill>
              </a:rPr>
              <a:t>ЦЕННОСТИ</a:t>
            </a:r>
            <a:r>
              <a:rPr lang="ru-RU" sz="4800" dirty="0" smtClean="0">
                <a:solidFill>
                  <a:srgbClr val="002060"/>
                </a:solidFill>
              </a:rPr>
              <a:t>», «</a:t>
            </a:r>
            <a:r>
              <a:rPr lang="ru-RU" sz="4800" b="1" dirty="0" smtClean="0">
                <a:solidFill>
                  <a:srgbClr val="002060"/>
                </a:solidFill>
              </a:rPr>
              <a:t>НРАВСТВЕННЫЕ ЦЕННОСТИ</a:t>
            </a:r>
            <a:r>
              <a:rPr lang="ru-RU" sz="4800" dirty="0" smtClean="0">
                <a:solidFill>
                  <a:srgbClr val="002060"/>
                </a:solidFill>
              </a:rPr>
              <a:t>»? 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ПЕРЕЧИСЛИТЕ ИХ.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7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C56AB-F2AC-4A4F-B1E8-041E8535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65" y="1014205"/>
            <a:ext cx="10972800" cy="84233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Обсуждение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6678" y="2447606"/>
            <a:ext cx="115932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КАКИМ ОБРАЗОМ НРАВСТВЕННЫЕ ЦЕННОСТИ МОГУТ СОХРАНЯТЬСЯ В ОДНОЙ СЕМЬЕ НА ПРОТЯЖЕНИИ ДЕСЯТИЛЕТИЙ, А ТО И СТОЛЕТИЙ?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7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644" y="1048839"/>
            <a:ext cx="10972800" cy="16002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 </a:t>
            </a:r>
            <a:r>
              <a:rPr lang="ru-RU" b="1" dirty="0">
                <a:solidFill>
                  <a:srgbClr val="FF0000"/>
                </a:solidFill>
              </a:rPr>
              <a:t>после обсуждения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556" y="2033516"/>
            <a:ext cx="10972800" cy="35740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C00000"/>
                </a:solidFill>
                <a:latin typeface="+mn-lt"/>
              </a:rPr>
              <a:t>Традиция</a:t>
            </a:r>
            <a:r>
              <a:rPr lang="ru-RU" sz="6000" dirty="0">
                <a:latin typeface="+mn-lt"/>
              </a:rPr>
              <a:t> </a:t>
            </a:r>
            <a:r>
              <a:rPr lang="ru-RU" sz="6000" dirty="0" smtClean="0">
                <a:solidFill>
                  <a:srgbClr val="002060"/>
                </a:solidFill>
                <a:latin typeface="+mn-lt"/>
              </a:rPr>
              <a:t>— </a:t>
            </a:r>
            <a:r>
              <a:rPr lang="ru-RU" sz="6000" dirty="0">
                <a:solidFill>
                  <a:srgbClr val="002060"/>
                </a:solidFill>
                <a:latin typeface="+mn-lt"/>
              </a:rPr>
              <a:t>это </a:t>
            </a:r>
            <a:r>
              <a:rPr lang="ru-RU" sz="6000" i="1" dirty="0">
                <a:solidFill>
                  <a:srgbClr val="002060"/>
                </a:solidFill>
                <a:latin typeface="+mn-lt"/>
              </a:rPr>
              <a:t>способ передачи ценностей </a:t>
            </a:r>
            <a:r>
              <a:rPr lang="ru-RU" sz="6000" dirty="0">
                <a:solidFill>
                  <a:srgbClr val="002060"/>
                </a:solidFill>
                <a:latin typeface="+mn-lt"/>
              </a:rPr>
              <a:t>из поколения в поколение.</a:t>
            </a:r>
          </a:p>
          <a:p>
            <a:pPr algn="ctr"/>
            <a:endParaRPr lang="ru-RU" sz="6000" dirty="0"/>
          </a:p>
        </p:txBody>
      </p:sp>
      <p:pic>
        <p:nvPicPr>
          <p:cNvPr id="4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0355" y="1733230"/>
            <a:ext cx="12442372" cy="132556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/>
              </a:rPr>
              <a:t>Темы для групповой работы</a:t>
            </a:r>
            <a:br>
              <a:rPr lang="ru-RU" b="1" dirty="0" smtClean="0">
                <a:solidFill>
                  <a:srgbClr val="FF0000"/>
                </a:solidFill>
                <a:effectLst/>
              </a:rPr>
            </a:br>
            <a:r>
              <a:rPr lang="ru-RU" b="1" dirty="0" smtClean="0">
                <a:solidFill>
                  <a:srgbClr val="FF0000"/>
                </a:solidFill>
                <a:effectLst/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Семейные традиции»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236" y="2316406"/>
            <a:ext cx="10903424" cy="454159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Совместная семейная трапеза.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Совместное приготовление пищи, «семейного» блюда.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Домашние праздники.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Совместный с детьми досуг, путешествия.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Чтение вслух в кругу семьи. 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Составление родословной, память о роде.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310" y="4023439"/>
            <a:ext cx="2501772" cy="2582765"/>
          </a:xfrm>
          <a:prstGeom prst="rect">
            <a:avLst/>
          </a:prstGeom>
        </p:spPr>
      </p:pic>
      <p:pic>
        <p:nvPicPr>
          <p:cNvPr id="5" name="Рисунок 28" descr="logo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4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2104</TotalTime>
  <Words>1353</Words>
  <Application>Microsoft Office PowerPoint</Application>
  <PresentationFormat>Широкоэкранный</PresentationFormat>
  <Paragraphs>133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Bookman Old Style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   ПРЕЗЕНТАЦИЯ  К ИНТЕРАКТИВНОМУ  ЗАНЯТИЮ для учащихся  5—7 классов  «Ценности и традиции моей семьи»  в рамках акции  «Правильно быть здоровым»</vt:lpstr>
      <vt:lpstr>  Обсуждение</vt:lpstr>
      <vt:lpstr>Презентация PowerPoint</vt:lpstr>
      <vt:lpstr>Презентация PowerPoint</vt:lpstr>
      <vt:lpstr>  Обсуждение в группах</vt:lpstr>
      <vt:lpstr>Совместный поиск смыслов</vt:lpstr>
      <vt:lpstr>Обсуждение</vt:lpstr>
      <vt:lpstr>Вывод после обсуждения </vt:lpstr>
      <vt:lpstr>Темы для групповой работы «Семейные традиции»  </vt:lpstr>
      <vt:lpstr>Групповая работа  «Семейные традиции» </vt:lpstr>
      <vt:lpstr>Семейные традиции </vt:lpstr>
      <vt:lpstr>Семейные традиции </vt:lpstr>
      <vt:lpstr>Семейные традиции </vt:lpstr>
      <vt:lpstr>Семейные традиции </vt:lpstr>
      <vt:lpstr>Семейные традиции </vt:lpstr>
      <vt:lpstr>Семейные традиции </vt:lpstr>
      <vt:lpstr>Презентация проектов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ИНТЕРАКТИВНОМУ ЗАНЯТИЮ «Я ЕСТЬ ТО, ЧТО Я ЕМ»</dc:title>
  <dc:creator>Уфимцева О. Б.</dc:creator>
  <cp:lastModifiedBy>Завалишина Дарья Алексеевна</cp:lastModifiedBy>
  <cp:revision>217</cp:revision>
  <dcterms:created xsi:type="dcterms:W3CDTF">2018-11-15T09:48:45Z</dcterms:created>
  <dcterms:modified xsi:type="dcterms:W3CDTF">2026-02-17T10:08:57Z</dcterms:modified>
</cp:coreProperties>
</file>