
<file path=[Content_Types].xml><?xml version="1.0" encoding="utf-8"?>
<Types xmlns="http://schemas.openxmlformats.org/package/2006/content-types">
  <Default Extension="bin" ContentType="image/unknown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4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6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8" r:id="rId29"/>
    <p:sldId id="289" r:id="rId30"/>
    <p:sldId id="290" r:id="rId31"/>
    <p:sldId id="291" r:id="rId32"/>
    <p:sldId id="292" r:id="rId33"/>
    <p:sldId id="293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14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266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819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353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967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699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641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14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077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67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78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92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71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62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41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79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470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918F63A-FB46-4AD2-8A88-2C421217D14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16D976A-40BE-4001-A8DF-8CFD5AC95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973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bin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bin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bin"/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2DBAC-AF2A-808D-D366-C274251A6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194" y="2191043"/>
            <a:ext cx="3770142" cy="24759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Преподобный Амвросий Оптинский</a:t>
            </a:r>
            <a:br>
              <a:rPr lang="ru-RU" sz="4000" b="1" dirty="0"/>
            </a:br>
            <a:r>
              <a:rPr lang="ru-RU" sz="4000" b="1" dirty="0"/>
              <a:t>(1812-1891)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91B2BBF-BE92-BBF0-229E-6FF856692D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2" y="689280"/>
            <a:ext cx="7931834" cy="547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DE5308-B0AD-4C9D-88E5-130B1DF0D131}"/>
              </a:ext>
            </a:extLst>
          </p:cNvPr>
          <p:cNvSpPr txBox="1"/>
          <p:nvPr/>
        </p:nvSpPr>
        <p:spPr>
          <a:xfrm>
            <a:off x="6009248" y="5832602"/>
            <a:ext cx="6096000" cy="336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r">
              <a:lnSpc>
                <a:spcPct val="150000"/>
              </a:lnSpc>
            </a:pP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© С.В. Перевезенцев, Т.В.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Перевезенцева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2024 г.</a:t>
            </a:r>
          </a:p>
        </p:txBody>
      </p:sp>
    </p:spTree>
    <p:extLst>
      <p:ext uri="{BB962C8B-B14F-4D97-AF65-F5344CB8AC3E}">
        <p14:creationId xmlns:p14="http://schemas.microsoft.com/office/powerpoint/2010/main" val="2004443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71A28-AF35-89EA-B141-197851716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125234"/>
            <a:ext cx="8305800" cy="63368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cap="none" dirty="0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  <a:cs typeface="Segoe UI Light" panose="020B0502040204020203" pitchFamily="34" charset="0"/>
              </a:rPr>
              <a:t>Ш</a:t>
            </a:r>
            <a:r>
              <a:rPr lang="ru-RU" sz="4000" b="1" cap="none" dirty="0" err="1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  <a:cs typeface="Segoe UI Light" panose="020B0502040204020203" pitchFamily="34" charset="0"/>
              </a:rPr>
              <a:t>амординская</a:t>
            </a:r>
            <a:r>
              <a:rPr lang="ru-RU" sz="4000" b="1" cap="none" dirty="0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  <a:cs typeface="Segoe UI Light" panose="020B0502040204020203" pitchFamily="34" charset="0"/>
              </a:rPr>
              <a:t> пустынь</a:t>
            </a:r>
            <a:endParaRPr lang="ru-RU" sz="4000" b="1" cap="none" dirty="0">
              <a:solidFill>
                <a:schemeClr val="tx2"/>
              </a:solidFill>
              <a:latin typeface="+mn-lt"/>
              <a:cs typeface="Segoe UI Light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89DF06-673E-DF59-966C-BD5F404E0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951030"/>
            <a:ext cx="8564263" cy="5610431"/>
          </a:xfrm>
        </p:spPr>
      </p:pic>
    </p:spTree>
    <p:extLst>
      <p:ext uri="{BB962C8B-B14F-4D97-AF65-F5344CB8AC3E}">
        <p14:creationId xmlns:p14="http://schemas.microsoft.com/office/powerpoint/2010/main" val="1227787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77C11-78F2-5C70-74FB-CFE8F5872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592" y="302272"/>
            <a:ext cx="8042994" cy="5550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/>
              <a:t>Паломники </a:t>
            </a:r>
            <a:r>
              <a:rPr lang="ru-RU" sz="4000" b="1" cap="none" dirty="0" err="1"/>
              <a:t>Оптиной</a:t>
            </a:r>
            <a:r>
              <a:rPr lang="ru-RU" sz="4000" b="1" cap="none" dirty="0"/>
              <a:t> пустыни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25CC78D-48A1-AC2F-082B-CC725A8FC2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25" y="1135298"/>
            <a:ext cx="6758753" cy="4768948"/>
          </a:xfrm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25C86E94-B75E-3318-C5DA-F4CC74DFED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70" y="1135298"/>
            <a:ext cx="3959938" cy="476894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DD01C2-5C93-C82B-B816-7311A24D8C4E}"/>
              </a:ext>
            </a:extLst>
          </p:cNvPr>
          <p:cNvSpPr txBox="1"/>
          <p:nvPr/>
        </p:nvSpPr>
        <p:spPr>
          <a:xfrm rot="10800000" flipV="1">
            <a:off x="2729132" y="6201785"/>
            <a:ext cx="7047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j-lt"/>
              </a:rPr>
              <a:t>Писатель Ф. М. Достоевский и философ Вл. С. Соловьев</a:t>
            </a:r>
          </a:p>
        </p:txBody>
      </p:sp>
    </p:spTree>
    <p:extLst>
      <p:ext uri="{BB962C8B-B14F-4D97-AF65-F5344CB8AC3E}">
        <p14:creationId xmlns:p14="http://schemas.microsoft.com/office/powerpoint/2010/main" val="4284842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BDED5-8A56-200A-5DF2-20A1CEE6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485" y="76812"/>
            <a:ext cx="7610168" cy="1252660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/>
              <a:t>Паломники </a:t>
            </a:r>
            <a:r>
              <a:rPr lang="ru-RU" sz="3600" b="1" cap="none" dirty="0" err="1"/>
              <a:t>Оптиной</a:t>
            </a:r>
            <a:r>
              <a:rPr lang="ru-RU" sz="3600" b="1" cap="none" dirty="0"/>
              <a:t> пустыни</a:t>
            </a:r>
            <a:endParaRPr lang="ru-RU" sz="3600" cap="none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2CB4CE8-6A0B-42BC-56A7-1358E923E8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94" y="1097284"/>
            <a:ext cx="3109371" cy="486106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73AE894-6078-DF02-7CB5-7AE1103124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05" y="1097284"/>
            <a:ext cx="3784000" cy="4732081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A64AB7-176B-40F6-A3E6-875AA964E275}"/>
              </a:ext>
            </a:extLst>
          </p:cNvPr>
          <p:cNvSpPr txBox="1">
            <a:spLocks/>
          </p:cNvSpPr>
          <p:nvPr/>
        </p:nvSpPr>
        <p:spPr>
          <a:xfrm>
            <a:off x="3114367" y="5726160"/>
            <a:ext cx="5963265" cy="125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cap="none" dirty="0"/>
              <a:t>Писатель Л. Н. Толстой и философ К. Н. Леонтьев</a:t>
            </a:r>
            <a:endParaRPr lang="ru-RU" sz="1800" cap="none" dirty="0"/>
          </a:p>
        </p:txBody>
      </p:sp>
    </p:spTree>
    <p:extLst>
      <p:ext uri="{BB962C8B-B14F-4D97-AF65-F5344CB8AC3E}">
        <p14:creationId xmlns:p14="http://schemas.microsoft.com/office/powerpoint/2010/main" val="1595828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1735B8-6F00-1BD8-E574-CAA93D0D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85" y="154745"/>
            <a:ext cx="6827430" cy="998806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Паломники </a:t>
            </a:r>
            <a:r>
              <a:rPr lang="ru-RU" sz="3600" b="1" cap="none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О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птиной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 пустыни </a:t>
            </a:r>
            <a:endParaRPr lang="ru-RU" sz="3600" b="1" cap="none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957DF2E-C3F1-6C98-5F8F-C284C8176C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60" y="1153552"/>
            <a:ext cx="3646619" cy="494757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97D56E8-9E69-8524-9DCA-02EE8F41FB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75" y="1153551"/>
            <a:ext cx="4018336" cy="4947576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D6CD7CB-1A9F-4636-835F-05EC9B6C564C}"/>
              </a:ext>
            </a:extLst>
          </p:cNvPr>
          <p:cNvSpPr txBox="1">
            <a:spLocks/>
          </p:cNvSpPr>
          <p:nvPr/>
        </p:nvSpPr>
        <p:spPr>
          <a:xfrm>
            <a:off x="1796022" y="5938735"/>
            <a:ext cx="8548076" cy="99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cap="none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entury Gothic" panose="020B0502020202020204" pitchFamily="34" charset="0"/>
              </a:rPr>
              <a:t>Великий князь К. К. Романов и обер-прокурор Синода А. П. Толстой</a:t>
            </a:r>
          </a:p>
        </p:txBody>
      </p:sp>
    </p:spTree>
    <p:extLst>
      <p:ext uri="{BB962C8B-B14F-4D97-AF65-F5344CB8AC3E}">
        <p14:creationId xmlns:p14="http://schemas.microsoft.com/office/powerpoint/2010/main" val="1303107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27623-C84F-3F88-96DB-034718D9C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564" y="273712"/>
            <a:ext cx="9682845" cy="12942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/>
              <a:t>Могилы </a:t>
            </a:r>
            <a:r>
              <a:rPr lang="ru-RU" sz="4000" b="1" cap="none" dirty="0" err="1"/>
              <a:t>оптинских</a:t>
            </a:r>
            <a:r>
              <a:rPr lang="ru-RU" sz="4000" b="1" cap="none" dirty="0"/>
              <a:t> старцев </a:t>
            </a:r>
            <a:br>
              <a:rPr lang="ru-RU" sz="4000" b="1" cap="none" dirty="0"/>
            </a:br>
            <a:r>
              <a:rPr lang="ru-RU" sz="4000" b="1" cap="none" dirty="0" err="1"/>
              <a:t>прпп</a:t>
            </a:r>
            <a:r>
              <a:rPr lang="ru-RU" sz="4000" b="1" cap="none" dirty="0"/>
              <a:t>. Макария, Амвросия и Иосифа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CAB8C2-F2AB-B2F2-BD8D-48C4570FC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99" y="1567939"/>
            <a:ext cx="6845974" cy="5290061"/>
          </a:xfrm>
        </p:spPr>
      </p:pic>
    </p:spTree>
    <p:extLst>
      <p:ext uri="{BB962C8B-B14F-4D97-AF65-F5344CB8AC3E}">
        <p14:creationId xmlns:p14="http://schemas.microsoft.com/office/powerpoint/2010/main" val="2909476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658AB-11A5-DB43-ACEA-0777C126B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34" y="282094"/>
            <a:ext cx="10515600" cy="1702191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Придел во имя </a:t>
            </a:r>
            <a:r>
              <a:rPr lang="ru-RU" sz="3600" b="1" cap="none" dirty="0" err="1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прп</a:t>
            </a:r>
            <a:r>
              <a:rPr lang="ru-RU" sz="3600" b="1" cap="none" dirty="0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 Амвросия </a:t>
            </a:r>
            <a:r>
              <a:rPr lang="ru-RU" sz="3600" b="1" cap="none" dirty="0" err="1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Оптинского</a:t>
            </a:r>
            <a:r>
              <a:rPr lang="ru-RU" sz="3600" b="1" cap="none" dirty="0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Введенского собора </a:t>
            </a:r>
            <a:r>
              <a:rPr lang="ru-RU" sz="3600" b="1" cap="none" dirty="0" err="1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Оптиной</a:t>
            </a:r>
            <a:r>
              <a:rPr lang="ru-RU" sz="3600" b="1" cap="none" dirty="0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пустыни</a:t>
            </a:r>
            <a:br>
              <a:rPr lang="ru-RU" sz="1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BDE51FD-038C-46AE-2570-D443D04EC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93" y="1752702"/>
            <a:ext cx="6635813" cy="4805434"/>
          </a:xfrm>
        </p:spPr>
      </p:pic>
    </p:spTree>
    <p:extLst>
      <p:ext uri="{BB962C8B-B14F-4D97-AF65-F5344CB8AC3E}">
        <p14:creationId xmlns:p14="http://schemas.microsoft.com/office/powerpoint/2010/main" val="308592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A5C22-84CB-3418-DD86-F91F69337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908" y="297621"/>
            <a:ext cx="3970287" cy="1026942"/>
          </a:xfrm>
        </p:spPr>
        <p:txBody>
          <a:bodyPr>
            <a:normAutofit/>
          </a:bodyPr>
          <a:lstStyle/>
          <a:p>
            <a:pPr algn="l"/>
            <a:r>
              <a:rPr lang="ru-RU" sz="3600" b="1" kern="1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ЗАДАНИЕ</a:t>
            </a:r>
            <a:r>
              <a:rPr lang="ru-RU" b="1" kern="1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№ 1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FCD820-4CD2-8218-179C-299B99506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08" y="1448433"/>
            <a:ext cx="11535507" cy="5111946"/>
          </a:xfrm>
        </p:spPr>
        <p:txBody>
          <a:bodyPr>
            <a:normAutofit lnSpcReduction="10000"/>
          </a:bodyPr>
          <a:lstStyle/>
          <a:p>
            <a:pPr indent="450215">
              <a:lnSpc>
                <a:spcPct val="100000"/>
              </a:lnSpc>
            </a:pPr>
            <a:endParaRPr lang="ru-RU" sz="11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0000"/>
              </a:lnSpc>
              <a:buAutoNum type="arabicPeriod"/>
            </a:pPr>
            <a:r>
              <a:rPr lang="ru-RU" sz="2800" b="1" kern="1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kern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Прочитайте отрывок о старческом служении преподобного Амвросия.</a:t>
            </a:r>
          </a:p>
          <a:p>
            <a:pPr marL="228600" indent="-228600" algn="l">
              <a:lnSpc>
                <a:spcPct val="100000"/>
              </a:lnSpc>
              <a:buAutoNum type="arabicPeriod"/>
            </a:pPr>
            <a:r>
              <a:rPr lang="ru-RU" sz="2800" b="1" kern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Ответьте на вопрос: в чем проявилось благодатное старческое служение преподобного.</a:t>
            </a:r>
          </a:p>
          <a:p>
            <a:pPr marL="228600" indent="-228600" algn="l">
              <a:lnSpc>
                <a:spcPct val="100000"/>
              </a:lnSpc>
              <a:buAutoNum type="arabicPeriod"/>
            </a:pPr>
            <a:r>
              <a:rPr lang="ru-RU" sz="2800" b="1" kern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Подготовьте сообщение по заданной теме, включив ответ на заданный вопрос в качестве заключения.</a:t>
            </a:r>
          </a:p>
          <a:p>
            <a:pPr marL="228600" indent="-228600" algn="l">
              <a:lnSpc>
                <a:spcPct val="100000"/>
              </a:lnSpc>
              <a:buAutoNum type="arabicPeriod"/>
            </a:pPr>
            <a:endParaRPr lang="ru-RU" sz="2800" b="1" kern="1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kern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Время подготовки: 5 минут.</a:t>
            </a:r>
          </a:p>
          <a:p>
            <a:pPr algn="l">
              <a:lnSpc>
                <a:spcPct val="100000"/>
              </a:lnSpc>
            </a:pPr>
            <a:r>
              <a:rPr lang="ru-RU" sz="2800" b="1" kern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Регламент выступления: 2–3 минуты.</a:t>
            </a:r>
          </a:p>
          <a:p>
            <a:pPr indent="450215" algn="l">
              <a:lnSpc>
                <a:spcPct val="100000"/>
              </a:lnSpc>
            </a:pPr>
            <a:endParaRPr lang="ru-RU" sz="2800" b="1" kern="100" dirty="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0000"/>
              </a:lnSpc>
            </a:pPr>
            <a:endParaRPr lang="ru-RU" sz="2800" b="1" kern="100" dirty="0">
              <a:solidFill>
                <a:srgbClr val="333333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0000"/>
              </a:lnSpc>
            </a:pPr>
            <a:endParaRPr lang="ru-RU" sz="2800" b="1" kern="100" dirty="0">
              <a:solidFill>
                <a:srgbClr val="333333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0000"/>
              </a:lnSpc>
            </a:pPr>
            <a:endParaRPr lang="ru-RU" sz="1100" kern="1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0000"/>
              </a:lnSpc>
            </a:pPr>
            <a:endParaRPr lang="ru-RU" sz="11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8501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6D4F25-43F7-FA72-45FB-83DF6F56D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56" y="112542"/>
            <a:ext cx="9288488" cy="67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05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2A54CE-9561-C933-B94F-13E142068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5275"/>
            <a:ext cx="11430000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122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C994D-E180-7FFB-037C-86D07823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369"/>
            <a:ext cx="10515600" cy="9431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/>
              <a:t>Великий князь</a:t>
            </a:r>
            <a:br>
              <a:rPr lang="ru-RU" sz="4000" b="1" cap="none" dirty="0"/>
            </a:br>
            <a:r>
              <a:rPr lang="ru-RU" sz="4000" b="1" cap="none" dirty="0"/>
              <a:t>Константин Константинович Романов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C733F6-CE6A-B43F-397F-C8FEF1159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889" y="1448136"/>
            <a:ext cx="6524221" cy="4894914"/>
          </a:xfrm>
        </p:spPr>
      </p:pic>
    </p:spTree>
    <p:extLst>
      <p:ext uri="{BB962C8B-B14F-4D97-AF65-F5344CB8AC3E}">
        <p14:creationId xmlns:p14="http://schemas.microsoft.com/office/powerpoint/2010/main" val="4216083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C49B9-D13C-AE57-9498-9976CD2A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007"/>
            <a:ext cx="10515600" cy="563343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/>
                <a:ea typeface="Calibri" panose="020F0502020204030204" pitchFamily="34" charset="0"/>
              </a:rPr>
              <a:t>Козельская Введенская Оптина пустынь</a:t>
            </a:r>
            <a:endParaRPr lang="ru-RU" sz="3600" b="1" cap="none" dirty="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FC0E24-4BDB-B478-1D3B-798CA97BC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962" y="945104"/>
            <a:ext cx="8106076" cy="5431071"/>
          </a:xfrm>
        </p:spPr>
      </p:pic>
    </p:spTree>
    <p:extLst>
      <p:ext uri="{BB962C8B-B14F-4D97-AF65-F5344CB8AC3E}">
        <p14:creationId xmlns:p14="http://schemas.microsoft.com/office/powerpoint/2010/main" val="148417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5B612-54A7-CFE5-2EB6-5B39A0125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32" y="105462"/>
            <a:ext cx="11909134" cy="1068557"/>
          </a:xfrm>
        </p:spPr>
        <p:txBody>
          <a:bodyPr>
            <a:normAutofit/>
          </a:bodyPr>
          <a:lstStyle/>
          <a:p>
            <a:pPr algn="ctr"/>
            <a:r>
              <a:rPr lang="ru-RU" sz="3600" b="1" i="0" u="none" strike="noStrike" cap="none" dirty="0">
                <a:effectLst/>
              </a:rPr>
              <a:t>Келья </a:t>
            </a:r>
            <a:r>
              <a:rPr lang="ru-RU" sz="3600" b="1" cap="none" dirty="0"/>
              <a:t>старца </a:t>
            </a:r>
            <a:r>
              <a:rPr lang="ru-RU" sz="3600" b="1" cap="none" dirty="0">
                <a:effectLst/>
              </a:rPr>
              <a:t>А</a:t>
            </a:r>
            <a:r>
              <a:rPr lang="ru-RU" sz="3600" b="1" i="0" u="none" strike="noStrike" cap="none" dirty="0">
                <a:effectLst/>
              </a:rPr>
              <a:t>мвросия в </a:t>
            </a:r>
            <a:r>
              <a:rPr lang="ru-RU" sz="3600" b="1" i="0" u="none" strike="noStrike" cap="none" dirty="0" err="1">
                <a:effectLst/>
              </a:rPr>
              <a:t>оптинском</a:t>
            </a:r>
            <a:r>
              <a:rPr lang="ru-RU" sz="3600" b="1" i="0" u="none" strike="noStrike" cap="none" dirty="0">
                <a:effectLst/>
              </a:rPr>
              <a:t> скит</a:t>
            </a:r>
            <a:r>
              <a:rPr lang="ru-RU" sz="3600" b="1" cap="none" dirty="0"/>
              <a:t>у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8D0403-3CFC-3363-B23C-99642EA55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60" y="1174019"/>
            <a:ext cx="8394279" cy="5533338"/>
          </a:xfrm>
        </p:spPr>
      </p:pic>
    </p:spTree>
    <p:extLst>
      <p:ext uri="{BB962C8B-B14F-4D97-AF65-F5344CB8AC3E}">
        <p14:creationId xmlns:p14="http://schemas.microsoft.com/office/powerpoint/2010/main" val="4023303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503AD-A064-BE86-DD2C-000AB6B64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19" y="552998"/>
            <a:ext cx="12042561" cy="1055712"/>
          </a:xfrm>
        </p:spPr>
        <p:txBody>
          <a:bodyPr>
            <a:noAutofit/>
          </a:bodyPr>
          <a:lstStyle/>
          <a:p>
            <a:pPr algn="ctr"/>
            <a:r>
              <a:rPr lang="ru-RU" sz="3600" b="1" i="0" u="none" strike="noStrike" cap="none" dirty="0">
                <a:effectLst/>
              </a:rPr>
              <a:t>Келья </a:t>
            </a:r>
            <a:r>
              <a:rPr lang="ru-RU" sz="3600" b="1" cap="none" dirty="0"/>
              <a:t>старца </a:t>
            </a:r>
            <a:r>
              <a:rPr lang="ru-RU" sz="3600" b="1" i="0" u="none" strike="noStrike" cap="none" dirty="0">
                <a:effectLst/>
              </a:rPr>
              <a:t>Амвросия в </a:t>
            </a:r>
            <a:r>
              <a:rPr lang="ru-RU" sz="3600" b="1" i="0" u="none" strike="noStrike" cap="none" dirty="0" err="1">
                <a:effectLst/>
              </a:rPr>
              <a:t>оптинском</a:t>
            </a:r>
            <a:r>
              <a:rPr lang="ru-RU" sz="3600" b="1" i="0" u="none" strike="noStrike" cap="none" dirty="0">
                <a:effectLst/>
              </a:rPr>
              <a:t> скит</a:t>
            </a:r>
            <a:r>
              <a:rPr lang="ru-RU" sz="3600" b="1" cap="none" dirty="0"/>
              <a:t>у</a:t>
            </a:r>
            <a:endParaRPr lang="ru-RU" sz="3600" cap="none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A9883C4-4DCD-098E-7352-0EE3744877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26" y="1955409"/>
            <a:ext cx="5760384" cy="3530991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F6543F71-13E1-CEEF-5799-20BBC76EFC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882" y="1955409"/>
            <a:ext cx="5209785" cy="3530991"/>
          </a:xfrm>
        </p:spPr>
      </p:pic>
    </p:spTree>
    <p:extLst>
      <p:ext uri="{BB962C8B-B14F-4D97-AF65-F5344CB8AC3E}">
        <p14:creationId xmlns:p14="http://schemas.microsoft.com/office/powerpoint/2010/main" val="3072416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E131F-61C4-6A26-FA12-2E8EE8704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220"/>
            <a:ext cx="10515600" cy="858130"/>
          </a:xfrm>
        </p:spPr>
        <p:txBody>
          <a:bodyPr>
            <a:normAutofit fontScale="90000"/>
          </a:bodyPr>
          <a:lstStyle/>
          <a:p>
            <a:pPr indent="450215" algn="ctr">
              <a:lnSpc>
                <a:spcPct val="100000"/>
              </a:lnSpc>
            </a:pPr>
            <a:b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kern="100" cap="non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Фёдор Михайлович и Анна Григорьевна Достоевские</a:t>
            </a:r>
            <a:b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EBEFDDE-92CB-931D-0257-688FE63829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77" y="1287192"/>
            <a:ext cx="3772557" cy="5190611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6653433-A9B8-047C-A901-C0738FF2B75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63" y="1287192"/>
            <a:ext cx="3618860" cy="519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24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6BE86-3081-ED0B-407A-7D009E45D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828" y="1787891"/>
            <a:ext cx="7138737" cy="3282214"/>
          </a:xfrm>
        </p:spPr>
        <p:txBody>
          <a:bodyPr>
            <a:normAutofit/>
          </a:bodyPr>
          <a:lstStyle/>
          <a:p>
            <a:pPr algn="ctr"/>
            <a:r>
              <a:rPr lang="ru-RU" sz="4000" b="1" cap="none" dirty="0"/>
              <a:t>Старец Зосима </a:t>
            </a:r>
            <a:br>
              <a:rPr lang="ru-RU" sz="4000" b="1" cap="none" dirty="0"/>
            </a:br>
            <a:r>
              <a:rPr lang="ru-RU" sz="4000" b="1" cap="none" dirty="0"/>
              <a:t>(роман </a:t>
            </a:r>
            <a:br>
              <a:rPr lang="ru-RU" sz="4000" b="1" cap="none" dirty="0"/>
            </a:br>
            <a:r>
              <a:rPr lang="ru-RU" sz="4000" b="1" cap="none" dirty="0"/>
              <a:t>«Братья Карамазовы»)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E24F485E-9963-C714-FD5F-E6BC549B01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07" y="541001"/>
            <a:ext cx="4610598" cy="577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78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EEB7A4-256C-75C2-AA3C-C17BBF906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9" y="214647"/>
            <a:ext cx="11991779" cy="745588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/>
              <a:t>Памятник Ф. М. Достоевскому в </a:t>
            </a:r>
            <a:r>
              <a:rPr lang="ru-RU" sz="3600" b="1" cap="none" dirty="0" err="1"/>
              <a:t>Оптиной</a:t>
            </a:r>
            <a:r>
              <a:rPr lang="ru-RU" sz="3600" b="1" cap="none" dirty="0"/>
              <a:t> пустыне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FF846D-F205-4CCF-F9FA-CB8182000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44" y="1049178"/>
            <a:ext cx="7005711" cy="5613008"/>
          </a:xfrm>
        </p:spPr>
      </p:pic>
    </p:spTree>
    <p:extLst>
      <p:ext uri="{BB962C8B-B14F-4D97-AF65-F5344CB8AC3E}">
        <p14:creationId xmlns:p14="http://schemas.microsoft.com/office/powerpoint/2010/main" val="822450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8AF0E-AEFB-AD61-B224-F64A9736B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639450"/>
            <a:ext cx="10515600" cy="450801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/>
              <a:t>Лев Толстой с матушкой Марией (Толстой)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266437E-7E5C-3BF7-9CC8-63E971A9AD1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83" y="1744395"/>
            <a:ext cx="5900919" cy="402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C92B404-84DD-F9FD-2525-7E661BC499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553" y="1744395"/>
            <a:ext cx="5383164" cy="402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411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F7A86-F7ED-B889-40AC-4A85A356B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156"/>
            <a:ext cx="10515600" cy="746223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/>
              <a:t>Старец Амвросий  и  Л. Н. Толстой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D6B3165-0147-EC3A-A843-74FACACCDB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4" y="1543160"/>
            <a:ext cx="5181600" cy="414528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B1105E1-EAE6-DAE6-7D91-D4BBD4BC26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019" y="1885071"/>
            <a:ext cx="6564574" cy="3282287"/>
          </a:xfrm>
        </p:spPr>
      </p:pic>
    </p:spTree>
    <p:extLst>
      <p:ext uri="{BB962C8B-B14F-4D97-AF65-F5344CB8AC3E}">
        <p14:creationId xmlns:p14="http://schemas.microsoft.com/office/powerpoint/2010/main" val="2427297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27EE7-1B77-6C9C-7D1C-AFB937FB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24" y="623939"/>
            <a:ext cx="10515600" cy="558799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ЗАДАНИЕ № 2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F3FAAE-FC08-81A7-2DAA-180D6CA3B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57292"/>
            <a:ext cx="10515600" cy="4343740"/>
          </a:xfrm>
        </p:spPr>
        <p:txBody>
          <a:bodyPr>
            <a:normAutofit lnSpcReduction="10000"/>
          </a:bodyPr>
          <a:lstStyle/>
          <a:p>
            <a:pPr marL="514350" indent="-514350" algn="l">
              <a:lnSpc>
                <a:spcPct val="150000"/>
              </a:lnSpc>
              <a:buAutoNum type="arabicPeriod"/>
            </a:pPr>
            <a:r>
              <a:rPr lang="ru-RU" sz="3200" b="1" kern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Проанализируйте совет или наставление преподобного Амвросия Оптинского.</a:t>
            </a:r>
          </a:p>
          <a:p>
            <a:pPr marL="514350" indent="-51435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ru-RU" sz="3200" b="1" kern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Объясните своими словами его смысл.</a:t>
            </a:r>
          </a:p>
          <a:p>
            <a:pPr marL="514350" indent="-51435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ru-RU" sz="3200" b="1" kern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Ответьте на вопрос – чему учил старец Амвросий?</a:t>
            </a:r>
          </a:p>
          <a:p>
            <a:pPr indent="450215" algn="l">
              <a:lnSpc>
                <a:spcPct val="150000"/>
              </a:lnSpc>
            </a:pPr>
            <a:r>
              <a:rPr lang="ru-RU" sz="3200" b="1" kern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Время выполнения: 3 минуты.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461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1BF0C-0C1D-44C7-0446-75A47252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5" y="1492857"/>
            <a:ext cx="7050789" cy="3872283"/>
          </a:xfrm>
        </p:spPr>
        <p:txBody>
          <a:bodyPr>
            <a:noAutofit/>
          </a:bodyPr>
          <a:lstStyle/>
          <a:p>
            <a: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Если делаешь добро, </a:t>
            </a:r>
            <a:b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то должно его делать только лишь для Бога, почему на неблагодарность людей не должно обращать никакого внимания</a:t>
            </a:r>
            <a:endParaRPr lang="ru-RU" sz="3600" b="1" cap="none" dirty="0">
              <a:solidFill>
                <a:schemeClr val="tx2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18E8EA-82C7-0C1C-3EF4-3D27B06BA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933" y="280559"/>
            <a:ext cx="4192172" cy="6296881"/>
          </a:xfrm>
        </p:spPr>
      </p:pic>
    </p:spTree>
    <p:extLst>
      <p:ext uri="{BB962C8B-B14F-4D97-AF65-F5344CB8AC3E}">
        <p14:creationId xmlns:p14="http://schemas.microsoft.com/office/powerpoint/2010/main" val="3874436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3A80D-FA28-BA76-4601-5D2B70344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088" y="1464213"/>
            <a:ext cx="5370144" cy="3929571"/>
          </a:xfrm>
        </p:spPr>
        <p:txBody>
          <a:bodyPr>
            <a:noAutofit/>
          </a:bodyPr>
          <a:lstStyle/>
          <a:p>
            <a: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Как жить? </a:t>
            </a:r>
            <a:b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Жить — не тужить, </a:t>
            </a:r>
            <a:b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никого не осуждать, </a:t>
            </a:r>
            <a:b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никому не досаждать, </a:t>
            </a:r>
            <a:b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всем — моё почтение</a:t>
            </a:r>
            <a:endParaRPr lang="ru-RU" sz="3600" b="1" cap="none" dirty="0">
              <a:solidFill>
                <a:schemeClr val="tx2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251266-B8D7-D1FA-9AF6-D72D4EBE3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68" y="187843"/>
            <a:ext cx="5102859" cy="6482312"/>
          </a:xfrm>
        </p:spPr>
      </p:pic>
    </p:spTree>
    <p:extLst>
      <p:ext uri="{BB962C8B-B14F-4D97-AF65-F5344CB8AC3E}">
        <p14:creationId xmlns:p14="http://schemas.microsoft.com/office/powerpoint/2010/main" val="1693420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32A28-3249-FCA7-FC24-0F1E78CB3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16" y="835814"/>
            <a:ext cx="10515600" cy="48565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/>
                <a:ea typeface="Calibri" panose="020F0502020204030204" pitchFamily="34" charset="0"/>
              </a:rPr>
              <a:t>Козельская Введенская Оптина пустынь</a:t>
            </a:r>
            <a:endParaRPr lang="ru-RU" sz="4000" b="1" dirty="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35E6F07-C314-9B05-F179-1CF0222D00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" y="1788018"/>
            <a:ext cx="5987012" cy="399134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EAFBA08-7A5D-321C-7A44-3985879F89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16" y="2208628"/>
            <a:ext cx="5667827" cy="3570731"/>
          </a:xfrm>
        </p:spPr>
      </p:pic>
    </p:spTree>
    <p:extLst>
      <p:ext uri="{BB962C8B-B14F-4D97-AF65-F5344CB8AC3E}">
        <p14:creationId xmlns:p14="http://schemas.microsoft.com/office/powerpoint/2010/main" val="3251355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57E2E-7CAC-0077-EA81-226D4AD66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763" y="734959"/>
            <a:ext cx="6954431" cy="5388080"/>
          </a:xfrm>
        </p:spPr>
        <p:txBody>
          <a:bodyPr>
            <a:noAutofit/>
          </a:bodyPr>
          <a:lstStyle/>
          <a:p>
            <a: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Нужно заставлять себя, </a:t>
            </a:r>
            <a:b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хотя и против воли, </a:t>
            </a:r>
            <a:b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делать какое-нибудь добро врагам своим; </a:t>
            </a:r>
            <a:b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 главное — не мстить им </a:t>
            </a:r>
            <a:b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быть осторожными, </a:t>
            </a:r>
            <a:b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cap="non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чтобы как-нибудь не обидеть их видом презрения и уничижения</a:t>
            </a:r>
            <a:endParaRPr lang="ru-RU" sz="3600" b="1" cap="none" dirty="0">
              <a:solidFill>
                <a:schemeClr val="tx2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1CFDF6-DC05-2DBD-F61A-D96BF0E99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74" y="455204"/>
            <a:ext cx="4074098" cy="5947589"/>
          </a:xfrm>
        </p:spPr>
      </p:pic>
    </p:spTree>
    <p:extLst>
      <p:ext uri="{BB962C8B-B14F-4D97-AF65-F5344CB8AC3E}">
        <p14:creationId xmlns:p14="http://schemas.microsoft.com/office/powerpoint/2010/main" val="3484641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17A6D-C0DF-8B00-42B2-1CFFBDB6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340" y="1784790"/>
            <a:ext cx="5542671" cy="3288417"/>
          </a:xfrm>
        </p:spPr>
        <p:txBody>
          <a:bodyPr>
            <a:noAutofit/>
          </a:bodyPr>
          <a:lstStyle/>
          <a:p>
            <a:r>
              <a:rPr lang="ru-RU" sz="3600" b="1" cap="none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Не люби слушать о недостатках других, </a:t>
            </a:r>
            <a:br>
              <a:rPr lang="ru-RU" sz="3600" b="1" cap="none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</a:br>
            <a:r>
              <a:rPr lang="ru-RU" sz="3600" b="1" cap="none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тогда у тебя будет меньше своих</a:t>
            </a:r>
            <a:endParaRPr lang="ru-RU" sz="3600" b="1" cap="none" dirty="0">
              <a:solidFill>
                <a:schemeClr val="tx2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39FC21-5206-6AA4-C00F-6BDC54C54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697" y="393021"/>
            <a:ext cx="4676912" cy="6071957"/>
          </a:xfrm>
        </p:spPr>
      </p:pic>
    </p:spTree>
    <p:extLst>
      <p:ext uri="{BB962C8B-B14F-4D97-AF65-F5344CB8AC3E}">
        <p14:creationId xmlns:p14="http://schemas.microsoft.com/office/powerpoint/2010/main" val="515394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1A8E2-1649-ED6F-E236-E20FC8447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928" y="2621217"/>
            <a:ext cx="6684072" cy="1615564"/>
          </a:xfrm>
        </p:spPr>
        <p:txBody>
          <a:bodyPr>
            <a:noAutofit/>
          </a:bodyPr>
          <a:lstStyle/>
          <a:p>
            <a:r>
              <a:rPr lang="ru-RU" sz="3600" b="1" kern="100" cap="none" dirty="0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уступает — </a:t>
            </a:r>
            <a:br>
              <a:rPr lang="ru-RU" sz="3600" b="1" kern="100" cap="none" dirty="0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cap="none" dirty="0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тот больше приобретает</a:t>
            </a:r>
            <a:endParaRPr lang="ru-RU" sz="3600" cap="none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DA2A10-FA1A-6C54-3537-E86D9E374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2" y="353311"/>
            <a:ext cx="4319180" cy="6151377"/>
          </a:xfrm>
        </p:spPr>
      </p:pic>
    </p:spTree>
    <p:extLst>
      <p:ext uri="{BB962C8B-B14F-4D97-AF65-F5344CB8AC3E}">
        <p14:creationId xmlns:p14="http://schemas.microsoft.com/office/powerpoint/2010/main" val="1587791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BA73EAD-B816-BF07-CE80-56CB5F8AD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105" y="144658"/>
            <a:ext cx="4687790" cy="656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095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CA8F5-9FA1-8A11-F0CA-D98678C7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774" y="148761"/>
            <a:ext cx="6056451" cy="5633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err="1"/>
              <a:t>Оптинские</a:t>
            </a:r>
            <a:r>
              <a:rPr lang="ru-RU" sz="4000" b="1" cap="none" dirty="0"/>
              <a:t> старцы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A9C4CD-74CB-56D2-D1D8-02EB77ACB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084" y="825230"/>
            <a:ext cx="6958913" cy="5915076"/>
          </a:xfrm>
        </p:spPr>
      </p:pic>
    </p:spTree>
    <p:extLst>
      <p:ext uri="{BB962C8B-B14F-4D97-AF65-F5344CB8AC3E}">
        <p14:creationId xmlns:p14="http://schemas.microsoft.com/office/powerpoint/2010/main" val="44672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CF9A3-2B1F-82CA-63F2-14208256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3353"/>
            <a:ext cx="10515600" cy="5550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/>
              <a:t>Преподобный Амвросий </a:t>
            </a:r>
            <a:r>
              <a:rPr lang="ru-RU" sz="4000" b="1" cap="none" dirty="0" err="1"/>
              <a:t>Оптинский</a:t>
            </a:r>
            <a:endParaRPr lang="ru-RU" sz="4000" b="1" cap="none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B077A37-8FA7-ED73-71E5-7BF1F48D9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0" y="863491"/>
            <a:ext cx="11190119" cy="5595060"/>
          </a:xfrm>
        </p:spPr>
      </p:pic>
    </p:spTree>
    <p:extLst>
      <p:ext uri="{BB962C8B-B14F-4D97-AF65-F5344CB8AC3E}">
        <p14:creationId xmlns:p14="http://schemas.microsoft.com/office/powerpoint/2010/main" val="1119644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7FE4FC-474E-BE16-52DF-2A6C8358CC46}"/>
              </a:ext>
            </a:extLst>
          </p:cNvPr>
          <p:cNvSpPr txBox="1"/>
          <p:nvPr/>
        </p:nvSpPr>
        <p:spPr>
          <a:xfrm>
            <a:off x="648595" y="1263937"/>
            <a:ext cx="115434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Почему Оптину пустынь называли «духовным санаторием израненных душ», а старца Амвросия – «всероссийским утешителем»?</a:t>
            </a:r>
            <a:endParaRPr lang="ru-RU" sz="4800" dirty="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33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5CE5BA2-826B-411E-B4D0-09D36E008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646" y="1322433"/>
            <a:ext cx="7514705" cy="493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DBF112-8124-466C-94F1-38BCB2115F12}"/>
              </a:ext>
            </a:extLst>
          </p:cNvPr>
          <p:cNvSpPr txBox="1"/>
          <p:nvPr/>
        </p:nvSpPr>
        <p:spPr>
          <a:xfrm>
            <a:off x="3588618" y="430787"/>
            <a:ext cx="5014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 err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Оптинские</a:t>
            </a:r>
            <a:r>
              <a:rPr lang="ru-RU" sz="36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 старцы</a:t>
            </a:r>
            <a:endParaRPr lang="ru-RU" sz="36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24702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7B2B8-7B0E-62D6-76EF-B142B5E7E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917" y="399448"/>
            <a:ext cx="7988166" cy="408597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/>
              <a:t>Старец Амвросий </a:t>
            </a:r>
            <a:r>
              <a:rPr lang="ru-RU" sz="3600" b="1" cap="none" dirty="0" err="1"/>
              <a:t>Оптинский</a:t>
            </a:r>
            <a:endParaRPr lang="ru-RU" sz="3600" cap="none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0CAB4A4-6158-6EFB-5F35-A746DC76C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89" y="1086176"/>
            <a:ext cx="6536222" cy="5372376"/>
          </a:xfrm>
        </p:spPr>
      </p:pic>
    </p:spTree>
    <p:extLst>
      <p:ext uri="{BB962C8B-B14F-4D97-AF65-F5344CB8AC3E}">
        <p14:creationId xmlns:p14="http://schemas.microsoft.com/office/powerpoint/2010/main" val="2731621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79259-E867-FC7C-2560-2632E6E11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638" y="175340"/>
            <a:ext cx="6082364" cy="767935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/>
              <a:t>Приём  мирян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ED881B-2CBF-FF65-13A6-F316F7017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012" y="1126154"/>
            <a:ext cx="7931976" cy="5329439"/>
          </a:xfrm>
        </p:spPr>
      </p:pic>
    </p:spTree>
    <p:extLst>
      <p:ext uri="{BB962C8B-B14F-4D97-AF65-F5344CB8AC3E}">
        <p14:creationId xmlns:p14="http://schemas.microsoft.com/office/powerpoint/2010/main" val="1174009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TM03457485[[fn=Сетка]]</Template>
  <TotalTime>493</TotalTime>
  <Words>397</Words>
  <Application>Microsoft Office PowerPoint</Application>
  <PresentationFormat>Широкоэкранный</PresentationFormat>
  <Paragraphs>49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Century Gothic</vt:lpstr>
      <vt:lpstr>Times New Roman</vt:lpstr>
      <vt:lpstr>Сетка</vt:lpstr>
      <vt:lpstr>Преподобный Амвросий Оптинский (1812-1891)</vt:lpstr>
      <vt:lpstr>Козельская Введенская Оптина пустынь</vt:lpstr>
      <vt:lpstr>Козельская Введенская Оптина пустынь</vt:lpstr>
      <vt:lpstr>Оптинские старцы</vt:lpstr>
      <vt:lpstr>Преподобный Амвросий Оптинский</vt:lpstr>
      <vt:lpstr>Презентация PowerPoint</vt:lpstr>
      <vt:lpstr>Презентация PowerPoint</vt:lpstr>
      <vt:lpstr>Старец Амвросий Оптинский</vt:lpstr>
      <vt:lpstr>Приём  мирян</vt:lpstr>
      <vt:lpstr>Шамординская пустынь</vt:lpstr>
      <vt:lpstr>Паломники Оптиной пустыни</vt:lpstr>
      <vt:lpstr>Паломники Оптиной пустыни</vt:lpstr>
      <vt:lpstr>Паломники Оптиной пустыни </vt:lpstr>
      <vt:lpstr>Могилы оптинских старцев  прпп. Макария, Амвросия и Иосифа</vt:lpstr>
      <vt:lpstr>Придел во имя прп. Амвросия Оптинского Введенского собора Оптиной пустыни  </vt:lpstr>
      <vt:lpstr>ЗАДАНИЕ № 1</vt:lpstr>
      <vt:lpstr>Презентация PowerPoint</vt:lpstr>
      <vt:lpstr>Презентация PowerPoint</vt:lpstr>
      <vt:lpstr>Великий князь Константин Константинович Романов</vt:lpstr>
      <vt:lpstr>Келья старца Амвросия в оптинском скиту</vt:lpstr>
      <vt:lpstr>Келья старца Амвросия в оптинском скиту</vt:lpstr>
      <vt:lpstr>   Фёдор Михайлович и Анна Григорьевна Достоевские   </vt:lpstr>
      <vt:lpstr>Старец Зосима  (роман  «Братья Карамазовы»)</vt:lpstr>
      <vt:lpstr>Памятник Ф. М. Достоевскому в Оптиной пустыне</vt:lpstr>
      <vt:lpstr>Лев Толстой с матушкой Марией (Толстой)</vt:lpstr>
      <vt:lpstr>Старец Амвросий  и  Л. Н. Толстой</vt:lpstr>
      <vt:lpstr>ЗАДАНИЕ № 2</vt:lpstr>
      <vt:lpstr>Если делаешь добро,  то должно его делать только лишь для Бога, почему на неблагодарность людей не должно обращать никакого внимания</vt:lpstr>
      <vt:lpstr>Как жить?  Жить — не тужить,  никого не осуждать,  никому не досаждать,  и всем — моё почтение</vt:lpstr>
      <vt:lpstr>Нужно заставлять себя,  хотя и против воли,  делать какое-нибудь добро врагам своим;  а главное — не мстить им  и быть осторожными,  чтобы как-нибудь не обидеть их видом презрения и уничижения</vt:lpstr>
      <vt:lpstr>Не люби слушать о недостатках других,  тогда у тебя будет меньше своих</vt:lpstr>
      <vt:lpstr>Кто уступает —  тот больше приобретает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Преподобный Амвросий Оптинский (1812-1891)</dc:title>
  <dc:creator>Tatiana P</dc:creator>
  <cp:lastModifiedBy>serp1480@gmail.com</cp:lastModifiedBy>
  <cp:revision>37</cp:revision>
  <dcterms:created xsi:type="dcterms:W3CDTF">2024-11-06T08:46:52Z</dcterms:created>
  <dcterms:modified xsi:type="dcterms:W3CDTF">2024-12-15T12:20:36Z</dcterms:modified>
</cp:coreProperties>
</file>