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8" r:id="rId2"/>
    <p:sldId id="346" r:id="rId3"/>
    <p:sldId id="343" r:id="rId4"/>
    <p:sldId id="344" r:id="rId5"/>
    <p:sldId id="275" r:id="rId6"/>
    <p:sldId id="285" r:id="rId7"/>
    <p:sldId id="274" r:id="rId8"/>
    <p:sldId id="273" r:id="rId9"/>
    <p:sldId id="276" r:id="rId10"/>
    <p:sldId id="269" r:id="rId11"/>
    <p:sldId id="277" r:id="rId12"/>
    <p:sldId id="290" r:id="rId13"/>
    <p:sldId id="331" r:id="rId14"/>
    <p:sldId id="332" r:id="rId15"/>
    <p:sldId id="279" r:id="rId16"/>
    <p:sldId id="280" r:id="rId17"/>
    <p:sldId id="337" r:id="rId18"/>
    <p:sldId id="326" r:id="rId19"/>
    <p:sldId id="292" r:id="rId20"/>
    <p:sldId id="309" r:id="rId21"/>
    <p:sldId id="271" r:id="rId22"/>
    <p:sldId id="329" r:id="rId23"/>
    <p:sldId id="281" r:id="rId24"/>
    <p:sldId id="311" r:id="rId25"/>
    <p:sldId id="270" r:id="rId26"/>
    <p:sldId id="327" r:id="rId27"/>
    <p:sldId id="310" r:id="rId28"/>
    <p:sldId id="306" r:id="rId29"/>
    <p:sldId id="334" r:id="rId30"/>
    <p:sldId id="282" r:id="rId31"/>
    <p:sldId id="298" r:id="rId32"/>
    <p:sldId id="296" r:id="rId33"/>
    <p:sldId id="295" r:id="rId34"/>
    <p:sldId id="335" r:id="rId35"/>
    <p:sldId id="342" r:id="rId36"/>
    <p:sldId id="339" r:id="rId37"/>
    <p:sldId id="272" r:id="rId38"/>
    <p:sldId id="336" r:id="rId39"/>
    <p:sldId id="338" r:id="rId40"/>
    <p:sldId id="34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5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1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19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0695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653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1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36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3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1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1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5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9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8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1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7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D7EC9F-BCF3-4B97-82E3-A7C290E9EF38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27994-166E-4FEB-A19C-8D6C6EE77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3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AEF99-D7F9-E8ED-D697-0AE3F229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1050" y="188319"/>
            <a:ext cx="13754099" cy="1294227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/>
              <a:t>Благоверный великий князь </a:t>
            </a:r>
            <a:br>
              <a:rPr lang="ru-RU" sz="3800" b="1" dirty="0"/>
            </a:br>
            <a:r>
              <a:rPr lang="ru-RU" sz="3800" b="1" dirty="0"/>
              <a:t>Дмитрий Донской</a:t>
            </a:r>
            <a:br>
              <a:rPr lang="ru-RU" sz="3800" b="1" dirty="0"/>
            </a:br>
            <a:r>
              <a:rPr lang="ru-RU" sz="3800" b="1" dirty="0"/>
              <a:t>(1350–1389)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6CEDAE35-D886-30C9-5F1E-106CBD9AE2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19" y="2144358"/>
            <a:ext cx="6114831" cy="43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F3F37-9450-41A2-8936-15222E2F2013}"/>
              </a:ext>
            </a:extLst>
          </p:cNvPr>
          <p:cNvSpPr txBox="1"/>
          <p:nvPr/>
        </p:nvSpPr>
        <p:spPr>
          <a:xfrm>
            <a:off x="5229225" y="6419413"/>
            <a:ext cx="6877050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189859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DE4FE-DFB7-1F84-1088-1693D2B2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350" y="2203718"/>
            <a:ext cx="4009293" cy="24505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Князь Дмитрий </a:t>
            </a:r>
            <a:br>
              <a:rPr lang="ru-RU" sz="4000" b="1" dirty="0"/>
            </a:br>
            <a:r>
              <a:rPr lang="ru-RU" sz="4000" b="1" dirty="0"/>
              <a:t>и  </a:t>
            </a:r>
            <a:br>
              <a:rPr lang="ru-RU" sz="4000" b="1" dirty="0"/>
            </a:br>
            <a:r>
              <a:rPr lang="ru-RU" sz="4000" b="1" dirty="0"/>
              <a:t>митрополит Алексий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E7928120-DB2F-6218-113E-669E05D669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7" y="718550"/>
            <a:ext cx="6549233" cy="54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8CB1A-63E8-D115-2A22-DAF53988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99" y="326770"/>
            <a:ext cx="11137802" cy="8158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Московский Кремль при Дмитрии Донском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6DE505-A9FF-5669-82A9-B93F1F058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3199" r="3631" b="11438"/>
          <a:stretch/>
        </p:blipFill>
        <p:spPr bwMode="auto">
          <a:xfrm>
            <a:off x="2049660" y="1242794"/>
            <a:ext cx="8092680" cy="52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3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A53BA-2A81-6A97-D3AA-7A6899AB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45246"/>
            <a:ext cx="11563350" cy="692980"/>
          </a:xfrm>
        </p:spPr>
        <p:txBody>
          <a:bodyPr/>
          <a:lstStyle/>
          <a:p>
            <a:pPr algn="ctr"/>
            <a:r>
              <a:rPr lang="ru-RU" sz="3600" b="1" dirty="0" err="1"/>
              <a:t>Чудов</a:t>
            </a:r>
            <a:r>
              <a:rPr lang="ru-RU" sz="3600" b="1" dirty="0"/>
              <a:t> монастырь в Московском Кремле</a:t>
            </a:r>
            <a:endParaRPr lang="ru-RU" sz="3600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C9C9B3E0-2E3F-FAB6-1CF1-6ACD42B96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8760"/>
            <a:ext cx="10515600" cy="5389245"/>
          </a:xfrm>
        </p:spPr>
      </p:pic>
    </p:spTree>
    <p:extLst>
      <p:ext uri="{BB962C8B-B14F-4D97-AF65-F5344CB8AC3E}">
        <p14:creationId xmlns:p14="http://schemas.microsoft.com/office/powerpoint/2010/main" val="3066485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09E00-537C-EBB6-7A16-0390A0E0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633" y="515519"/>
            <a:ext cx="6648450" cy="787791"/>
          </a:xfrm>
        </p:spPr>
        <p:txBody>
          <a:bodyPr/>
          <a:lstStyle/>
          <a:p>
            <a:pPr algn="ctr"/>
            <a:r>
              <a:rPr lang="ru-RU" sz="3600" b="1" dirty="0"/>
              <a:t>Великие князья литовские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78392B5-F537-2E2C-0D06-C79D770CA3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6" y="1542117"/>
            <a:ext cx="5741526" cy="3830673"/>
          </a:xfr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664B6EC-D6B0-677D-25E1-A909D2475C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42117"/>
            <a:ext cx="5771535" cy="38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820F19-A079-71F9-2B4E-BBB2B2A412D6}"/>
              </a:ext>
            </a:extLst>
          </p:cNvPr>
          <p:cNvSpPr txBox="1"/>
          <p:nvPr/>
        </p:nvSpPr>
        <p:spPr>
          <a:xfrm>
            <a:off x="899496" y="5615456"/>
            <a:ext cx="447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Князь Ольгерд (1296–1377)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38606-72ED-BA7D-4C4C-39893F641993}"/>
              </a:ext>
            </a:extLst>
          </p:cNvPr>
          <p:cNvSpPr txBox="1"/>
          <p:nvPr/>
        </p:nvSpPr>
        <p:spPr>
          <a:xfrm>
            <a:off x="7568418" y="5615456"/>
            <a:ext cx="360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Князь Ягайло (? – 1434)</a:t>
            </a:r>
          </a:p>
        </p:txBody>
      </p:sp>
    </p:spTree>
    <p:extLst>
      <p:ext uri="{BB962C8B-B14F-4D97-AF65-F5344CB8AC3E}">
        <p14:creationId xmlns:p14="http://schemas.microsoft.com/office/powerpoint/2010/main" val="4129996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7F43-F4A7-4ACF-E1F3-75480F54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1173"/>
            <a:ext cx="10515600" cy="8159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Темник Мамай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86ADCE-535D-5A4D-027F-0969936B6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26" y="986148"/>
            <a:ext cx="4254745" cy="52166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67520-6C53-A494-65E5-40F5BCBFAA50}"/>
              </a:ext>
            </a:extLst>
          </p:cNvPr>
          <p:cNvSpPr txBox="1"/>
          <p:nvPr/>
        </p:nvSpPr>
        <p:spPr>
          <a:xfrm>
            <a:off x="4464146" y="6337495"/>
            <a:ext cx="32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 (? – 1380)</a:t>
            </a:r>
          </a:p>
        </p:txBody>
      </p:sp>
    </p:spTree>
    <p:extLst>
      <p:ext uri="{BB962C8B-B14F-4D97-AF65-F5344CB8AC3E}">
        <p14:creationId xmlns:p14="http://schemas.microsoft.com/office/powerpoint/2010/main" val="35316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F614A-6051-285E-5A97-61416B07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075" y="2332233"/>
            <a:ext cx="6153150" cy="219353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Гибель русского войска на реке </a:t>
            </a:r>
            <a:r>
              <a:rPr lang="ru-RU" sz="3600" b="1" dirty="0" err="1"/>
              <a:t>Пьяне</a:t>
            </a:r>
            <a:br>
              <a:rPr lang="ru-RU" sz="3600" b="1" dirty="0"/>
            </a:br>
            <a:r>
              <a:rPr lang="ru-RU" sz="3600" b="1" dirty="0"/>
              <a:t>(1377 г.)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00D621-421C-6178-E2FA-DC667E88E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58" y="323849"/>
            <a:ext cx="4095462" cy="59554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C7CEE2-851F-A0CA-81C0-C2B493F2995F}"/>
              </a:ext>
            </a:extLst>
          </p:cNvPr>
          <p:cNvSpPr txBox="1"/>
          <p:nvPr/>
        </p:nvSpPr>
        <p:spPr>
          <a:xfrm>
            <a:off x="1123617" y="6279334"/>
            <a:ext cx="501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 </a:t>
            </a:r>
            <a:r>
              <a:rPr lang="ru-RU" sz="1800" b="1" dirty="0">
                <a:latin typeface="+mj-lt"/>
              </a:rPr>
              <a:t>в.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432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73CF1-BA49-27D3-7CE6-411FF63E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944" y="2408480"/>
            <a:ext cx="4608050" cy="20410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Бегство монголов на реке </a:t>
            </a:r>
            <a:r>
              <a:rPr lang="ru-RU" sz="3600" b="1" dirty="0" err="1"/>
              <a:t>Воже</a:t>
            </a:r>
            <a:br>
              <a:rPr lang="ru-RU" sz="3600" b="1" dirty="0"/>
            </a:br>
            <a:r>
              <a:rPr lang="ru-RU" sz="3600" b="1" dirty="0"/>
              <a:t>(1378 год)</a:t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79A52E-91B3-7767-1921-CC0A7C00D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9" y="495417"/>
            <a:ext cx="4464147" cy="586716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E7397-E3AA-E3E5-22CB-5D969FDEAAA4}"/>
              </a:ext>
            </a:extLst>
          </p:cNvPr>
          <p:cNvSpPr txBox="1"/>
          <p:nvPr/>
        </p:nvSpPr>
        <p:spPr>
          <a:xfrm>
            <a:off x="6353909" y="6362582"/>
            <a:ext cx="483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 </a:t>
            </a:r>
            <a:r>
              <a:rPr lang="ru-RU" sz="1800" b="1" dirty="0">
                <a:latin typeface="+mj-lt"/>
              </a:rPr>
              <a:t>в.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080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B8C17-9FD7-155C-7722-5C335BFC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32906"/>
            <a:ext cx="10515600" cy="8581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Сбор русских ратей в Коломне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40439-C631-E497-960F-7256629AC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18" y="1091035"/>
            <a:ext cx="8008763" cy="50240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B311-CFD6-59DB-F0EB-F7AC251825A5}"/>
              </a:ext>
            </a:extLst>
          </p:cNvPr>
          <p:cNvSpPr txBox="1"/>
          <p:nvPr/>
        </p:nvSpPr>
        <p:spPr>
          <a:xfrm>
            <a:off x="3134749" y="6249482"/>
            <a:ext cx="592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</a:t>
            </a:r>
            <a:r>
              <a:rPr lang="ru-RU" sz="1800" b="1" dirty="0">
                <a:latin typeface="+mj-lt"/>
              </a:rPr>
              <a:t> в.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320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8932E-EE25-C7EF-DB31-C180ACF0B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84" y="335203"/>
            <a:ext cx="10515600" cy="9590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Благословение Сергия Радонежского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337CFA-5139-28A7-0F02-9BB1832CA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3" y="1294228"/>
            <a:ext cx="3756074" cy="5008099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E0429FBF-D66C-D359-1090-8B004B9A24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35" y="1294228"/>
            <a:ext cx="3814760" cy="501398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DAC26-C072-6F5D-D8DB-2CE9703E666D}"/>
              </a:ext>
            </a:extLst>
          </p:cNvPr>
          <p:cNvSpPr txBox="1"/>
          <p:nvPr/>
        </p:nvSpPr>
        <p:spPr>
          <a:xfrm>
            <a:off x="1644356" y="6359993"/>
            <a:ext cx="428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</a:t>
            </a:r>
            <a:r>
              <a:rPr lang="ru-RU" sz="1800" b="1" dirty="0">
                <a:latin typeface="+mj-lt"/>
              </a:rPr>
              <a:t> в.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078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DE64D-E7B2-0F38-E915-F6380497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5" y="342900"/>
            <a:ext cx="10353675" cy="54160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Благословение Сергия Радонежского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62D942-8E25-9397-BB53-4D9071A61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84" y="1219200"/>
            <a:ext cx="7319832" cy="5295900"/>
          </a:xfrm>
        </p:spPr>
      </p:pic>
    </p:spTree>
    <p:extLst>
      <p:ext uri="{BB962C8B-B14F-4D97-AF65-F5344CB8AC3E}">
        <p14:creationId xmlns:p14="http://schemas.microsoft.com/office/powerpoint/2010/main" val="277206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15B1D-73D3-7EE9-415D-309A368F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46" y="2450812"/>
            <a:ext cx="7161457" cy="1956374"/>
          </a:xfrm>
        </p:spPr>
        <p:txBody>
          <a:bodyPr/>
          <a:lstStyle/>
          <a:p>
            <a:pPr algn="ctr"/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Какова роль благоверного князя Дмитрия Донского в русской истории?</a:t>
            </a:r>
            <a:endParaRPr lang="ru-RU" sz="36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04D761-7CEA-1D93-09B2-C2FA7114F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r="23936"/>
          <a:stretch>
            <a:fillRect/>
          </a:stretch>
        </p:blipFill>
        <p:spPr>
          <a:xfrm>
            <a:off x="7731368" y="552260"/>
            <a:ext cx="4027461" cy="5753479"/>
          </a:xfrm>
        </p:spPr>
      </p:pic>
    </p:spTree>
    <p:extLst>
      <p:ext uri="{BB962C8B-B14F-4D97-AF65-F5344CB8AC3E}">
        <p14:creationId xmlns:p14="http://schemas.microsoft.com/office/powerpoint/2010/main" val="360627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DEED6-5DD8-3E25-5927-0F76BB66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660"/>
            <a:ext cx="10515600" cy="8018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Александр Пересвет и Андрей </a:t>
            </a:r>
            <a:r>
              <a:rPr lang="ru-RU" sz="3600" b="1" dirty="0" err="1"/>
              <a:t>Ослябя</a:t>
            </a:r>
            <a:endParaRPr lang="ru-RU" sz="36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91DCE7-FD85-F178-E73C-94BA8CFBA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03" y="1250451"/>
            <a:ext cx="9208394" cy="5177164"/>
          </a:xfrm>
        </p:spPr>
      </p:pic>
    </p:spTree>
    <p:extLst>
      <p:ext uri="{BB962C8B-B14F-4D97-AF65-F5344CB8AC3E}">
        <p14:creationId xmlns:p14="http://schemas.microsoft.com/office/powerpoint/2010/main" val="284016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02658-AAB8-1624-5F49-6CE2CB54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085"/>
            <a:ext cx="10515600" cy="4220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Переправа через Дон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6AAF2E16-8447-1BC8-D4A2-7777E0D9E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67" y="1069438"/>
            <a:ext cx="6053666" cy="53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A61E0-2DC9-88D5-8AF6-67757A71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5" y="308050"/>
            <a:ext cx="5048250" cy="8566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Куликово поле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69419-8512-5F9A-EE3D-C00C319D66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59" y="1164702"/>
            <a:ext cx="7799281" cy="51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1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0054A-E4F5-9F11-7874-2ADB8923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566" y="2437179"/>
            <a:ext cx="6562434" cy="19836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Дмитрий Донской. </a:t>
            </a:r>
            <a:br>
              <a:rPr lang="ru-RU" sz="3600" b="1" dirty="0"/>
            </a:br>
            <a:r>
              <a:rPr lang="ru-RU" sz="3600" b="1" dirty="0"/>
              <a:t>Объезд перед Куликовской битвой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E2F691-DE21-98D2-94A3-6493ABBD5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70" y="320204"/>
            <a:ext cx="4360396" cy="603707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688C1-8824-1AF5-C186-DCB412C5E138}"/>
              </a:ext>
            </a:extLst>
          </p:cNvPr>
          <p:cNvSpPr txBox="1"/>
          <p:nvPr/>
        </p:nvSpPr>
        <p:spPr>
          <a:xfrm>
            <a:off x="814311" y="6380431"/>
            <a:ext cx="527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</a:t>
            </a:r>
            <a:r>
              <a:rPr lang="ru-RU" sz="1800" b="1" dirty="0">
                <a:latin typeface="+mj-lt"/>
              </a:rPr>
              <a:t> в.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6592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D6DB0-E2CF-C255-200E-99A989BA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18089"/>
            <a:ext cx="9029700" cy="6752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Куликовская битва. Схема сражения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82B98A-2953-7981-60FB-F5A60D8BC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27" y="1087608"/>
            <a:ext cx="7689146" cy="5452303"/>
          </a:xfrm>
        </p:spPr>
      </p:pic>
    </p:spTree>
    <p:extLst>
      <p:ext uri="{BB962C8B-B14F-4D97-AF65-F5344CB8AC3E}">
        <p14:creationId xmlns:p14="http://schemas.microsoft.com/office/powerpoint/2010/main" val="309229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C573-1AC1-ECC1-F3C2-FC1AE7F6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367" y="308609"/>
            <a:ext cx="8705264" cy="10867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a typeface="Calibri" panose="020F0502020204030204" pitchFamily="34" charset="0"/>
              </a:rPr>
              <a:t>«Чтобы</a:t>
            </a:r>
            <a:r>
              <a:rPr lang="ru-RU" sz="3600" b="1" dirty="0">
                <a:effectLst/>
                <a:ea typeface="Calibri" panose="020F0502020204030204" pitchFamily="34" charset="0"/>
              </a:rPr>
              <a:t> ты, господине, таки пошел, 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a typeface="Calibri" panose="020F0502020204030204" pitchFamily="34" charset="0"/>
              </a:rPr>
              <a:t>а</a:t>
            </a:r>
            <a:r>
              <a:rPr lang="ru-RU" sz="3600" b="1" dirty="0">
                <a:effectLst/>
                <a:ea typeface="Calibri" panose="020F0502020204030204" pitchFamily="34" charset="0"/>
              </a:rPr>
              <a:t> поможет </a:t>
            </a:r>
            <a:r>
              <a:rPr lang="ru-RU" sz="3600" b="1" dirty="0" err="1">
                <a:effectLst/>
                <a:ea typeface="Calibri" panose="020F0502020204030204" pitchFamily="34" charset="0"/>
              </a:rPr>
              <a:t>ти</a:t>
            </a:r>
            <a:r>
              <a:rPr lang="ru-RU" sz="3600" b="1" dirty="0">
                <a:effectLst/>
                <a:ea typeface="Calibri" panose="020F0502020204030204" pitchFamily="34" charset="0"/>
              </a:rPr>
              <a:t> Бог </a:t>
            </a:r>
            <a:r>
              <a:rPr lang="ru-RU" sz="3600" b="1" dirty="0">
                <a:ea typeface="Calibri" panose="020F0502020204030204" pitchFamily="34" charset="0"/>
              </a:rPr>
              <a:t>и</a:t>
            </a:r>
            <a:r>
              <a:rPr lang="ru-RU" sz="3600" b="1" dirty="0">
                <a:effectLst/>
                <a:ea typeface="Calibri" panose="020F0502020204030204" pitchFamily="34" charset="0"/>
              </a:rPr>
              <a:t> Троица»</a:t>
            </a:r>
            <a:endParaRPr lang="ru-RU" sz="3600" b="1" dirty="0"/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72134AD1-38B6-2DE1-F607-CD05F94459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810" y="1670010"/>
            <a:ext cx="9392378" cy="47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71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6A772-74C4-469B-BE05-6B25B033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318" y="516696"/>
            <a:ext cx="6619875" cy="731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Бой инока Пересвета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D74E49-EBBF-CC29-FD0C-EC26158FC5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7" y="1517067"/>
            <a:ext cx="5895363" cy="4180348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FE67D0FF-7D78-AAE1-0A82-200EB04A7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16" y="1517068"/>
            <a:ext cx="5785947" cy="4180347"/>
          </a:xfrm>
        </p:spPr>
      </p:pic>
    </p:spTree>
    <p:extLst>
      <p:ext uri="{BB962C8B-B14F-4D97-AF65-F5344CB8AC3E}">
        <p14:creationId xmlns:p14="http://schemas.microsoft.com/office/powerpoint/2010/main" val="335163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195A3-09C9-BE3D-CC6F-7B1A3BA9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268806"/>
            <a:ext cx="7505700" cy="6228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Битва на поле Куликовом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87E54C-D8C3-5B7B-6775-EAF4C36BC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69" y="1122236"/>
            <a:ext cx="7122062" cy="5266933"/>
          </a:xfrm>
        </p:spPr>
      </p:pic>
    </p:spTree>
    <p:extLst>
      <p:ext uri="{BB962C8B-B14F-4D97-AF65-F5344CB8AC3E}">
        <p14:creationId xmlns:p14="http://schemas.microsoft.com/office/powerpoint/2010/main" val="397016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0CC96-520C-B20A-4A4D-1B271DBB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75" y="239152"/>
            <a:ext cx="6953250" cy="8018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Битва на поле Куликовом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87D0EA-79D1-FD66-1369-DCC9D2C8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6" y="1041009"/>
            <a:ext cx="11271068" cy="5389172"/>
          </a:xfrm>
        </p:spPr>
      </p:pic>
    </p:spTree>
    <p:extLst>
      <p:ext uri="{BB962C8B-B14F-4D97-AF65-F5344CB8AC3E}">
        <p14:creationId xmlns:p14="http://schemas.microsoft.com/office/powerpoint/2010/main" val="111833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7EC26-C8CA-77BB-8B14-91EC4BEA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8159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Засадный полк на поле Куликовом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11588C-63E6-7590-F8C5-507EC107A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08" y="985179"/>
            <a:ext cx="7691384" cy="5440712"/>
          </a:xfrm>
        </p:spPr>
      </p:pic>
    </p:spTree>
    <p:extLst>
      <p:ext uri="{BB962C8B-B14F-4D97-AF65-F5344CB8AC3E}">
        <p14:creationId xmlns:p14="http://schemas.microsoft.com/office/powerpoint/2010/main" val="377157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253F2-ACB0-A6AD-A7C5-CE22BD00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72" y="281356"/>
            <a:ext cx="11732455" cy="604910"/>
          </a:xfrm>
        </p:spPr>
        <p:txBody>
          <a:bodyPr/>
          <a:lstStyle/>
          <a:p>
            <a:pPr algn="ctr"/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Темы для обсуждения на «Круглом столе»</a:t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917D61-F4C2-9234-0B00-094443AB9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9771" y="1130400"/>
            <a:ext cx="11732455" cy="5718516"/>
          </a:xfrm>
        </p:spPr>
        <p:txBody>
          <a:bodyPr/>
          <a:lstStyle/>
          <a:p>
            <a:pPr indent="450215"/>
            <a:r>
              <a:rPr lang="ru-RU" sz="24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Духовные наставники благоверного князя Дмитрия Донского. Их роль в жизни и судьбе благоверного князя.</a:t>
            </a:r>
          </a:p>
          <a:p>
            <a:pPr indent="450215"/>
            <a:r>
              <a:rPr lang="ru-RU" sz="24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Изменения в Московском княжестве в годы правления благоверного князя Дмитрия Ивановича.</a:t>
            </a:r>
          </a:p>
          <a:p>
            <a:pPr indent="450215"/>
            <a:r>
              <a:rPr lang="ru-RU" sz="2400" b="1" kern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Причины политической борьбы Москвы и Твери в период правления благоверного князя Дмитрия Донского.</a:t>
            </a:r>
            <a:endParaRPr lang="ru-RU" sz="2400" b="1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2400" b="1" kern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Причины обострения отношений Москвы с Литвой и Ордой в период правления благоверного князя Дмитрия Донского?</a:t>
            </a:r>
            <a:endParaRPr lang="ru-RU" sz="2400" b="1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24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 Куликовская битва – День воинской славы Русской земли. Духовное укрепление князя Дмитрия и его войска.</a:t>
            </a:r>
            <a:r>
              <a:rPr lang="ru-RU" sz="2400" b="1" kern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«Московское государство родилось на Куликовом поле…» (В. О. Ключевский).</a:t>
            </a:r>
            <a:endParaRPr lang="ru-RU" sz="2400" b="1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24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6. Историческая память о благоверном князе Дмитрии Донском.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86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91299-F239-73B6-4F0E-C6A3FD19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585621"/>
            <a:ext cx="5838825" cy="147637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Поле Куликово после битвы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56A436-919F-3E28-C9D4-82A02ED1D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00" y="277397"/>
            <a:ext cx="4604563" cy="60928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8278E-B6F0-3C73-E296-09EB8CB35DC4}"/>
              </a:ext>
            </a:extLst>
          </p:cNvPr>
          <p:cNvSpPr txBox="1"/>
          <p:nvPr/>
        </p:nvSpPr>
        <p:spPr>
          <a:xfrm>
            <a:off x="6119683" y="6395937"/>
            <a:ext cx="487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</a:t>
            </a:r>
            <a:r>
              <a:rPr lang="ru-RU" b="1" dirty="0">
                <a:latin typeface="+mj-lt"/>
              </a:rPr>
              <a:t> </a:t>
            </a:r>
            <a:r>
              <a:rPr lang="en-GB" sz="1800" b="1" dirty="0">
                <a:latin typeface="+mj-lt"/>
              </a:rPr>
              <a:t>XVI </a:t>
            </a:r>
            <a:r>
              <a:rPr lang="ru-RU" sz="1800" b="1" dirty="0">
                <a:latin typeface="+mj-lt"/>
              </a:rPr>
              <a:t>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76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941CB-6D7C-EF92-A8E2-AEB3CAD4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6088"/>
            <a:ext cx="12295163" cy="11581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Монастыри и храмы</a:t>
            </a:r>
            <a:r>
              <a:rPr lang="ru-RU" sz="3600" b="1" i="0" dirty="0">
                <a:effectLst/>
              </a:rPr>
              <a:t>, основанные </a:t>
            </a:r>
            <a:r>
              <a:rPr lang="ru-RU" sz="3600" b="1" dirty="0"/>
              <a:t>в память</a:t>
            </a:r>
            <a:r>
              <a:rPr lang="ru-RU" sz="3600" b="1" i="0" dirty="0">
                <a:effectLst/>
              </a:rPr>
              <a:t> героев Куликовской битвы</a:t>
            </a:r>
            <a:endParaRPr lang="ru-RU" sz="3600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EE231D2-05D1-DC0F-480D-C42C10B5C8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4" y="1505180"/>
            <a:ext cx="3312717" cy="4671781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DEF2CF-79A7-40CE-C5D5-79A288BCD5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8" y="1505181"/>
            <a:ext cx="6044398" cy="467178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C185A-9998-E43A-439A-D953D43C1474}"/>
              </a:ext>
            </a:extLst>
          </p:cNvPr>
          <p:cNvSpPr txBox="1"/>
          <p:nvPr/>
        </p:nvSpPr>
        <p:spPr>
          <a:xfrm>
            <a:off x="5173571" y="6183783"/>
            <a:ext cx="5488371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l">
              <a:lnSpc>
                <a:spcPct val="150000"/>
              </a:lnSpc>
            </a:pPr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Храм Всех святых на Кулишках в Москве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5C312-9E5C-D98F-F8C5-323553771B89}"/>
              </a:ext>
            </a:extLst>
          </p:cNvPr>
          <p:cNvSpPr txBox="1"/>
          <p:nvPr/>
        </p:nvSpPr>
        <p:spPr>
          <a:xfrm>
            <a:off x="516841" y="6183783"/>
            <a:ext cx="4290647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Памятник на Куликовом поле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9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D87FA-CA28-A8B5-9B26-862C6B82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6" y="239978"/>
            <a:ext cx="11515725" cy="15700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Монастыри и храмы</a:t>
            </a:r>
            <a:r>
              <a:rPr lang="ru-RU" sz="3600" b="1" i="0" dirty="0">
                <a:effectLst/>
              </a:rPr>
              <a:t>, основанные </a:t>
            </a:r>
            <a:r>
              <a:rPr lang="ru-RU" sz="3600" b="1" dirty="0"/>
              <a:t>в память</a:t>
            </a:r>
            <a:r>
              <a:rPr lang="ru-RU" sz="3600" b="1" i="0" dirty="0">
                <a:effectLst/>
              </a:rPr>
              <a:t> героев Куликовской битвы </a:t>
            </a:r>
            <a:endParaRPr lang="ru-RU" sz="3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619BA3-B7D6-AFEF-B6AE-A3DE177333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6" y="1610054"/>
            <a:ext cx="5671608" cy="425370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6312FBA-E3D4-AA67-C0EC-1DA0C5310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72" y="1610054"/>
            <a:ext cx="5671607" cy="42537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0F78E4-5F0C-43E6-AFB9-3357F7B841A1}"/>
              </a:ext>
            </a:extLst>
          </p:cNvPr>
          <p:cNvSpPr txBox="1"/>
          <p:nvPr/>
        </p:nvSpPr>
        <p:spPr>
          <a:xfrm>
            <a:off x="142875" y="5977380"/>
            <a:ext cx="5671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/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Храм Рождества Пресвятой Богородицы </a:t>
            </a:r>
          </a:p>
          <a:p>
            <a:pPr indent="450215" algn="ctr"/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Старом Симонове в Москве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94FF1-56CE-DE3F-6540-F0FE064F4006}"/>
              </a:ext>
            </a:extLst>
          </p:cNvPr>
          <p:cNvSpPr txBox="1"/>
          <p:nvPr/>
        </p:nvSpPr>
        <p:spPr>
          <a:xfrm>
            <a:off x="6172201" y="5977380"/>
            <a:ext cx="575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/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Храм Рождества Пресвятой Богородицы </a:t>
            </a:r>
          </a:p>
          <a:p>
            <a:pPr indent="450215" algn="ctr"/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 Сенях при кремлевских покоях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48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CCD86-0761-3979-7E84-D21182F7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" y="148351"/>
            <a:ext cx="10848975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Монастыри и храмы</a:t>
            </a:r>
            <a:r>
              <a:rPr lang="ru-RU" sz="3600" b="1" i="0" dirty="0">
                <a:effectLst/>
              </a:rPr>
              <a:t>, основанные </a:t>
            </a:r>
            <a:r>
              <a:rPr lang="ru-RU" sz="3600" b="1" dirty="0"/>
              <a:t>в память</a:t>
            </a:r>
            <a:r>
              <a:rPr lang="ru-RU" sz="3600" b="1" i="0" dirty="0">
                <a:effectLst/>
              </a:rPr>
              <a:t> героев Куликовской битвы </a:t>
            </a:r>
            <a:endParaRPr lang="ru-RU" sz="36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623D137-A8E0-2BB2-C7D3-1D8A9EEAC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0" y="1684719"/>
            <a:ext cx="5461194" cy="4579119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2566EE-54FD-FCA9-76D8-37BEBCDF3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08" y="2754890"/>
            <a:ext cx="6058617" cy="350894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7602A-8719-831E-58AA-22EAE2C847B0}"/>
              </a:ext>
            </a:extLst>
          </p:cNvPr>
          <p:cNvSpPr txBox="1"/>
          <p:nvPr/>
        </p:nvSpPr>
        <p:spPr>
          <a:xfrm>
            <a:off x="-309369" y="6263838"/>
            <a:ext cx="6524625" cy="4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l">
              <a:lnSpc>
                <a:spcPct val="150000"/>
              </a:lnSpc>
            </a:pPr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Георгиевская церковь в Коломенском в Москве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9EA04-FEF2-67C1-EC95-FCD5C1287C3E}"/>
              </a:ext>
            </a:extLst>
          </p:cNvPr>
          <p:cNvSpPr txBox="1"/>
          <p:nvPr/>
        </p:nvSpPr>
        <p:spPr>
          <a:xfrm>
            <a:off x="6067105" y="6263838"/>
            <a:ext cx="5600621" cy="4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l">
              <a:lnSpc>
                <a:spcPct val="150000"/>
              </a:lnSpc>
            </a:pPr>
            <a:r>
              <a:rPr lang="ru-RU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Рождественский монастырь в Москве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5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06422-6136-788A-A4B4-4E74876D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65" y="110735"/>
            <a:ext cx="10515600" cy="69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Осада и взятие Москвы Тохтамышем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30A599-5FE3-56D2-37A5-C2FE3E1984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98" y="1048305"/>
            <a:ext cx="3948854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2E7CF4-202A-C2E4-4FD3-95F1B58E6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8" t="2374" r="3306" b="10041"/>
          <a:stretch/>
        </p:blipFill>
        <p:spPr bwMode="auto">
          <a:xfrm>
            <a:off x="6607600" y="1048305"/>
            <a:ext cx="3575622" cy="53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D9D62-8390-DF33-2A4C-9E3F578188DE}"/>
              </a:ext>
            </a:extLst>
          </p:cNvPr>
          <p:cNvSpPr txBox="1"/>
          <p:nvPr/>
        </p:nvSpPr>
        <p:spPr>
          <a:xfrm>
            <a:off x="3387970" y="6391411"/>
            <a:ext cx="5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Лицевой летописный свод. </a:t>
            </a:r>
            <a:r>
              <a:rPr lang="en-GB" sz="1800" b="1" dirty="0">
                <a:latin typeface="+mj-lt"/>
              </a:rPr>
              <a:t>XVI</a:t>
            </a:r>
            <a:r>
              <a:rPr lang="ru-RU" sz="1800" b="1" dirty="0">
                <a:latin typeface="+mj-lt"/>
              </a:rPr>
              <a:t> 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061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571EB-2A06-9E6D-16CF-A1D05E60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10811"/>
            <a:ext cx="10058400" cy="11676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Памятник</a:t>
            </a:r>
            <a:r>
              <a:rPr lang="ru-RU" sz="4000" b="1" i="0" dirty="0">
                <a:solidFill>
                  <a:schemeClr val="tx1"/>
                </a:solidFill>
                <a:effectLst/>
              </a:rPr>
              <a:t> святым Евдокии Московской </a:t>
            </a:r>
            <a:r>
              <a:rPr lang="ru-RU" sz="4000" b="1" dirty="0">
                <a:solidFill>
                  <a:schemeClr val="tx1"/>
                </a:solidFill>
              </a:rPr>
              <a:t>и</a:t>
            </a:r>
            <a:r>
              <a:rPr lang="ru-RU" sz="4000" b="1" i="0" dirty="0">
                <a:solidFill>
                  <a:schemeClr val="tx1"/>
                </a:solidFill>
                <a:effectLst/>
              </a:rPr>
              <a:t> </a:t>
            </a:r>
            <a:br>
              <a:rPr lang="ru-RU" sz="4000" b="1" i="0" dirty="0">
                <a:solidFill>
                  <a:schemeClr val="tx1"/>
                </a:solidFill>
                <a:effectLst/>
              </a:rPr>
            </a:br>
            <a:r>
              <a:rPr lang="ru-RU" sz="4000" b="1" i="0" dirty="0">
                <a:solidFill>
                  <a:schemeClr val="tx1"/>
                </a:solidFill>
                <a:effectLst/>
              </a:rPr>
              <a:t>Дмитрию Донскому </a:t>
            </a:r>
            <a:r>
              <a:rPr lang="ru-RU" sz="4000" b="1" dirty="0">
                <a:solidFill>
                  <a:schemeClr val="tx1"/>
                </a:solidFill>
              </a:rPr>
              <a:t>с</a:t>
            </a:r>
            <a:r>
              <a:rPr lang="ru-RU" sz="4000" b="1" i="0" dirty="0">
                <a:solidFill>
                  <a:schemeClr val="tx1"/>
                </a:solidFill>
                <a:effectLst/>
              </a:rPr>
              <a:t> детьми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7E61F09-B1C1-0C65-135C-B6DD9B5722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428" y="1746888"/>
            <a:ext cx="8365143" cy="47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40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21DFE-9DBB-A1B1-3B7B-75AD76D4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" y="193075"/>
            <a:ext cx="12191999" cy="119962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Усыпальница князя Дмитрия Донского в Архангельском соборе Московского Кремля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8592A3A-68A6-2CD6-FF37-5C5DFAC58E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1199" y="1571624"/>
            <a:ext cx="3780440" cy="50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9F65FDE-9849-D0B7-5526-4208021676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88" b="9404"/>
          <a:stretch/>
        </p:blipFill>
        <p:spPr bwMode="auto">
          <a:xfrm>
            <a:off x="6341745" y="1571625"/>
            <a:ext cx="4152717" cy="50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2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9AED8-4281-4835-37BF-6350890A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861" y="260399"/>
            <a:ext cx="8296275" cy="7455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Историческая память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4FF99FF9-16CD-52FE-FD0A-391903FED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5" y="1085850"/>
            <a:ext cx="9616309" cy="54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39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00EE4-BEE2-386C-9735-632E2CDB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02835"/>
            <a:ext cx="12191999" cy="1266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Танковая колонна «Дмитрий Донской» в годы Великой Отечественной войны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FF5B370-5672-00B4-C2A8-043E9F6DA6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887" y="2054652"/>
            <a:ext cx="5805487" cy="435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07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6F5FF-F9D7-FC9A-CF99-2BFC49B1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54" y="349644"/>
            <a:ext cx="9963150" cy="815925"/>
          </a:xfrm>
        </p:spPr>
        <p:txBody>
          <a:bodyPr/>
          <a:lstStyle/>
          <a:p>
            <a:pPr algn="ctr"/>
            <a:r>
              <a:rPr lang="ru-RU" sz="3600" b="1" dirty="0"/>
              <a:t>Памятники князю Дмитрию Донскому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50F41A-1B49-B88C-57EC-2F6CDF0055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8" y="1380855"/>
            <a:ext cx="3367835" cy="44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BC07165-2CB3-2FB7-F33B-7DD4BD8788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46" y="1347121"/>
            <a:ext cx="3255654" cy="45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3FBCCF-1C03-0BD0-DF5F-D59BEBF6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-2326" r="31656" b="1"/>
          <a:stretch/>
        </p:blipFill>
        <p:spPr bwMode="auto">
          <a:xfrm>
            <a:off x="4191234" y="1251917"/>
            <a:ext cx="3530991" cy="46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3AFAC-6F87-E39B-CD1F-98A02D4426B7}"/>
              </a:ext>
            </a:extLst>
          </p:cNvPr>
          <p:cNvSpPr txBox="1"/>
          <p:nvPr/>
        </p:nvSpPr>
        <p:spPr>
          <a:xfrm>
            <a:off x="838200" y="6225540"/>
            <a:ext cx="25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В Москве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1239C-7319-F9A8-7D6F-CEDF93958FC5}"/>
              </a:ext>
            </a:extLst>
          </p:cNvPr>
          <p:cNvSpPr txBox="1"/>
          <p:nvPr/>
        </p:nvSpPr>
        <p:spPr>
          <a:xfrm>
            <a:off x="4380210" y="6225540"/>
            <a:ext cx="343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На Куликовом поле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A679E-1F3B-1DFC-5FCF-3D0A7F6858E1}"/>
              </a:ext>
            </a:extLst>
          </p:cNvPr>
          <p:cNvSpPr txBox="1"/>
          <p:nvPr/>
        </p:nvSpPr>
        <p:spPr>
          <a:xfrm>
            <a:off x="8227607" y="6225540"/>
            <a:ext cx="324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В Коломне</a:t>
            </a:r>
          </a:p>
        </p:txBody>
      </p:sp>
    </p:spTree>
    <p:extLst>
      <p:ext uri="{BB962C8B-B14F-4D97-AF65-F5344CB8AC3E}">
        <p14:creationId xmlns:p14="http://schemas.microsoft.com/office/powerpoint/2010/main" val="376851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81C94-F189-9B9F-1D6A-EEDF505C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469" y="1033682"/>
            <a:ext cx="10233513" cy="956603"/>
          </a:xfrm>
        </p:spPr>
        <p:txBody>
          <a:bodyPr/>
          <a:lstStyle/>
          <a:p>
            <a:pPr algn="ctr"/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Правила выступления на «Круглом столе: </a:t>
            </a:r>
            <a:b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6DB358-14D7-F3CE-599C-5C4C5A5BE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2221" y="1990285"/>
            <a:ext cx="9467558" cy="4042777"/>
          </a:xfrm>
        </p:spPr>
        <p:txBody>
          <a:bodyPr>
            <a:normAutofit/>
          </a:bodyPr>
          <a:lstStyle/>
          <a:p>
            <a:pPr indent="450215"/>
            <a:r>
              <a:rPr lang="ru-RU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Избегайте общих фраз </a:t>
            </a:r>
            <a:r>
              <a:rPr lang="en-GB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ориентируйтесь на поставленный вопрос.</a:t>
            </a:r>
          </a:p>
          <a:p>
            <a:pPr indent="450215"/>
            <a:r>
              <a:rPr lang="ru-RU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Умейте слушать.</a:t>
            </a:r>
          </a:p>
          <a:p>
            <a:pPr indent="450215"/>
            <a:r>
              <a:rPr lang="ru-RU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3. Будьте активны в беседе. </a:t>
            </a:r>
          </a:p>
          <a:p>
            <a:pPr indent="450215"/>
            <a:r>
              <a:rPr lang="ru-RU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4. Не допускайте оскорбительных замечаний в адрес собеседника.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75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6F7C2-CA60-95C3-0CF5-26F548C1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609613"/>
            <a:ext cx="10325100" cy="1322362"/>
          </a:xfrm>
        </p:spPr>
        <p:txBody>
          <a:bodyPr/>
          <a:lstStyle/>
          <a:p>
            <a:pPr algn="ctr"/>
            <a:r>
              <a:rPr lang="ru-RU" sz="3600" b="1" i="0" dirty="0">
                <a:effectLst/>
              </a:rPr>
              <a:t>Орден Святого Благоверного Князя </a:t>
            </a:r>
            <a:br>
              <a:rPr lang="ru-RU" sz="3600" b="1" i="0" dirty="0">
                <a:effectLst/>
              </a:rPr>
            </a:br>
            <a:r>
              <a:rPr lang="ru-RU" sz="3600" b="1" i="0" dirty="0">
                <a:effectLst/>
              </a:rPr>
              <a:t>Димитрия Донского</a:t>
            </a:r>
            <a:endParaRPr lang="ru-RU" sz="3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2407D2-BFF6-A387-46A2-06E6A31F8E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064003"/>
            <a:ext cx="4724400" cy="450466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0E3A179-B383-662F-5F31-E284CC687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89" y="2068696"/>
            <a:ext cx="2962711" cy="4499967"/>
          </a:xfrm>
        </p:spPr>
      </p:pic>
    </p:spTree>
    <p:extLst>
      <p:ext uri="{BB962C8B-B14F-4D97-AF65-F5344CB8AC3E}">
        <p14:creationId xmlns:p14="http://schemas.microsoft.com/office/powerpoint/2010/main" val="250084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68758-679C-E947-B20B-90DB8264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444" y="254046"/>
            <a:ext cx="8227110" cy="6562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Русские княжества в </a:t>
            </a:r>
            <a:r>
              <a:rPr lang="en-GB" sz="3600" b="1" dirty="0"/>
              <a:t>XIV</a:t>
            </a:r>
            <a:r>
              <a:rPr lang="ru-RU" sz="3600" b="1" dirty="0"/>
              <a:t> веке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7C88AC-38D9-6A1E-4DF7-7619921683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1775" r="1208" b="2743"/>
          <a:stretch/>
        </p:blipFill>
        <p:spPr bwMode="auto">
          <a:xfrm>
            <a:off x="1917674" y="1231280"/>
            <a:ext cx="8356651" cy="53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9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1C36-0818-7168-9F04-279CC8E4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224" y="544171"/>
            <a:ext cx="7761699" cy="6810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Московские и тверские князья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D241D0-CE59-9395-ADDB-462B59D43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112" y="1005510"/>
            <a:ext cx="7665664" cy="48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5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99DDA-96BA-F5C7-C746-FD69C9F7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12" y="2829292"/>
            <a:ext cx="4375052" cy="119941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/>
              <a:t>Русская земля и ее соседи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29B27F-DDE1-0BB6-27EB-DD13960107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36" y="365717"/>
            <a:ext cx="5524447" cy="61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1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BD72E-D06F-362E-FABB-C1D2F458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71" y="2327846"/>
            <a:ext cx="4840458" cy="207974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Великий князь Дмитрий Иванович</a:t>
            </a:r>
            <a:br>
              <a:rPr lang="ru-RU" sz="3600" b="1" dirty="0"/>
            </a:br>
            <a:r>
              <a:rPr lang="ru-RU" sz="3600" b="1" dirty="0"/>
              <a:t>(1350–1389)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52B5D0-72DB-0DD2-7610-D923FDA121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89" y="366348"/>
            <a:ext cx="4519713" cy="60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B97E6-D71A-C2EE-7DDB-EAABD06F3284}"/>
              </a:ext>
            </a:extLst>
          </p:cNvPr>
          <p:cNvSpPr txBox="1"/>
          <p:nvPr/>
        </p:nvSpPr>
        <p:spPr>
          <a:xfrm>
            <a:off x="6646633" y="6369093"/>
            <a:ext cx="411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Из «</a:t>
            </a:r>
            <a:r>
              <a:rPr lang="ru-RU" b="1" dirty="0" err="1">
                <a:latin typeface="+mj-lt"/>
              </a:rPr>
              <a:t>Титулярника</a:t>
            </a:r>
            <a:r>
              <a:rPr lang="ru-RU" b="1" dirty="0">
                <a:latin typeface="+mj-lt"/>
              </a:rPr>
              <a:t>» 1672 г.</a:t>
            </a:r>
          </a:p>
        </p:txBody>
      </p:sp>
    </p:spTree>
    <p:extLst>
      <p:ext uri="{BB962C8B-B14F-4D97-AF65-F5344CB8AC3E}">
        <p14:creationId xmlns:p14="http://schemas.microsoft.com/office/powerpoint/2010/main" val="206944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1AF23-0AB8-6113-59A2-D3ABD567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310" y="2481189"/>
            <a:ext cx="5560840" cy="189562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Митрополит Алексий </a:t>
            </a:r>
            <a:br>
              <a:rPr lang="ru-RU" sz="3600" b="1" dirty="0"/>
            </a:br>
            <a:r>
              <a:rPr lang="ru-RU" sz="3600" b="1" dirty="0"/>
              <a:t>(1292–1378)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EE4C6B-CF39-8C8F-84B7-A2AEAD1A0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2784" r="16396" b="2571"/>
          <a:stretch/>
        </p:blipFill>
        <p:spPr bwMode="auto">
          <a:xfrm>
            <a:off x="1260818" y="272561"/>
            <a:ext cx="4079630" cy="62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69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2396</TotalTime>
  <Words>535</Words>
  <Application>Microsoft Office PowerPoint</Application>
  <PresentationFormat>Широкоэкранный</PresentationFormat>
  <Paragraphs>73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Century Gothic</vt:lpstr>
      <vt:lpstr>Times New Roman</vt:lpstr>
      <vt:lpstr>Wingdings 3</vt:lpstr>
      <vt:lpstr>Ион</vt:lpstr>
      <vt:lpstr>Благоверный великий князь  Дмитрий Донской (1350–1389)</vt:lpstr>
      <vt:lpstr>Какова роль благоверного князя Дмитрия Донского в русской истории?</vt:lpstr>
      <vt:lpstr>Темы для обсуждения на «Круглом столе» </vt:lpstr>
      <vt:lpstr>Правила выступления на «Круглом столе:  </vt:lpstr>
      <vt:lpstr>Русские княжества в XIV веке</vt:lpstr>
      <vt:lpstr>Московские и тверские князья</vt:lpstr>
      <vt:lpstr>Русская земля и ее соседи</vt:lpstr>
      <vt:lpstr>Великий князь Дмитрий Иванович (1350–1389)</vt:lpstr>
      <vt:lpstr>Митрополит Алексий  (1292–1378) </vt:lpstr>
      <vt:lpstr>Князь Дмитрий  и   митрополит Алексий</vt:lpstr>
      <vt:lpstr>Московский Кремль при Дмитрии Донском</vt:lpstr>
      <vt:lpstr>Чудов монастырь в Московском Кремле</vt:lpstr>
      <vt:lpstr>Великие князья литовские </vt:lpstr>
      <vt:lpstr>Темник Мамай</vt:lpstr>
      <vt:lpstr>Гибель русского войска на реке Пьяне (1377 г.)</vt:lpstr>
      <vt:lpstr>Бегство монголов на реке Воже (1378 год) </vt:lpstr>
      <vt:lpstr>Сбор русских ратей в Коломне</vt:lpstr>
      <vt:lpstr>Благословение Сергия Радонежского</vt:lpstr>
      <vt:lpstr>Благословение Сергия Радонежского</vt:lpstr>
      <vt:lpstr>Александр Пересвет и Андрей Ослябя</vt:lpstr>
      <vt:lpstr>Переправа через Дон</vt:lpstr>
      <vt:lpstr>Куликово поле</vt:lpstr>
      <vt:lpstr>Дмитрий Донской.  Объезд перед Куликовской битвой</vt:lpstr>
      <vt:lpstr>Куликовская битва. Схема сражения</vt:lpstr>
      <vt:lpstr>«Чтобы ты, господине, таки пошел,   а поможет ти Бог и Троица»</vt:lpstr>
      <vt:lpstr>Бой инока Пересвета</vt:lpstr>
      <vt:lpstr>Битва на поле Куликовом</vt:lpstr>
      <vt:lpstr>Битва на поле Куликовом</vt:lpstr>
      <vt:lpstr>Засадный полк на поле Куликовом</vt:lpstr>
      <vt:lpstr>Поле Куликово после битвы</vt:lpstr>
      <vt:lpstr>Монастыри и храмы, основанные в память героев Куликовской битвы</vt:lpstr>
      <vt:lpstr>Монастыри и храмы, основанные в память героев Куликовской битвы </vt:lpstr>
      <vt:lpstr>Монастыри и храмы, основанные в память героев Куликовской битвы </vt:lpstr>
      <vt:lpstr>Осада и взятие Москвы Тохтамышем</vt:lpstr>
      <vt:lpstr>Памятник святым Евдокии Московской и  Дмитрию Донскому с детьми</vt:lpstr>
      <vt:lpstr>Усыпальница князя Дмитрия Донского в Архангельском соборе Московского Кремля</vt:lpstr>
      <vt:lpstr>Историческая память</vt:lpstr>
      <vt:lpstr>Танковая колонна «Дмитрий Донской» в годы Великой Отечественной войны </vt:lpstr>
      <vt:lpstr>Памятники князю Дмитрию Донскому</vt:lpstr>
      <vt:lpstr>Орден Святого Благоверного Князя  Димитрия Донского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БЛАГОВЕРНЫЙ ВЕЛИКИЙ  КНЯЗЬ  ДМИТРИЙ  ДОНСКОЙ (1350 – 1389)</dc:title>
  <dc:creator>Tatiana P</dc:creator>
  <cp:lastModifiedBy>serp1480@gmail.com</cp:lastModifiedBy>
  <cp:revision>43</cp:revision>
  <dcterms:created xsi:type="dcterms:W3CDTF">2024-10-17T17:33:21Z</dcterms:created>
  <dcterms:modified xsi:type="dcterms:W3CDTF">2024-12-15T12:23:09Z</dcterms:modified>
</cp:coreProperties>
</file>