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65" r:id="rId5"/>
    <p:sldId id="279" r:id="rId6"/>
    <p:sldId id="280" r:id="rId7"/>
    <p:sldId id="286" r:id="rId8"/>
    <p:sldId id="260" r:id="rId9"/>
    <p:sldId id="319" r:id="rId10"/>
    <p:sldId id="284" r:id="rId11"/>
    <p:sldId id="283" r:id="rId12"/>
    <p:sldId id="288" r:id="rId13"/>
    <p:sldId id="289" r:id="rId14"/>
    <p:sldId id="287" r:id="rId15"/>
    <p:sldId id="293" r:id="rId16"/>
    <p:sldId id="263" r:id="rId17"/>
    <p:sldId id="292" r:id="rId18"/>
    <p:sldId id="299" r:id="rId19"/>
    <p:sldId id="294" r:id="rId20"/>
    <p:sldId id="291" r:id="rId21"/>
    <p:sldId id="300" r:id="rId22"/>
    <p:sldId id="281" r:id="rId23"/>
    <p:sldId id="301" r:id="rId24"/>
    <p:sldId id="302" r:id="rId25"/>
    <p:sldId id="303" r:id="rId26"/>
    <p:sldId id="309" r:id="rId27"/>
    <p:sldId id="305" r:id="rId28"/>
    <p:sldId id="307" r:id="rId29"/>
    <p:sldId id="310" r:id="rId30"/>
    <p:sldId id="266" r:id="rId31"/>
    <p:sldId id="273" r:id="rId32"/>
    <p:sldId id="278" r:id="rId33"/>
    <p:sldId id="320" r:id="rId34"/>
    <p:sldId id="313" r:id="rId35"/>
    <p:sldId id="270" r:id="rId36"/>
    <p:sldId id="314" r:id="rId37"/>
    <p:sldId id="317" r:id="rId38"/>
    <p:sldId id="315" r:id="rId39"/>
    <p:sldId id="267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iana P" initials="TP" lastIdx="1" clrIdx="0">
    <p:extLst>
      <p:ext uri="{19B8F6BF-5375-455C-9EA6-DF929625EA0E}">
        <p15:presenceInfo xmlns:p15="http://schemas.microsoft.com/office/powerpoint/2012/main" userId="232560800a66fd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38C2A-4EAB-40A0-A585-34D54FD7960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4EC5-244F-43B6-A900-75FC1D100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62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38C2A-4EAB-40A0-A585-34D54FD7960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4EC5-244F-43B6-A900-75FC1D100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20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38C2A-4EAB-40A0-A585-34D54FD7960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4EC5-244F-43B6-A900-75FC1D100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941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38C2A-4EAB-40A0-A585-34D54FD7960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4EC5-244F-43B6-A900-75FC1D100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265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38C2A-4EAB-40A0-A585-34D54FD7960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4EC5-244F-43B6-A900-75FC1D100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23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38C2A-4EAB-40A0-A585-34D54FD7960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4EC5-244F-43B6-A900-75FC1D100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254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38C2A-4EAB-40A0-A585-34D54FD7960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4EC5-244F-43B6-A900-75FC1D100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66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38C2A-4EAB-40A0-A585-34D54FD7960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4EC5-244F-43B6-A900-75FC1D100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348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38C2A-4EAB-40A0-A585-34D54FD7960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4EC5-244F-43B6-A900-75FC1D100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82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38C2A-4EAB-40A0-A585-34D54FD7960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4EC5-244F-43B6-A900-75FC1D100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000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38C2A-4EAB-40A0-A585-34D54FD7960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4EC5-244F-43B6-A900-75FC1D100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306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38C2A-4EAB-40A0-A585-34D54FD7960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24EC5-244F-43B6-A900-75FC1D100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20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20D26-BBE9-0B9E-0EDF-0AB435120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070" y="365125"/>
            <a:ext cx="5678497" cy="613414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ПРЕПОДОБНОМУЧЕНИЦА ВЕЛИКАЯ КНЯГИНЯ ЕЛИЗАВЕТА ФЕДОРОВНА</a:t>
            </a:r>
            <a:br>
              <a:rPr lang="ru-RU" sz="4000" b="1" dirty="0"/>
            </a:br>
            <a:r>
              <a:rPr lang="ru-RU" sz="4000" b="1" dirty="0"/>
              <a:t>(1864–1918)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146CF4D-8656-0417-1CAE-740E0015ED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3" y="223904"/>
            <a:ext cx="6400638" cy="641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5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F9E024-B8C4-9385-F3EA-4C9EB745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03" y="361804"/>
            <a:ext cx="9595192" cy="6963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Швейные мастерские в Кремлевском дворце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745AF82-1871-65F2-6092-38A5DB921E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438" y="1195753"/>
            <a:ext cx="9253123" cy="55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588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072AF-9381-F936-A2FC-55389ECD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643" y="303930"/>
            <a:ext cx="8586714" cy="718087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Елизавета Федоровна с ранеными солдатами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ECF7DC-D4E6-8DD4-B5C5-1140F0E43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 t="1388" r="2478" b="3474"/>
          <a:stretch/>
        </p:blipFill>
        <p:spPr>
          <a:xfrm>
            <a:off x="5012481" y="1309937"/>
            <a:ext cx="6293561" cy="4885089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09CAF367-F1CC-0473-A79B-B5418F173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86" y="1309936"/>
            <a:ext cx="3345952" cy="4885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E535E-5C37-6238-5F72-F569F99DFBFF}"/>
              </a:ext>
            </a:extLst>
          </p:cNvPr>
          <p:cNvSpPr txBox="1"/>
          <p:nvPr/>
        </p:nvSpPr>
        <p:spPr>
          <a:xfrm>
            <a:off x="2672862" y="6297425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Июнь 1905 года</a:t>
            </a:r>
          </a:p>
        </p:txBody>
      </p:sp>
    </p:spTree>
    <p:extLst>
      <p:ext uri="{BB962C8B-B14F-4D97-AF65-F5344CB8AC3E}">
        <p14:creationId xmlns:p14="http://schemas.microsoft.com/office/powerpoint/2010/main" val="3881729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C0F338-AE3C-9482-E655-7B933DAD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293" y="307416"/>
            <a:ext cx="10013413" cy="95467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Гибель великого князя Сергея  Александровича</a:t>
            </a:r>
          </a:p>
        </p:txBody>
      </p:sp>
      <p:pic>
        <p:nvPicPr>
          <p:cNvPr id="9218" name="Picture 2" descr="Карета Сергея Александровича была подорвана «адской машиной».">
            <a:extLst>
              <a:ext uri="{FF2B5EF4-FFF2-40B4-BE49-F238E27FC236}">
                <a16:creationId xmlns:a16="http://schemas.microsoft.com/office/drawing/2014/main" id="{5B8E1AD4-E8B7-6394-E734-296247E1F6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47" y="2347386"/>
            <a:ext cx="4607091" cy="305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Великий князь был решительным противником конституционных преобразований.">
            <a:extLst>
              <a:ext uri="{FF2B5EF4-FFF2-40B4-BE49-F238E27FC236}">
                <a16:creationId xmlns:a16="http://schemas.microsoft.com/office/drawing/2014/main" id="{CD7CB247-D683-64AE-6BE9-BF618FAF0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9" y="1449298"/>
            <a:ext cx="3374629" cy="472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83145BB-D70A-B2FC-14A4-4AAB94EC4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817" y="1449298"/>
            <a:ext cx="3896399" cy="472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415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15088-65AD-5235-950D-C37239C94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022" y="479425"/>
            <a:ext cx="52578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Подвиг всепрощения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3FEE687E-70FA-E8D1-BC8A-6969814A4E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3" t="3134" r="7554" b="2463"/>
          <a:stretch/>
        </p:blipFill>
        <p:spPr bwMode="auto">
          <a:xfrm>
            <a:off x="8194362" y="1987883"/>
            <a:ext cx="3692844" cy="450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Иван Каляев в 1902 году">
            <a:extLst>
              <a:ext uri="{FF2B5EF4-FFF2-40B4-BE49-F238E27FC236}">
                <a16:creationId xmlns:a16="http://schemas.microsoft.com/office/drawing/2014/main" id="{4457648E-F2EB-E673-B93B-6526A6B95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4" y="1987882"/>
            <a:ext cx="3049533" cy="450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731A74-C680-82DD-4F47-BE800EAD06C0}"/>
              </a:ext>
            </a:extLst>
          </p:cNvPr>
          <p:cNvSpPr txBox="1"/>
          <p:nvPr/>
        </p:nvSpPr>
        <p:spPr>
          <a:xfrm>
            <a:off x="3516922" y="3058111"/>
            <a:ext cx="457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+mj-lt"/>
              </a:rPr>
              <a:t>Вдруг женщина в черном</a:t>
            </a:r>
          </a:p>
          <a:p>
            <a:r>
              <a:rPr lang="ru-RU" sz="2800" b="1" dirty="0">
                <a:latin typeface="+mj-lt"/>
              </a:rPr>
              <a:t>Как призрак вошла.</a:t>
            </a:r>
          </a:p>
          <a:p>
            <a:r>
              <a:rPr lang="ru-RU" sz="2800" b="1" dirty="0">
                <a:latin typeface="+mj-lt"/>
              </a:rPr>
              <a:t>«Жена я его», - мне сказала</a:t>
            </a:r>
          </a:p>
          <a:p>
            <a:r>
              <a:rPr lang="ru-RU" sz="2000" b="1" dirty="0">
                <a:latin typeface="+mj-lt"/>
              </a:rPr>
              <a:t>						(И. П. Каляев)</a:t>
            </a:r>
          </a:p>
        </p:txBody>
      </p:sp>
    </p:spTree>
    <p:extLst>
      <p:ext uri="{BB962C8B-B14F-4D97-AF65-F5344CB8AC3E}">
        <p14:creationId xmlns:p14="http://schemas.microsoft.com/office/powerpoint/2010/main" val="188802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5F1CB-1CFE-0ECB-F281-0EFCE071A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908" y="539408"/>
            <a:ext cx="10260183" cy="85812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Памятник на месте гибели Сергея Александровича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3E369B5-9916-74DA-3296-399AFCA915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70" y="1716258"/>
            <a:ext cx="810660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5DE6455-C5A9-255A-3B5B-BA62B2626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8" y="1716258"/>
            <a:ext cx="292506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959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35624-8F5E-BF4D-C7B4-747B757E3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512" y="119577"/>
            <a:ext cx="7038975" cy="96363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Марфо-Мариинская обитель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33846B-7F4F-91C0-3CD2-A103CE423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18" y="1083212"/>
            <a:ext cx="8128164" cy="5500466"/>
          </a:xfrm>
        </p:spPr>
      </p:pic>
    </p:spTree>
    <p:extLst>
      <p:ext uri="{BB962C8B-B14F-4D97-AF65-F5344CB8AC3E}">
        <p14:creationId xmlns:p14="http://schemas.microsoft.com/office/powerpoint/2010/main" val="121702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58C6A-AC9A-9928-268D-EDC7909AB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563881"/>
            <a:ext cx="7620000" cy="80185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Сестры Марфо-Мариинской обители</a:t>
            </a:r>
            <a:endParaRPr lang="ru-RU" sz="36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A83FF8B-3206-0CEE-AE75-2FB97D05DB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4" y="1813707"/>
            <a:ext cx="6370114" cy="431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8D285E8-E2CD-0A1C-6275-0FAC0FC84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24" y="1813706"/>
            <a:ext cx="5547242" cy="431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600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50C80-8515-7336-64FF-D1E589CB5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099" y="311385"/>
            <a:ext cx="6781800" cy="96232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Матушка-настоятельница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2247BB-2221-A654-4E8D-5982CC31A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222" y="1448974"/>
            <a:ext cx="3354454" cy="4837976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C1F62CB-C1D2-A12E-067D-495D41089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5" t="5245" r="5323" b="7141"/>
          <a:stretch/>
        </p:blipFill>
        <p:spPr bwMode="auto">
          <a:xfrm>
            <a:off x="817724" y="1448974"/>
            <a:ext cx="3017040" cy="483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8740910-495A-CE36-2018-8180C43F0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" r="9522"/>
          <a:stretch/>
        </p:blipFill>
        <p:spPr bwMode="auto">
          <a:xfrm>
            <a:off x="4406614" y="1448974"/>
            <a:ext cx="3193757" cy="483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943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14A48D-A632-D019-6983-8A79BE524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587" y="356593"/>
            <a:ext cx="8886825" cy="97793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Больница Марфо-Мариинской обители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7A34431-1AC6-3B3A-7D79-4B082E2BD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5" r="822" b="54461"/>
          <a:stretch/>
        </p:blipFill>
        <p:spPr>
          <a:xfrm>
            <a:off x="510006" y="1580417"/>
            <a:ext cx="11171988" cy="479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70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58EB2-43BE-DA78-99A5-7A16C1482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75" y="240837"/>
            <a:ext cx="8553450" cy="90861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Больница Марфо-Мариинской обители</a:t>
            </a:r>
            <a:endParaRPr lang="ru-RU" sz="36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3D0BE97-3416-3B4A-6787-0C2D905E64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20" y="1227469"/>
            <a:ext cx="7180951" cy="509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7C23A94-F62E-33CF-CD5B-45551CB65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164" y="1227469"/>
            <a:ext cx="3058816" cy="509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24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C9548-D8BB-25BE-856C-D4E8AA342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37" y="182091"/>
            <a:ext cx="11788726" cy="778859"/>
          </a:xfrm>
        </p:spPr>
        <p:txBody>
          <a:bodyPr>
            <a:noAutofit/>
          </a:bodyPr>
          <a:lstStyle/>
          <a:p>
            <a:r>
              <a:rPr lang="ru-RU" sz="3600" b="1" dirty="0"/>
              <a:t>Семья великого герцога Людвига </a:t>
            </a:r>
            <a:r>
              <a:rPr lang="en-GB" sz="3600" b="1" dirty="0"/>
              <a:t>IV</a:t>
            </a:r>
            <a:r>
              <a:rPr lang="ru-RU" sz="3600" b="1" dirty="0"/>
              <a:t> Гессен-Дармштадтского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F9A1A6A5-F8E3-1F77-9FA5-3AD799BD4C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6917" y="3733540"/>
            <a:ext cx="1683727" cy="242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DC41940E-ECA3-7193-2D8D-CFA674A5B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100" y="1092703"/>
            <a:ext cx="1452975" cy="213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AAEA5C1C-AE73-4553-9065-628B4881D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343" y="1092704"/>
            <a:ext cx="1426232" cy="213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>
            <a:extLst>
              <a:ext uri="{FF2B5EF4-FFF2-40B4-BE49-F238E27FC236}">
                <a16:creationId xmlns:a16="http://schemas.microsoft.com/office/drawing/2014/main" id="{FB7B8C4E-4724-9F6E-BAE0-6398B2B19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" b="22872"/>
          <a:stretch/>
        </p:blipFill>
        <p:spPr bwMode="auto">
          <a:xfrm>
            <a:off x="3721502" y="1163552"/>
            <a:ext cx="1589650" cy="212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F63261-A9A5-98E4-B8E8-2889C310BB0E}"/>
              </a:ext>
            </a:extLst>
          </p:cNvPr>
          <p:cNvSpPr txBox="1"/>
          <p:nvPr/>
        </p:nvSpPr>
        <p:spPr>
          <a:xfrm>
            <a:off x="573896" y="1761960"/>
            <a:ext cx="294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Элла</a:t>
            </a:r>
          </a:p>
          <a:p>
            <a:pPr algn="ctr"/>
            <a:r>
              <a:rPr lang="ru-RU" b="1" dirty="0"/>
              <a:t> (Великая княгиня Елизавета Федоровна</a:t>
            </a:r>
          </a:p>
          <a:p>
            <a:pPr algn="ctr"/>
            <a:r>
              <a:rPr lang="ru-RU" b="1" dirty="0"/>
              <a:t>Романова)</a:t>
            </a:r>
          </a:p>
        </p:txBody>
      </p:sp>
      <p:pic>
        <p:nvPicPr>
          <p:cNvPr id="15370" name="Picture 10">
            <a:extLst>
              <a:ext uri="{FF2B5EF4-FFF2-40B4-BE49-F238E27FC236}">
                <a16:creationId xmlns:a16="http://schemas.microsoft.com/office/drawing/2014/main" id="{73581047-2EEB-AAEF-51E7-F09283712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25" y="3865852"/>
            <a:ext cx="1311227" cy="222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88C3C2-0C73-16CC-3ECD-0D3C69BF0598}"/>
              </a:ext>
            </a:extLst>
          </p:cNvPr>
          <p:cNvSpPr txBox="1"/>
          <p:nvPr/>
        </p:nvSpPr>
        <p:spPr>
          <a:xfrm>
            <a:off x="624176" y="4378993"/>
            <a:ext cx="294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Алиса</a:t>
            </a:r>
          </a:p>
          <a:p>
            <a:pPr algn="ctr"/>
            <a:r>
              <a:rPr lang="ru-RU" b="1" dirty="0"/>
              <a:t>(Императрица </a:t>
            </a:r>
          </a:p>
          <a:p>
            <a:pPr algn="ctr"/>
            <a:r>
              <a:rPr lang="ru-RU" b="1" dirty="0"/>
              <a:t>Александра Федоровна</a:t>
            </a:r>
          </a:p>
          <a:p>
            <a:pPr algn="ctr"/>
            <a:r>
              <a:rPr lang="ru-RU" b="1" dirty="0"/>
              <a:t>Романова)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9D84E-836E-90C6-61B9-0D6352A607AE}"/>
              </a:ext>
            </a:extLst>
          </p:cNvPr>
          <p:cNvSpPr txBox="1"/>
          <p:nvPr/>
        </p:nvSpPr>
        <p:spPr>
          <a:xfrm>
            <a:off x="6697907" y="6202075"/>
            <a:ext cx="275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Людвиг </a:t>
            </a:r>
            <a:r>
              <a:rPr lang="en-GB" b="1" dirty="0"/>
              <a:t>IV </a:t>
            </a:r>
            <a:r>
              <a:rPr lang="ru-RU" b="1" dirty="0"/>
              <a:t>Гессенский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CF53D-C507-B9D3-E3DD-2496A88F8708}"/>
              </a:ext>
            </a:extLst>
          </p:cNvPr>
          <p:cNvSpPr txBox="1"/>
          <p:nvPr/>
        </p:nvSpPr>
        <p:spPr>
          <a:xfrm>
            <a:off x="6697907" y="3232053"/>
            <a:ext cx="224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Алиса Британская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2ECE97-1D2B-C089-27EA-23B34C1FD8F5}"/>
              </a:ext>
            </a:extLst>
          </p:cNvPr>
          <p:cNvSpPr txBox="1"/>
          <p:nvPr/>
        </p:nvSpPr>
        <p:spPr>
          <a:xfrm>
            <a:off x="9280134" y="3232053"/>
            <a:ext cx="243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Королева Виктория</a:t>
            </a:r>
          </a:p>
        </p:txBody>
      </p:sp>
      <p:sp>
        <p:nvSpPr>
          <p:cNvPr id="9" name="Стрелка: влево 8">
            <a:extLst>
              <a:ext uri="{FF2B5EF4-FFF2-40B4-BE49-F238E27FC236}">
                <a16:creationId xmlns:a16="http://schemas.microsoft.com/office/drawing/2014/main" id="{A01989AB-67FB-FC55-758E-551BBC3E4BF9}"/>
              </a:ext>
            </a:extLst>
          </p:cNvPr>
          <p:cNvSpPr/>
          <p:nvPr/>
        </p:nvSpPr>
        <p:spPr>
          <a:xfrm>
            <a:off x="8382502" y="2133935"/>
            <a:ext cx="1125414" cy="369332"/>
          </a:xfrm>
          <a:prstGeom prst="leftArrow">
            <a:avLst/>
          </a:prstGeom>
          <a:ln>
            <a:solidFill>
              <a:schemeClr val="accent1">
                <a:lumMod val="60000"/>
                <a:lumOff val="40000"/>
                <a:alpha val="33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Левая круглая скобка 9">
            <a:extLst>
              <a:ext uri="{FF2B5EF4-FFF2-40B4-BE49-F238E27FC236}">
                <a16:creationId xmlns:a16="http://schemas.microsoft.com/office/drawing/2014/main" id="{95CB82C6-6442-BF0B-0846-90003C3ABBB7}"/>
              </a:ext>
            </a:extLst>
          </p:cNvPr>
          <p:cNvSpPr/>
          <p:nvPr/>
        </p:nvSpPr>
        <p:spPr>
          <a:xfrm>
            <a:off x="6460183" y="2362125"/>
            <a:ext cx="414917" cy="2138402"/>
          </a:xfrm>
          <a:prstGeom prst="leftBracket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C98CF9A-E3ED-32EC-A8B3-B1DA4C5D1606}"/>
              </a:ext>
            </a:extLst>
          </p:cNvPr>
          <p:cNvCxnSpPr/>
          <p:nvPr/>
        </p:nvCxnSpPr>
        <p:spPr>
          <a:xfrm flipH="1" flipV="1">
            <a:off x="5349539" y="2765603"/>
            <a:ext cx="1072256" cy="778860"/>
          </a:xfrm>
          <a:prstGeom prst="straightConnector1">
            <a:avLst/>
          </a:prstGeom>
          <a:ln w="53975">
            <a:solidFill>
              <a:schemeClr val="accent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907F10C4-6395-DA6E-50FD-16A1F78346AB}"/>
              </a:ext>
            </a:extLst>
          </p:cNvPr>
          <p:cNvCxnSpPr/>
          <p:nvPr/>
        </p:nvCxnSpPr>
        <p:spPr>
          <a:xfrm flipH="1">
            <a:off x="5311152" y="3553648"/>
            <a:ext cx="1072256" cy="9414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860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314BE-E5B4-64BE-58BF-9E97C0CF4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867" y="520107"/>
            <a:ext cx="5740266" cy="106914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Воспитание сирот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3C6C04-6A6A-F8E7-1D51-A4275BA78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06" y="1976626"/>
            <a:ext cx="5883260" cy="4361267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D30988CB-55EF-E26C-1F61-E9DEB3110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891" y="1966696"/>
            <a:ext cx="4516903" cy="437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12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43222-5C49-FD01-A5CA-25CCEBEFD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826" y="727684"/>
            <a:ext cx="5187401" cy="540262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Патриаршее подворье святителя Николая в Бари, построенное под опекой великой княгини Елизаветы Федоровны, председателя Императорского православного палестинского общества</a:t>
            </a:r>
          </a:p>
        </p:txBody>
      </p:sp>
      <p:pic>
        <p:nvPicPr>
          <p:cNvPr id="4" name="Picture 2" descr="Фото: Патриаршее Подворье святителя Николая в Бари">
            <a:extLst>
              <a:ext uri="{FF2B5EF4-FFF2-40B4-BE49-F238E27FC236}">
                <a16:creationId xmlns:a16="http://schemas.microsoft.com/office/drawing/2014/main" id="{189CA2F7-98F9-F1E7-7734-24C859C88A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73" y="247392"/>
            <a:ext cx="5187403" cy="636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11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9090F-7BEB-AAC4-D5AE-77DF4F61F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13" y="100541"/>
            <a:ext cx="8428599" cy="98267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Помощь фронту в годы Великой войны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2E3FCD1-8C21-3C34-F873-D367291F74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091" y="1155895"/>
            <a:ext cx="8102845" cy="54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24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5C377-5443-869A-0AC5-C01848988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487" y="560367"/>
            <a:ext cx="8201025" cy="111075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Помощь фронту в годы Великой войны </a:t>
            </a:r>
            <a:endParaRPr lang="ru-RU" sz="36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07DB626-8A7A-8EC8-1F2D-13FF7415AC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773" y="1913206"/>
            <a:ext cx="6635822" cy="411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8738F3C5-0676-E14C-0F42-34B120BC8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5" y="1913206"/>
            <a:ext cx="5187856" cy="411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809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068BA-E826-7643-FD8B-EF623B47E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41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Работа в благотворительном комитете </a:t>
            </a:r>
            <a:br>
              <a:rPr lang="ru-RU" sz="3600" b="1" dirty="0"/>
            </a:br>
            <a:r>
              <a:rPr lang="ru-RU" sz="3600" b="1" dirty="0"/>
              <a:t>в годы Великой войны 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60CF00A3-1BA5-6719-E92A-AC464E9C57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1" y="1932694"/>
            <a:ext cx="6125991" cy="440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BD2332EC-DCDC-DEAF-00EA-8866992A7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62" y="1932694"/>
            <a:ext cx="5436577" cy="440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088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A9800-4BC4-2534-1D47-C024532D1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0" y="536576"/>
            <a:ext cx="7505700" cy="85876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Арест матушки-настоятельницы 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256C1A4-082E-AFC1-7C60-331EACD190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630" y="1729834"/>
            <a:ext cx="432618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2623D277-42FB-76D3-0582-866969B46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5" y="1690688"/>
            <a:ext cx="6209689" cy="439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627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BB8C9-4C10-FB8A-2936-D651E1E7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11" y="483138"/>
            <a:ext cx="11591778" cy="9706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Последнее письмо матушки-настоятельницы сестрам Марфо-Мариинской обители (1918 г.)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436572-CEBB-9546-9D9B-53000FDB7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7" y="1800224"/>
            <a:ext cx="9763646" cy="4784187"/>
          </a:xfrm>
        </p:spPr>
      </p:pic>
    </p:spTree>
    <p:extLst>
      <p:ext uri="{BB962C8B-B14F-4D97-AF65-F5344CB8AC3E}">
        <p14:creationId xmlns:p14="http://schemas.microsoft.com/office/powerpoint/2010/main" val="2414950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FECC4-37CF-DF79-EC78-228CFF97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65" y="214229"/>
            <a:ext cx="10665069" cy="131262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Расписка Елизаветы Федоровны и великих князей о перевозе из Екатеринбурга в Алапаевск</a:t>
            </a:r>
          </a:p>
        </p:txBody>
      </p:sp>
      <p:pic>
        <p:nvPicPr>
          <p:cNvPr id="15362" name="Picture 2" descr="Расписка великой княгини Елизаветы Федоровны и великих князей">
            <a:extLst>
              <a:ext uri="{FF2B5EF4-FFF2-40B4-BE49-F238E27FC236}">
                <a16:creationId xmlns:a16="http://schemas.microsoft.com/office/drawing/2014/main" id="{1F9C8DE4-7577-4A1C-23FC-240BA07BDE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946" y="1591593"/>
            <a:ext cx="6638054" cy="508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399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6D173-7EC3-C9D7-7F15-4CDC784FF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906" y="763702"/>
            <a:ext cx="6834188" cy="86829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Напольная школа в Алапаевске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C5911769-6CC3-8AD9-DB24-CBE75511C4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8" y="1964769"/>
            <a:ext cx="5852422" cy="399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D14CDC-2DB8-3B17-3C67-A852E07ED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79" y="1964769"/>
            <a:ext cx="5575643" cy="399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684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64FBB-41A0-E1F0-A725-ACA92474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00" y="169858"/>
            <a:ext cx="5400675" cy="91656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Алапаевские мученики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CFB5C2-0EA5-0E01-E2CC-98BD8C877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0" y="1172144"/>
            <a:ext cx="8013699" cy="5342466"/>
          </a:xfrm>
        </p:spPr>
      </p:pic>
    </p:spTree>
    <p:extLst>
      <p:ext uri="{BB962C8B-B14F-4D97-AF65-F5344CB8AC3E}">
        <p14:creationId xmlns:p14="http://schemas.microsoft.com/office/powerpoint/2010/main" val="136525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7F4FC-7193-5E4F-CDD9-7DB479D1D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1963" y="112544"/>
            <a:ext cx="7168074" cy="703384"/>
          </a:xfrm>
        </p:spPr>
        <p:txBody>
          <a:bodyPr>
            <a:normAutofit/>
          </a:bodyPr>
          <a:lstStyle/>
          <a:p>
            <a:r>
              <a:rPr lang="ru-RU" sz="3600" b="1" dirty="0"/>
              <a:t>Семья великого герцога Людвига </a:t>
            </a:r>
            <a:r>
              <a:rPr lang="en-GB" sz="3600" b="1" dirty="0"/>
              <a:t>IV</a:t>
            </a:r>
            <a:endParaRPr lang="ru-RU" sz="36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41940BE-B937-2D72-0FCB-634E727B3C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170" y="1070047"/>
            <a:ext cx="4158948" cy="56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Фридрих Вильгельм Людвиг Карл с супругой Алисой Мод Мэри и дочерьми Викторий и Елизаветой (Из Интернета)">
            <a:extLst>
              <a:ext uri="{FF2B5EF4-FFF2-40B4-BE49-F238E27FC236}">
                <a16:creationId xmlns:a16="http://schemas.microsoft.com/office/drawing/2014/main" id="{A9D76DC8-0C9E-E4C5-5CF9-D7C9C8DA2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25" y="1070046"/>
            <a:ext cx="4298606" cy="56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765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727993-E201-1CC7-D2EF-77017852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6275" y="202809"/>
            <a:ext cx="3219450" cy="89329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Голгофа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2B9830C-AAF1-8854-AD76-C7F4BDC4EF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9" t="3343" r="1506" b="3073"/>
          <a:stretch/>
        </p:blipFill>
        <p:spPr bwMode="auto">
          <a:xfrm>
            <a:off x="1704389" y="1096108"/>
            <a:ext cx="3671667" cy="547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Убиение преподобномученицы Елисаветы и ихже с нею">
            <a:extLst>
              <a:ext uri="{FF2B5EF4-FFF2-40B4-BE49-F238E27FC236}">
                <a16:creationId xmlns:a16="http://schemas.microsoft.com/office/drawing/2014/main" id="{E6764A84-2D6F-373C-566B-E7B17CA7A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166" y="1096108"/>
            <a:ext cx="4156201" cy="547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409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84652-6C8A-1C2A-D386-4B2242357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5" y="28964"/>
            <a:ext cx="5048250" cy="104164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Алапаевская шахта</a:t>
            </a:r>
          </a:p>
        </p:txBody>
      </p:sp>
      <p:pic>
        <p:nvPicPr>
          <p:cNvPr id="2050" name="Picture 2" descr="Алапаевская шахта">
            <a:extLst>
              <a:ext uri="{FF2B5EF4-FFF2-40B4-BE49-F238E27FC236}">
                <a16:creationId xmlns:a16="http://schemas.microsoft.com/office/drawing/2014/main" id="{3A6E45D4-2AF2-B205-C2AA-6187E8677F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511" y="1136011"/>
            <a:ext cx="8236978" cy="54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51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BAF64-E497-E341-CD98-42A55C5A6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77" y="308025"/>
            <a:ext cx="11605846" cy="159221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</a:rPr>
              <a:t>М</a:t>
            </a:r>
            <a:r>
              <a:rPr lang="ru-RU" sz="3600" b="1" i="0" dirty="0">
                <a:solidFill>
                  <a:srgbClr val="000000"/>
                </a:solidFill>
                <a:effectLst/>
              </a:rPr>
              <a:t>онастырь Новомучеников Российских в Алапаевске, построенный на месте </a:t>
            </a:r>
            <a:r>
              <a:rPr lang="ru-RU" sz="3600" b="1" i="0" dirty="0">
                <a:effectLst/>
              </a:rPr>
              <a:t>крестного подвига преподобномученицы велико</a:t>
            </a:r>
            <a:r>
              <a:rPr lang="ru-RU" sz="3600" b="1" dirty="0"/>
              <a:t>й</a:t>
            </a:r>
            <a:r>
              <a:rPr lang="ru-RU" sz="3600" b="1" i="0" dirty="0">
                <a:effectLst/>
              </a:rPr>
              <a:t> княгини Елизаветы, инокини Варвары и князей Дома Романовых</a:t>
            </a:r>
            <a:endParaRPr lang="ru-RU" sz="3200" dirty="0"/>
          </a:p>
        </p:txBody>
      </p:sp>
      <p:pic>
        <p:nvPicPr>
          <p:cNvPr id="3074" name="Picture 2" descr="Монастырь новомучеников и исповедников Церкви Русской">
            <a:extLst>
              <a:ext uri="{FF2B5EF4-FFF2-40B4-BE49-F238E27FC236}">
                <a16:creationId xmlns:a16="http://schemas.microsoft.com/office/drawing/2014/main" id="{CB5AC2B0-B154-D385-4754-71A4FD03DB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3649" y="2315578"/>
            <a:ext cx="7200987" cy="431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61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77E40-D236-D404-8756-2289C258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93" y="422275"/>
            <a:ext cx="1115187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Рака с мощами Св. княгини Елизаветы Федоровны </a:t>
            </a:r>
            <a:br>
              <a:rPr lang="ru-RU" sz="3600" b="1" dirty="0"/>
            </a:br>
            <a:r>
              <a:rPr lang="ru-RU" sz="3600" b="1" dirty="0"/>
              <a:t>в</a:t>
            </a:r>
            <a:r>
              <a:rPr lang="ru-RU" sz="3600" b="1" dirty="0">
                <a:solidFill>
                  <a:srgbClr val="000000"/>
                </a:solidFill>
              </a:rPr>
              <a:t> храме</a:t>
            </a:r>
            <a:r>
              <a:rPr lang="ru-RU" sz="3600" b="1" i="0" dirty="0">
                <a:solidFill>
                  <a:srgbClr val="000000"/>
                </a:solidFill>
                <a:effectLst/>
              </a:rPr>
              <a:t> Св. Марии Магдалины </a:t>
            </a:r>
            <a:r>
              <a:rPr lang="ru-RU" sz="3600" b="1" dirty="0">
                <a:solidFill>
                  <a:srgbClr val="000000"/>
                </a:solidFill>
              </a:rPr>
              <a:t>в</a:t>
            </a:r>
            <a:r>
              <a:rPr lang="ru-RU" sz="36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3600" b="1" i="0" dirty="0" err="1">
                <a:solidFill>
                  <a:srgbClr val="000000"/>
                </a:solidFill>
                <a:effectLst/>
              </a:rPr>
              <a:t>Гефсимании</a:t>
            </a:r>
            <a:r>
              <a:rPr lang="ru-RU" sz="3600" dirty="0"/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32E2DA3-74B4-C9F8-2CCA-1962EF07DF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r="8847"/>
          <a:stretch/>
        </p:blipFill>
        <p:spPr bwMode="auto">
          <a:xfrm>
            <a:off x="63298" y="1949108"/>
            <a:ext cx="5862979" cy="465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266EB5B-F255-8734-E058-9CC9C23B0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57"/>
          <a:stretch/>
        </p:blipFill>
        <p:spPr bwMode="auto">
          <a:xfrm>
            <a:off x="5958428" y="1949108"/>
            <a:ext cx="6170274" cy="465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788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67CE1-B121-15C6-6ED0-8A78D5B80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575" y="257967"/>
            <a:ext cx="9012848" cy="85091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Памятники Св. княгине Елизавете Федоровне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54BE0593-5A05-0D8E-6D2F-1AF2E4722D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r="24153"/>
          <a:stretch/>
        </p:blipFill>
        <p:spPr bwMode="auto">
          <a:xfrm>
            <a:off x="4260166" y="1196880"/>
            <a:ext cx="3334043" cy="49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5">
            <a:extLst>
              <a:ext uri="{FF2B5EF4-FFF2-40B4-BE49-F238E27FC236}">
                <a16:creationId xmlns:a16="http://schemas.microsoft.com/office/drawing/2014/main" id="{496A03A2-95A5-50D2-F948-78CEF92A5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r="6483"/>
          <a:stretch/>
        </p:blipFill>
        <p:spPr bwMode="auto">
          <a:xfrm>
            <a:off x="712762" y="1183292"/>
            <a:ext cx="2883878" cy="49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icture background">
            <a:extLst>
              <a:ext uri="{FF2B5EF4-FFF2-40B4-BE49-F238E27FC236}">
                <a16:creationId xmlns:a16="http://schemas.microsoft.com/office/drawing/2014/main" id="{3920BABC-C4E8-03D5-0AF4-616F4AFA0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735" y="1183292"/>
            <a:ext cx="3343317" cy="50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7DE052-0F53-431D-3879-8391E920266F}"/>
              </a:ext>
            </a:extLst>
          </p:cNvPr>
          <p:cNvSpPr txBox="1"/>
          <p:nvPr/>
        </p:nvSpPr>
        <p:spPr>
          <a:xfrm>
            <a:off x="895642" y="6312639"/>
            <a:ext cx="251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В Калининграде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B4D43A-B9E1-9906-215C-8390FB71B94B}"/>
              </a:ext>
            </a:extLst>
          </p:cNvPr>
          <p:cNvSpPr txBox="1"/>
          <p:nvPr/>
        </p:nvSpPr>
        <p:spPr>
          <a:xfrm>
            <a:off x="4836941" y="6312639"/>
            <a:ext cx="251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В Москве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5ACD3E-A142-6FE0-353A-BA21C3AB2278}"/>
              </a:ext>
            </a:extLst>
          </p:cNvPr>
          <p:cNvSpPr txBox="1"/>
          <p:nvPr/>
        </p:nvSpPr>
        <p:spPr>
          <a:xfrm>
            <a:off x="8616408" y="6291153"/>
            <a:ext cx="262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В Алапаевске</a:t>
            </a:r>
          </a:p>
        </p:txBody>
      </p:sp>
    </p:spTree>
    <p:extLst>
      <p:ext uri="{BB962C8B-B14F-4D97-AF65-F5344CB8AC3E}">
        <p14:creationId xmlns:p14="http://schemas.microsoft.com/office/powerpoint/2010/main" val="2891269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BA2DA-2E49-ACA4-9FA4-11A20198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019" y="117782"/>
            <a:ext cx="5113868" cy="6622435"/>
          </a:xfrm>
        </p:spPr>
        <p:txBody>
          <a:bodyPr>
            <a:normAutofit fontScale="90000"/>
          </a:bodyPr>
          <a:lstStyle/>
          <a:p>
            <a:r>
              <a:rPr lang="ru-RU" sz="2700" b="1" i="1" dirty="0">
                <a:solidFill>
                  <a:srgbClr val="3C3C3C"/>
                </a:solidFill>
                <a:effectLst/>
              </a:rPr>
              <a:t>Я на тебя гляжу, любуясь ежечасно:</a:t>
            </a:r>
            <a:br>
              <a:rPr lang="ru-RU" sz="2700" b="1" i="1" dirty="0"/>
            </a:br>
            <a:r>
              <a:rPr lang="ru-RU" sz="2700" b="1" i="1" dirty="0">
                <a:solidFill>
                  <a:srgbClr val="3C3C3C"/>
                </a:solidFill>
                <a:effectLst/>
              </a:rPr>
              <a:t>Ты так невыразимо хороша!</a:t>
            </a:r>
            <a:br>
              <a:rPr lang="ru-RU" sz="2700" b="1" i="1" dirty="0"/>
            </a:br>
            <a:r>
              <a:rPr lang="ru-RU" sz="2700" b="1" i="1" dirty="0">
                <a:solidFill>
                  <a:srgbClr val="3C3C3C"/>
                </a:solidFill>
                <a:effectLst/>
              </a:rPr>
              <a:t>О, верно под такой наружностью 				прекрасной</a:t>
            </a:r>
            <a:br>
              <a:rPr lang="ru-RU" sz="2700" b="1" i="1" dirty="0"/>
            </a:br>
            <a:r>
              <a:rPr lang="ru-RU" sz="2700" b="1" i="1" dirty="0">
                <a:solidFill>
                  <a:srgbClr val="3C3C3C"/>
                </a:solidFill>
                <a:effectLst/>
              </a:rPr>
              <a:t>Такая же прекрасная душа!», - </a:t>
            </a:r>
            <a:br>
              <a:rPr lang="ru-RU" sz="2700" b="1" i="1" dirty="0">
                <a:solidFill>
                  <a:srgbClr val="3C3C3C"/>
                </a:solidFill>
                <a:effectLst/>
              </a:rPr>
            </a:br>
            <a:r>
              <a:rPr lang="ru-RU" sz="2700" b="1" dirty="0">
                <a:solidFill>
                  <a:srgbClr val="3C3C3C"/>
                </a:solidFill>
                <a:effectLst/>
              </a:rPr>
              <a:t>писал о Елизавете Федоровне</a:t>
            </a:r>
            <a:br>
              <a:rPr lang="ru-RU" sz="2700" b="1" dirty="0">
                <a:solidFill>
                  <a:srgbClr val="3C3C3C"/>
                </a:solidFill>
                <a:effectLst/>
              </a:rPr>
            </a:br>
            <a:r>
              <a:rPr lang="ru-RU" sz="2700" b="1" dirty="0">
                <a:solidFill>
                  <a:srgbClr val="3C3C3C"/>
                </a:solidFill>
                <a:effectLst/>
              </a:rPr>
              <a:t>в</a:t>
            </a:r>
            <a:r>
              <a:rPr lang="ru-RU" sz="2700" b="1" dirty="0">
                <a:solidFill>
                  <a:srgbClr val="3C3C3C"/>
                </a:solidFill>
              </a:rPr>
              <a:t>еликий князь Константин Романов </a:t>
            </a:r>
            <a:br>
              <a:rPr lang="ru-RU" sz="2700" b="1" dirty="0">
                <a:solidFill>
                  <a:srgbClr val="3C3C3C"/>
                </a:solidFill>
              </a:rPr>
            </a:br>
            <a:r>
              <a:rPr lang="ru-RU" sz="2700" b="1" dirty="0">
                <a:solidFill>
                  <a:srgbClr val="3C3C3C"/>
                </a:solidFill>
              </a:rPr>
              <a:t>в 1884 г.</a:t>
            </a:r>
            <a:br>
              <a:rPr lang="ru-RU" sz="2700" b="1" dirty="0">
                <a:solidFill>
                  <a:srgbClr val="3C3C3C"/>
                </a:solidFill>
              </a:rPr>
            </a:br>
            <a:br>
              <a:rPr lang="ru-RU" sz="2700" b="1" i="1" dirty="0">
                <a:solidFill>
                  <a:srgbClr val="3C3C3C"/>
                </a:solidFill>
              </a:rPr>
            </a:br>
            <a:br>
              <a:rPr lang="ru-RU" sz="2700" b="1" i="1" dirty="0">
                <a:solidFill>
                  <a:srgbClr val="3C3C3C"/>
                </a:solidFill>
              </a:rPr>
            </a:br>
            <a:br>
              <a:rPr lang="ru-RU" sz="2700" b="1" i="1" dirty="0">
                <a:solidFill>
                  <a:srgbClr val="3C3C3C"/>
                </a:solidFill>
              </a:rPr>
            </a:br>
            <a:br>
              <a:rPr lang="ru-RU" sz="2400" b="1" i="1" dirty="0">
                <a:solidFill>
                  <a:srgbClr val="3C3C3C"/>
                </a:solidFill>
              </a:rPr>
            </a:br>
            <a:r>
              <a:rPr lang="ru-RU" sz="4000" b="1" dirty="0">
                <a:solidFill>
                  <a:srgbClr val="3C3C3C"/>
                </a:solidFill>
              </a:rPr>
              <a:t>Какими личными качествами обладала святая княгиня </a:t>
            </a:r>
            <a:br>
              <a:rPr lang="ru-RU" sz="4000" b="1" dirty="0">
                <a:solidFill>
                  <a:srgbClr val="3C3C3C"/>
                </a:solidFill>
              </a:rPr>
            </a:br>
            <a:r>
              <a:rPr lang="ru-RU" sz="4000" b="1" dirty="0">
                <a:solidFill>
                  <a:srgbClr val="3C3C3C"/>
                </a:solidFill>
              </a:rPr>
              <a:t>Елизавета Федоровна?</a:t>
            </a:r>
            <a:endParaRPr lang="ru-RU" sz="4000" b="1" i="1" dirty="0">
              <a:solidFill>
                <a:srgbClr val="3C3C3C"/>
              </a:solidFill>
            </a:endParaRPr>
          </a:p>
        </p:txBody>
      </p:sp>
      <p:pic>
        <p:nvPicPr>
          <p:cNvPr id="5122" name="Picture 2" descr="istlbvipms021">
            <a:extLst>
              <a:ext uri="{FF2B5EF4-FFF2-40B4-BE49-F238E27FC236}">
                <a16:creationId xmlns:a16="http://schemas.microsoft.com/office/drawing/2014/main" id="{9A9921AC-5249-962C-494B-CE3DBD9784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887" y="117782"/>
            <a:ext cx="3364261" cy="425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C22C058-B21E-BAB0-FEFB-BFDAC59A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4" y="1977717"/>
            <a:ext cx="33528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650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36DE8-077C-6B47-CF8A-21314E73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863" y="1973260"/>
            <a:ext cx="3689390" cy="291147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/>
              <a:t>Храм </a:t>
            </a:r>
            <a:br>
              <a:rPr lang="ru-RU" sz="3600" b="1" dirty="0"/>
            </a:br>
            <a:r>
              <a:rPr lang="ru-RU" sz="3600" b="1" dirty="0"/>
              <a:t>Святой Марии Магдалины </a:t>
            </a:r>
            <a:br>
              <a:rPr lang="ru-RU" sz="3600" b="1" dirty="0"/>
            </a:br>
            <a:r>
              <a:rPr lang="ru-RU" sz="3600" b="1" dirty="0"/>
              <a:t>в </a:t>
            </a:r>
            <a:r>
              <a:rPr lang="ru-RU" sz="3600" b="1" dirty="0" err="1"/>
              <a:t>Гефсимании</a:t>
            </a:r>
            <a:endParaRPr lang="ru-RU" sz="3600" b="1" dirty="0"/>
          </a:p>
        </p:txBody>
      </p:sp>
      <p:pic>
        <p:nvPicPr>
          <p:cNvPr id="1026" name="Picture 2" descr="Храме святой Марии Магдалины в Гефсимании">
            <a:extLst>
              <a:ext uri="{FF2B5EF4-FFF2-40B4-BE49-F238E27FC236}">
                <a16:creationId xmlns:a16="http://schemas.microsoft.com/office/drawing/2014/main" id="{B337F19E-6EE0-71F2-A15D-664C37B01A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7" y="284246"/>
            <a:ext cx="7623642" cy="628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179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18F1B-A867-50F9-EEF7-D51F84E6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97" y="177333"/>
            <a:ext cx="11971606" cy="151335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Как событие, отраженное в картине русского художника Василия Сварога (1883-1946), повлияло на дальнейшую  судьбу княгини Елизаветы Федоровны?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92260B3-B105-AFAB-0F6A-FE8B8E64C4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406" y="1890160"/>
            <a:ext cx="8975188" cy="479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339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C8BB1-8FB0-AD46-E7FF-FF756F9A2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10" y="206873"/>
            <a:ext cx="6656757" cy="64442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«Счастье состоит не в том, чтобы жить во дворце и быть богатым. </a:t>
            </a:r>
            <a:br>
              <a:rPr lang="ru-RU" sz="4000" b="1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Всего этого можно лишиться. </a:t>
            </a:r>
            <a:br>
              <a:rPr lang="ru-RU" sz="4000" b="1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Настоящее счастье то, которое ни люди, ни события не могут похитить. </a:t>
            </a:r>
            <a:br>
              <a:rPr lang="ru-RU" sz="4000" b="1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Ты его найдешь в жизни души и отдании себя. </a:t>
            </a:r>
            <a:br>
              <a:rPr lang="ru-RU" sz="4000" b="1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Постарайся сделать счастливым тех, кто рядом с тобой, и ты сам будешь счастлив»</a:t>
            </a:r>
            <a:endParaRPr lang="ru-RU" i="1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69FA355-B195-2AC0-D029-F7C50EE7B3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107" y="206874"/>
            <a:ext cx="4980483" cy="644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08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A2C61-AD6F-6A6E-91BA-D9399F9CC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882" y="297656"/>
            <a:ext cx="6803339" cy="626268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effectLst/>
                <a:ea typeface="Calibri" panose="020F0502020204030204" pitchFamily="34" charset="0"/>
              </a:rPr>
              <a:t>Почему, несмотря на предложения европейских монархов, </a:t>
            </a:r>
            <a:br>
              <a:rPr lang="ru-RU" sz="3600" b="1" dirty="0">
                <a:effectLst/>
                <a:ea typeface="Calibri" panose="020F0502020204030204" pitchFamily="34" charset="0"/>
              </a:rPr>
            </a:br>
            <a:r>
              <a:rPr lang="ru-RU" sz="3600" b="1" dirty="0">
                <a:effectLst/>
                <a:ea typeface="Calibri" panose="020F0502020204030204" pitchFamily="34" charset="0"/>
              </a:rPr>
              <a:t>великая княгиня </a:t>
            </a:r>
            <a:br>
              <a:rPr lang="ru-RU" sz="3600" b="1" dirty="0">
                <a:effectLst/>
                <a:ea typeface="Calibri" panose="020F0502020204030204" pitchFamily="34" charset="0"/>
              </a:rPr>
            </a:br>
            <a:r>
              <a:rPr lang="ru-RU" sz="3600" b="1" dirty="0">
                <a:effectLst/>
                <a:ea typeface="Calibri" panose="020F0502020204030204" pitchFamily="34" charset="0"/>
              </a:rPr>
              <a:t>Елизавета Федоровна </a:t>
            </a:r>
            <a:br>
              <a:rPr lang="ru-RU" sz="3600" b="1" dirty="0">
                <a:effectLst/>
                <a:ea typeface="Calibri" panose="020F0502020204030204" pitchFamily="34" charset="0"/>
              </a:rPr>
            </a:br>
            <a:r>
              <a:rPr lang="ru-RU" sz="3600" b="1" dirty="0">
                <a:effectLst/>
                <a:ea typeface="Calibri" panose="020F0502020204030204" pitchFamily="34" charset="0"/>
              </a:rPr>
              <a:t>отказалась покинуть Россию </a:t>
            </a:r>
            <a:br>
              <a:rPr lang="ru-RU" sz="3600" b="1" dirty="0">
                <a:effectLst/>
                <a:ea typeface="Calibri" panose="020F0502020204030204" pitchFamily="34" charset="0"/>
              </a:rPr>
            </a:br>
            <a:r>
              <a:rPr lang="ru-RU" sz="3600" b="1" dirty="0">
                <a:effectLst/>
                <a:ea typeface="Calibri" panose="020F0502020204030204" pitchFamily="34" charset="0"/>
              </a:rPr>
              <a:t>в 1918 году, </a:t>
            </a:r>
            <a:br>
              <a:rPr lang="ru-RU" sz="3600" b="1" dirty="0">
                <a:effectLst/>
                <a:ea typeface="Calibri" panose="020F0502020204030204" pitchFamily="34" charset="0"/>
              </a:rPr>
            </a:br>
            <a:r>
              <a:rPr lang="ru-RU" sz="3600" b="1" dirty="0">
                <a:effectLst/>
                <a:ea typeface="Calibri" panose="020F0502020204030204" pitchFamily="34" charset="0"/>
              </a:rPr>
              <a:t>добровольно выбрав путь страдания? </a:t>
            </a:r>
            <a:endParaRPr lang="ru-RU" sz="3600" b="1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1A29A4A-558F-9AA6-222A-6676670BE8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379" y="341399"/>
            <a:ext cx="4483195" cy="617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AA9B62-E19E-4F61-818F-E776357F2AE7}"/>
              </a:ext>
            </a:extLst>
          </p:cNvPr>
          <p:cNvSpPr txBox="1"/>
          <p:nvPr/>
        </p:nvSpPr>
        <p:spPr>
          <a:xfrm>
            <a:off x="0" y="6604084"/>
            <a:ext cx="757749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Все иллюстрации взяты из открытых источников и по первому требованию правообладателей могут быть удалены 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111052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4D929-0314-1D44-EA4A-4893AD12B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988" y="156453"/>
            <a:ext cx="5638800" cy="91269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Сестры Гессенские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D62CA5F-608F-2998-F722-04004BC41C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0" t="-251"/>
          <a:stretch/>
        </p:blipFill>
        <p:spPr bwMode="auto">
          <a:xfrm>
            <a:off x="622932" y="1280671"/>
            <a:ext cx="2749424" cy="496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E07DFC7-C6E5-7BB1-6F38-BC7AEA08F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b="10132"/>
          <a:stretch/>
        </p:blipFill>
        <p:spPr bwMode="auto">
          <a:xfrm>
            <a:off x="3783151" y="1277900"/>
            <a:ext cx="3932099" cy="495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D76798-9358-D159-6391-4FE63AD1DF28}"/>
              </a:ext>
            </a:extLst>
          </p:cNvPr>
          <p:cNvSpPr txBox="1"/>
          <p:nvPr/>
        </p:nvSpPr>
        <p:spPr>
          <a:xfrm>
            <a:off x="1850026" y="6332215"/>
            <a:ext cx="232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186804-E162-9625-30F9-7A0B8A127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04" y="6295881"/>
            <a:ext cx="2322777" cy="365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2A1A13-C5E1-D9D2-D8D6-55CCF512B6A0}"/>
              </a:ext>
            </a:extLst>
          </p:cNvPr>
          <p:cNvSpPr txBox="1"/>
          <p:nvPr/>
        </p:nvSpPr>
        <p:spPr>
          <a:xfrm>
            <a:off x="516615" y="6277979"/>
            <a:ext cx="285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Элла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D6E84-036B-09E7-6A4B-3C56242CB60B}"/>
              </a:ext>
            </a:extLst>
          </p:cNvPr>
          <p:cNvSpPr txBox="1"/>
          <p:nvPr/>
        </p:nvSpPr>
        <p:spPr>
          <a:xfrm>
            <a:off x="4863908" y="6277979"/>
            <a:ext cx="205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Алиса</a:t>
            </a:r>
          </a:p>
        </p:txBody>
      </p:sp>
      <p:pic>
        <p:nvPicPr>
          <p:cNvPr id="3" name="Picture 2" descr="Сестры елизаветы федоровной. Елизавета фёдоровна и Александра Федоровна. Элла Елизавета Федоровна. Принцесса Элла Гессен-Дармштадтская. Сестра Александры Федоровны Романовой Елизавета.">
            <a:extLst>
              <a:ext uri="{FF2B5EF4-FFF2-40B4-BE49-F238E27FC236}">
                <a16:creationId xmlns:a16="http://schemas.microsoft.com/office/drawing/2014/main" id="{6CDB719C-DA1D-DFA4-3346-D22EEFE95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3" t="5743" r="5827" b="12718"/>
          <a:stretch/>
        </p:blipFill>
        <p:spPr bwMode="auto">
          <a:xfrm>
            <a:off x="8126045" y="1255426"/>
            <a:ext cx="3424701" cy="496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852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F1F52-E4CB-056C-5613-B5B711ECC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6" y="154746"/>
            <a:ext cx="10448925" cy="71745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Невеста великого князя Сергея Александровича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0F8B716-593A-A119-736E-9938958A1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63723" y="1021666"/>
            <a:ext cx="3785357" cy="56815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0C3A697-C956-B6AA-0CD2-C6FC6D88D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585" r="25693"/>
          <a:stretch/>
        </p:blipFill>
        <p:spPr bwMode="auto">
          <a:xfrm>
            <a:off x="342920" y="1021666"/>
            <a:ext cx="3770141" cy="56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45486D7-7394-946E-D2CE-A14F9EB4C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" b="4999"/>
          <a:stretch/>
        </p:blipFill>
        <p:spPr bwMode="auto">
          <a:xfrm>
            <a:off x="4262813" y="1590651"/>
            <a:ext cx="3666373" cy="511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070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F41A0-9EA6-4FC3-3C3E-2E36710B7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556" y="386226"/>
            <a:ext cx="9950841" cy="94253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Сергей Александрович и Елизавета Федоровна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DD70E57-8BD8-4ACC-D9FD-DFC1AF142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91" y="1649168"/>
            <a:ext cx="3250025" cy="4351338"/>
          </a:xfrm>
        </p:spPr>
      </p:pic>
      <p:pic>
        <p:nvPicPr>
          <p:cNvPr id="6" name="Объект 8">
            <a:extLst>
              <a:ext uri="{FF2B5EF4-FFF2-40B4-BE49-F238E27FC236}">
                <a16:creationId xmlns:a16="http://schemas.microsoft.com/office/drawing/2014/main" id="{B0292664-08BF-5D69-FE68-A76DC9C05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" r="521"/>
          <a:stretch/>
        </p:blipFill>
        <p:spPr>
          <a:xfrm>
            <a:off x="8492498" y="1645993"/>
            <a:ext cx="3000808" cy="43513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F36555-367A-C405-35A8-F977063BC0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313" t="-3" r="621" b="51940"/>
          <a:stretch/>
        </p:blipFill>
        <p:spPr>
          <a:xfrm>
            <a:off x="4337234" y="1631157"/>
            <a:ext cx="3709486" cy="43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70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F72CD-4FA1-2C64-03D9-837D2D88D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806" y="156982"/>
            <a:ext cx="8124825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Великая княгиня Елизавета Федоровна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875D547-757D-AC66-93E1-28D065020D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2" t="3953" r="3481" b="7141"/>
          <a:stretch/>
        </p:blipFill>
        <p:spPr bwMode="auto">
          <a:xfrm>
            <a:off x="3804315" y="1610617"/>
            <a:ext cx="4409809" cy="509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97467C26-A850-E4ED-7452-40DAA877A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20" y="1615585"/>
            <a:ext cx="2547685" cy="509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10A0F754-7646-DA8A-D9BD-DA2214DAE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686" y="1610617"/>
            <a:ext cx="3193283" cy="509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570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C6573-B3BF-C5ED-DAD4-7C4C20861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862" y="178010"/>
            <a:ext cx="9058275" cy="68483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Храм Св. Марии Магдалины в </a:t>
            </a:r>
            <a:r>
              <a:rPr lang="ru-RU" sz="3600" b="1" dirty="0" err="1"/>
              <a:t>Гефсимании</a:t>
            </a:r>
            <a:r>
              <a:rPr lang="ru-RU" sz="3600" b="1" dirty="0"/>
              <a:t> </a:t>
            </a:r>
          </a:p>
        </p:txBody>
      </p:sp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E94016E4-C069-1A46-6DFC-EBFB81FB80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4" y="990306"/>
            <a:ext cx="4101152" cy="530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 У храма святой Марии Магдалины в Гефсимании. Октябрь 1888 г.">
            <a:extLst>
              <a:ext uri="{FF2B5EF4-FFF2-40B4-BE49-F238E27FC236}">
                <a16:creationId xmlns:a16="http://schemas.microsoft.com/office/drawing/2014/main" id="{2FF7C891-3B4F-E772-2202-B3912CB13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5" t="-45" r="22021" b="1"/>
          <a:stretch/>
        </p:blipFill>
        <p:spPr bwMode="auto">
          <a:xfrm>
            <a:off x="6838167" y="990306"/>
            <a:ext cx="3997319" cy="530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3BE880-4845-3F0B-C517-494A4C463B4F}"/>
              </a:ext>
            </a:extLst>
          </p:cNvPr>
          <p:cNvSpPr txBox="1"/>
          <p:nvPr/>
        </p:nvSpPr>
        <p:spPr>
          <a:xfrm>
            <a:off x="7275119" y="6310658"/>
            <a:ext cx="3123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</a:rPr>
              <a:t>Великая княгиня в </a:t>
            </a:r>
            <a:r>
              <a:rPr lang="ru-RU" b="1" dirty="0" err="1">
                <a:latin typeface="+mj-lt"/>
              </a:rPr>
              <a:t>Гефсимании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0499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E7B2174-8B7A-2975-D609-18F95DF0FC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65" y="949459"/>
            <a:ext cx="7517668" cy="56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EB5ABE6-980A-40D5-89A1-E11261CD4C38}"/>
              </a:ext>
            </a:extLst>
          </p:cNvPr>
          <p:cNvSpPr txBox="1">
            <a:spLocks/>
          </p:cNvSpPr>
          <p:nvPr/>
        </p:nvSpPr>
        <p:spPr>
          <a:xfrm>
            <a:off x="1566861" y="168485"/>
            <a:ext cx="9058275" cy="684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/>
              <a:t>Храм Св. Марии Магдалины в </a:t>
            </a:r>
            <a:r>
              <a:rPr lang="ru-RU" sz="3600" b="1" dirty="0" err="1"/>
              <a:t>Гефсимании</a:t>
            </a:r>
            <a:r>
              <a:rPr lang="ru-RU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24657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1782</TotalTime>
  <Words>472</Words>
  <Application>Microsoft Office PowerPoint</Application>
  <PresentationFormat>Широкоэкранный</PresentationFormat>
  <Paragraphs>61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Тема Office</vt:lpstr>
      <vt:lpstr>ПРЕПОДОБНОМУЧЕНИЦА ВЕЛИКАЯ КНЯГИНЯ ЕЛИЗАВЕТА ФЕДОРОВНА (1864–1918)</vt:lpstr>
      <vt:lpstr>Семья великого герцога Людвига IV Гессен-Дармштадтского</vt:lpstr>
      <vt:lpstr>Семья великого герцога Людвига IV</vt:lpstr>
      <vt:lpstr>Сестры Гессенские</vt:lpstr>
      <vt:lpstr>Невеста великого князя Сергея Александровича</vt:lpstr>
      <vt:lpstr>Сергей Александрович и Елизавета Федоровна</vt:lpstr>
      <vt:lpstr>Великая княгиня Елизавета Федоровна</vt:lpstr>
      <vt:lpstr>Храм Св. Марии Магдалины в Гефсимании </vt:lpstr>
      <vt:lpstr>Презентация PowerPoint</vt:lpstr>
      <vt:lpstr>Швейные мастерские в Кремлевском дворце</vt:lpstr>
      <vt:lpstr>Елизавета Федоровна с ранеными солдатами </vt:lpstr>
      <vt:lpstr>Гибель великого князя Сергея  Александровича</vt:lpstr>
      <vt:lpstr>Подвиг всепрощения</vt:lpstr>
      <vt:lpstr>Памятник на месте гибели Сергея Александровича </vt:lpstr>
      <vt:lpstr>Марфо-Мариинская обитель</vt:lpstr>
      <vt:lpstr>Сестры Марфо-Мариинской обители</vt:lpstr>
      <vt:lpstr>Матушка-настоятельница</vt:lpstr>
      <vt:lpstr>Больница Марфо-Мариинской обители</vt:lpstr>
      <vt:lpstr>Больница Марфо-Мариинской обители</vt:lpstr>
      <vt:lpstr>Воспитание сирот</vt:lpstr>
      <vt:lpstr>Патриаршее подворье святителя Николая в Бари, построенное под опекой великой княгини Елизаветы Федоровны, председателя Императорского православного палестинского общества</vt:lpstr>
      <vt:lpstr>Помощь фронту в годы Великой войны </vt:lpstr>
      <vt:lpstr>Помощь фронту в годы Великой войны </vt:lpstr>
      <vt:lpstr>Работа в благотворительном комитете  в годы Великой войны </vt:lpstr>
      <vt:lpstr>Арест матушки-настоятельницы </vt:lpstr>
      <vt:lpstr>Последнее письмо матушки-настоятельницы сестрам Марфо-Мариинской обители (1918 г.)</vt:lpstr>
      <vt:lpstr>Расписка Елизаветы Федоровны и великих князей о перевозе из Екатеринбурга в Алапаевск</vt:lpstr>
      <vt:lpstr>Напольная школа в Алапаевске</vt:lpstr>
      <vt:lpstr>Алапаевские мученики</vt:lpstr>
      <vt:lpstr>Голгофа</vt:lpstr>
      <vt:lpstr>Алапаевская шахта</vt:lpstr>
      <vt:lpstr>Монастырь Новомучеников Российских в Алапаевске, построенный на месте крестного подвига преподобномученицы великой княгини Елизаветы, инокини Варвары и князей Дома Романовых</vt:lpstr>
      <vt:lpstr>Рака с мощами Св. княгини Елизаветы Федоровны  в храме Св. Марии Магдалины в Гефсимании </vt:lpstr>
      <vt:lpstr>Памятники Св. княгине Елизавете Федоровне</vt:lpstr>
      <vt:lpstr>Я на тебя гляжу, любуясь ежечасно: Ты так невыразимо хороша! О, верно под такой наружностью     прекрасной Такая же прекрасная душа!», -  писал о Елизавете Федоровне великий князь Константин Романов  в 1884 г.     Какими личными качествами обладала святая княгиня  Елизавета Федоровна?</vt:lpstr>
      <vt:lpstr>Храм  Святой Марии Магдалины  в Гефсимании</vt:lpstr>
      <vt:lpstr>Как событие, отраженное в картине русского художника Василия Сварога (1883-1946), повлияло на дальнейшую  судьбу княгини Елизаветы Федоровны?</vt:lpstr>
      <vt:lpstr>«Счастье состоит не в том, чтобы жить во дворце и быть богатым.  Всего этого можно лишиться.  Настоящее счастье то, которое ни люди, ни события не могут похитить.  Ты его найдешь в жизни души и отдании себя.  Постарайся сделать счастливым тех, кто рядом с тобой, и ты сам будешь счастлив»</vt:lpstr>
      <vt:lpstr>Почему, несмотря на предложения европейских монархов,  великая княгиня  Елизавета Федоровна  отказалась покинуть Россию  в 1918 году,  добровольно выбрав путь страдания?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ПРЕПОДОБНОМУЧЕНИЦА ВЕЛИКАЯ КНЯГИНЯ ЕЛИЗАВЕТА ФЕДОРОВНА (1864 - 1918)</dc:title>
  <dc:creator>Tatiana P</dc:creator>
  <cp:lastModifiedBy>serp1480@gmail.com</cp:lastModifiedBy>
  <cp:revision>46</cp:revision>
  <dcterms:created xsi:type="dcterms:W3CDTF">2024-12-15T20:20:01Z</dcterms:created>
  <dcterms:modified xsi:type="dcterms:W3CDTF">2024-12-19T16:20:34Z</dcterms:modified>
</cp:coreProperties>
</file>