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7" r:id="rId4"/>
    <p:sldId id="264" r:id="rId5"/>
    <p:sldId id="273" r:id="rId6"/>
    <p:sldId id="271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3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41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4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0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9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9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3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6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0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3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8D8B8F9-E38E-4E32-874F-8ECDA79A814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163D77-1C0E-4F18-9866-DC31CE19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8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A9238-A00E-8520-0FC9-607514CC7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49637"/>
          </a:xfrm>
        </p:spPr>
        <p:txBody>
          <a:bodyPr>
            <a:normAutofit/>
          </a:bodyPr>
          <a:lstStyle/>
          <a:p>
            <a:r>
              <a:rPr lang="ru-RU" sz="7200" b="1" dirty="0"/>
              <a:t>КАК СОЗДАТЬ </a:t>
            </a:r>
            <a:br>
              <a:rPr lang="ru-RU" sz="7200" b="1" dirty="0"/>
            </a:br>
            <a:br>
              <a:rPr lang="ru-RU" sz="7200" b="1" dirty="0"/>
            </a:br>
            <a:r>
              <a:rPr lang="ru-RU" sz="7200" b="1" dirty="0"/>
              <a:t>«ЛЕНТУ  ВРЕМЕНИ»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0FD76-5A21-44F0-AC5B-36107118A851}"/>
              </a:ext>
            </a:extLst>
          </p:cNvPr>
          <p:cNvSpPr txBox="1"/>
          <p:nvPr/>
        </p:nvSpPr>
        <p:spPr>
          <a:xfrm>
            <a:off x="5943600" y="6133663"/>
            <a:ext cx="609600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С.В. Перевезенцев, Т.В.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Перевезенцева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2024 г.</a:t>
            </a:r>
          </a:p>
        </p:txBody>
      </p:sp>
    </p:spTree>
    <p:extLst>
      <p:ext uri="{BB962C8B-B14F-4D97-AF65-F5344CB8AC3E}">
        <p14:creationId xmlns:p14="http://schemas.microsoft.com/office/powerpoint/2010/main" val="171905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1BE7D72-EC04-FF59-8341-0B2E059F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7" y="233436"/>
            <a:ext cx="11362006" cy="63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1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8936D-9497-9C49-5F9A-900691A5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5" y="207403"/>
            <a:ext cx="9980490" cy="60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6E65044-A5CC-AB2B-F451-62AEBBB8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1" y="168812"/>
            <a:ext cx="10381957" cy="65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7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532C-97E7-F5F3-7E37-229CEDF0B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: линия без границы 12">
            <a:extLst>
              <a:ext uri="{FF2B5EF4-FFF2-40B4-BE49-F238E27FC236}">
                <a16:creationId xmlns:a16="http://schemas.microsoft.com/office/drawing/2014/main" id="{E75691E9-EFCC-2CA0-134E-DE88D758E9C7}"/>
              </a:ext>
            </a:extLst>
          </p:cNvPr>
          <p:cNvSpPr/>
          <p:nvPr/>
        </p:nvSpPr>
        <p:spPr>
          <a:xfrm>
            <a:off x="9659801" y="4553671"/>
            <a:ext cx="2497022" cy="1071357"/>
          </a:xfrm>
          <a:prstGeom prst="callout1">
            <a:avLst>
              <a:gd name="adj1" fmla="val 2677"/>
              <a:gd name="adj2" fmla="val 898"/>
              <a:gd name="adj3" fmla="val -173638"/>
              <a:gd name="adj4" fmla="val -72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1605 – 1606</a:t>
            </a:r>
            <a:endParaRPr lang="ru-RU" sz="1400" dirty="0"/>
          </a:p>
          <a:p>
            <a:pPr algn="ctr"/>
            <a:r>
              <a:rPr lang="ru-RU" sz="1400" dirty="0"/>
              <a:t>Правление </a:t>
            </a:r>
            <a:endParaRPr lang="en-GB" sz="1400" dirty="0"/>
          </a:p>
          <a:p>
            <a:pPr algn="ctr"/>
            <a:r>
              <a:rPr lang="ru-RU" sz="1400" dirty="0"/>
              <a:t>Лжедмитрия</a:t>
            </a:r>
            <a:r>
              <a:rPr lang="en-GB" sz="1400" dirty="0"/>
              <a:t> I</a:t>
            </a:r>
            <a:r>
              <a:rPr lang="ru-RU" sz="1400" dirty="0"/>
              <a:t> </a:t>
            </a:r>
            <a:endParaRPr lang="en-GB" sz="140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C24870D-2497-FF34-4023-D838E06AD99B}"/>
              </a:ext>
            </a:extLst>
          </p:cNvPr>
          <p:cNvCxnSpPr>
            <a:cxnSpLocks/>
          </p:cNvCxnSpPr>
          <p:nvPr/>
        </p:nvCxnSpPr>
        <p:spPr>
          <a:xfrm flipH="1" flipV="1">
            <a:off x="9465205" y="2633142"/>
            <a:ext cx="65650" cy="19205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2D2B463-D6C1-5521-B836-2AE7133D39E5}"/>
              </a:ext>
            </a:extLst>
          </p:cNvPr>
          <p:cNvCxnSpPr>
            <a:cxnSpLocks/>
          </p:cNvCxnSpPr>
          <p:nvPr/>
        </p:nvCxnSpPr>
        <p:spPr>
          <a:xfrm>
            <a:off x="0" y="2700997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0B9EC8EF-F653-EDE4-EBF1-6C9D0546971E}"/>
              </a:ext>
            </a:extLst>
          </p:cNvPr>
          <p:cNvSpPr/>
          <p:nvPr/>
        </p:nvSpPr>
        <p:spPr>
          <a:xfrm>
            <a:off x="154743" y="3000464"/>
            <a:ext cx="928468" cy="783743"/>
          </a:xfrm>
          <a:prstGeom prst="borderCallout1">
            <a:avLst>
              <a:gd name="adj1" fmla="val 2323"/>
              <a:gd name="adj2" fmla="val 0"/>
              <a:gd name="adj3" fmla="val -26110"/>
              <a:gd name="adj4" fmla="val 5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1530</a:t>
            </a:r>
          </a:p>
          <a:p>
            <a:pPr algn="ctr"/>
            <a:r>
              <a:rPr lang="ru-RU" sz="1200" dirty="0"/>
              <a:t>Рождение Ермолая</a:t>
            </a:r>
            <a:endParaRPr lang="ru-RU" dirty="0"/>
          </a:p>
        </p:txBody>
      </p:sp>
      <p:sp>
        <p:nvSpPr>
          <p:cNvPr id="9" name="Выноска: линия без границы 8">
            <a:extLst>
              <a:ext uri="{FF2B5EF4-FFF2-40B4-BE49-F238E27FC236}">
                <a16:creationId xmlns:a16="http://schemas.microsoft.com/office/drawing/2014/main" id="{F899CFE5-D7B8-C7E0-65FF-EDF6A7172D97}"/>
              </a:ext>
            </a:extLst>
          </p:cNvPr>
          <p:cNvSpPr/>
          <p:nvPr/>
        </p:nvSpPr>
        <p:spPr>
          <a:xfrm>
            <a:off x="2025746" y="3029805"/>
            <a:ext cx="928468" cy="1010221"/>
          </a:xfrm>
          <a:prstGeom prst="callout1">
            <a:avLst>
              <a:gd name="adj1" fmla="val 1483"/>
              <a:gd name="adj2" fmla="val 921"/>
              <a:gd name="adj3" fmla="val -29577"/>
              <a:gd name="adj4" fmla="val -83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1584</a:t>
            </a:r>
          </a:p>
          <a:p>
            <a:pPr algn="ctr"/>
            <a:r>
              <a:rPr lang="ru-RU" sz="1200" dirty="0"/>
              <a:t>Смерть Ивана Грозного </a:t>
            </a:r>
          </a:p>
        </p:txBody>
      </p:sp>
      <p:sp>
        <p:nvSpPr>
          <p:cNvPr id="14" name="Выноска: линия без границы 13">
            <a:extLst>
              <a:ext uri="{FF2B5EF4-FFF2-40B4-BE49-F238E27FC236}">
                <a16:creationId xmlns:a16="http://schemas.microsoft.com/office/drawing/2014/main" id="{F983EF6F-9A1B-2F1A-1E91-6216151035F5}"/>
              </a:ext>
            </a:extLst>
          </p:cNvPr>
          <p:cNvSpPr/>
          <p:nvPr/>
        </p:nvSpPr>
        <p:spPr>
          <a:xfrm>
            <a:off x="8716104" y="3167649"/>
            <a:ext cx="1240302" cy="723932"/>
          </a:xfrm>
          <a:prstGeom prst="callout1">
            <a:avLst>
              <a:gd name="adj1" fmla="val -64999"/>
              <a:gd name="adj2" fmla="val -149"/>
              <a:gd name="adj3" fmla="val 1728"/>
              <a:gd name="adj4" fmla="val 18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1604</a:t>
            </a:r>
          </a:p>
          <a:p>
            <a:pPr algn="ctr"/>
            <a:r>
              <a:rPr lang="ru-RU" sz="1200" dirty="0"/>
              <a:t>Появление</a:t>
            </a:r>
          </a:p>
          <a:p>
            <a:pPr algn="ctr"/>
            <a:r>
              <a:rPr lang="ru-RU" sz="1200" dirty="0"/>
              <a:t>Лжедмитрия </a:t>
            </a:r>
            <a:r>
              <a:rPr lang="en-GB" sz="1200" dirty="0"/>
              <a:t>I</a:t>
            </a:r>
            <a:endParaRPr lang="ru-RU" sz="1200" dirty="0"/>
          </a:p>
        </p:txBody>
      </p:sp>
      <p:sp>
        <p:nvSpPr>
          <p:cNvPr id="15" name="Выноска: линия 14">
            <a:extLst>
              <a:ext uri="{FF2B5EF4-FFF2-40B4-BE49-F238E27FC236}">
                <a16:creationId xmlns:a16="http://schemas.microsoft.com/office/drawing/2014/main" id="{2DDBA70E-6653-C667-37E4-A063C1E7EF48}"/>
              </a:ext>
            </a:extLst>
          </p:cNvPr>
          <p:cNvSpPr/>
          <p:nvPr/>
        </p:nvSpPr>
        <p:spPr>
          <a:xfrm>
            <a:off x="2025746" y="4553666"/>
            <a:ext cx="4234377" cy="953961"/>
          </a:xfrm>
          <a:prstGeom prst="borderCallout1">
            <a:avLst>
              <a:gd name="adj1" fmla="val -1916"/>
              <a:gd name="adj2" fmla="val 62"/>
              <a:gd name="adj3" fmla="val -197506"/>
              <a:gd name="adj4" fmla="val -26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1584 – 1598</a:t>
            </a:r>
          </a:p>
          <a:p>
            <a:pPr algn="ctr"/>
            <a:r>
              <a:rPr lang="ru-RU" sz="1400" dirty="0"/>
              <a:t>Правление царя Федора Ивановича</a:t>
            </a:r>
          </a:p>
        </p:txBody>
      </p:sp>
      <p:sp>
        <p:nvSpPr>
          <p:cNvPr id="16" name="Выноска: линия 15">
            <a:extLst>
              <a:ext uri="{FF2B5EF4-FFF2-40B4-BE49-F238E27FC236}">
                <a16:creationId xmlns:a16="http://schemas.microsoft.com/office/drawing/2014/main" id="{0109E69B-2CDB-AF3D-508A-0C4E451A2B86}"/>
              </a:ext>
            </a:extLst>
          </p:cNvPr>
          <p:cNvSpPr/>
          <p:nvPr/>
        </p:nvSpPr>
        <p:spPr>
          <a:xfrm>
            <a:off x="6839237" y="4553666"/>
            <a:ext cx="2691618" cy="1071362"/>
          </a:xfrm>
          <a:prstGeom prst="borderCallout1">
            <a:avLst>
              <a:gd name="adj1" fmla="val -273"/>
              <a:gd name="adj2" fmla="val -91"/>
              <a:gd name="adj3" fmla="val -170482"/>
              <a:gd name="adj4" fmla="val -210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1598 – 1605</a:t>
            </a:r>
          </a:p>
          <a:p>
            <a:pPr algn="ctr"/>
            <a:r>
              <a:rPr lang="ru-RU" sz="1400" dirty="0"/>
              <a:t>Правление царя</a:t>
            </a:r>
          </a:p>
          <a:p>
            <a:pPr algn="ctr"/>
            <a:r>
              <a:rPr lang="ru-RU" sz="1400" dirty="0"/>
              <a:t> Бориса Годунова</a:t>
            </a:r>
          </a:p>
        </p:txBody>
      </p:sp>
      <p:sp>
        <p:nvSpPr>
          <p:cNvPr id="12" name="Выноска: линия без границы 11">
            <a:extLst>
              <a:ext uri="{FF2B5EF4-FFF2-40B4-BE49-F238E27FC236}">
                <a16:creationId xmlns:a16="http://schemas.microsoft.com/office/drawing/2014/main" id="{12653363-A40B-EBEC-50D9-4DA43BE2428D}"/>
              </a:ext>
            </a:extLst>
          </p:cNvPr>
          <p:cNvSpPr/>
          <p:nvPr/>
        </p:nvSpPr>
        <p:spPr>
          <a:xfrm>
            <a:off x="4389120" y="3040124"/>
            <a:ext cx="984742" cy="984047"/>
          </a:xfrm>
          <a:prstGeom prst="callout1">
            <a:avLst>
              <a:gd name="adj1" fmla="val -32197"/>
              <a:gd name="adj2" fmla="val 600675"/>
              <a:gd name="adj3" fmla="val -34187"/>
              <a:gd name="adj4" fmla="val 6024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1591</a:t>
            </a:r>
          </a:p>
          <a:p>
            <a:pPr algn="ctr"/>
            <a:r>
              <a:rPr lang="ru-RU" sz="1200" dirty="0"/>
              <a:t>Кончина царевича Дмитрия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93620-C938-AA8D-D731-924CAA6F4080}"/>
              </a:ext>
            </a:extLst>
          </p:cNvPr>
          <p:cNvSpPr txBox="1"/>
          <p:nvPr/>
        </p:nvSpPr>
        <p:spPr>
          <a:xfrm>
            <a:off x="829994" y="295422"/>
            <a:ext cx="1018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ПАТРИАРХ ГЕРМОГЕН – ПАТРИАРХ СМУТНОГО ВРЕМЕНИ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B67A6DA-7FFE-2837-91DE-8D44E86B07D5}"/>
              </a:ext>
            </a:extLst>
          </p:cNvPr>
          <p:cNvCxnSpPr>
            <a:cxnSpLocks/>
          </p:cNvCxnSpPr>
          <p:nvPr/>
        </p:nvCxnSpPr>
        <p:spPr>
          <a:xfrm flipV="1">
            <a:off x="6260123" y="2700997"/>
            <a:ext cx="0" cy="18526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E07EBE0-0118-4D6B-152F-8E133BB5C9A7}"/>
              </a:ext>
            </a:extLst>
          </p:cNvPr>
          <p:cNvCxnSpPr>
            <a:cxnSpLocks/>
          </p:cNvCxnSpPr>
          <p:nvPr/>
        </p:nvCxnSpPr>
        <p:spPr>
          <a:xfrm>
            <a:off x="4389120" y="2748995"/>
            <a:ext cx="0" cy="2911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71E7624-8575-E90C-2F22-AF32F88C3650}"/>
              </a:ext>
            </a:extLst>
          </p:cNvPr>
          <p:cNvCxnSpPr/>
          <p:nvPr/>
        </p:nvCxnSpPr>
        <p:spPr>
          <a:xfrm flipV="1">
            <a:off x="12156823" y="2700997"/>
            <a:ext cx="0" cy="1852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6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14D5-0364-1D7D-E52F-80ECDEE2F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: линия 15">
            <a:extLst>
              <a:ext uri="{FF2B5EF4-FFF2-40B4-BE49-F238E27FC236}">
                <a16:creationId xmlns:a16="http://schemas.microsoft.com/office/drawing/2014/main" id="{B36B1FE8-992B-4C0D-7019-1DFD9B46474C}"/>
              </a:ext>
            </a:extLst>
          </p:cNvPr>
          <p:cNvSpPr/>
          <p:nvPr/>
        </p:nvSpPr>
        <p:spPr>
          <a:xfrm>
            <a:off x="5960691" y="6006905"/>
            <a:ext cx="6034362" cy="779391"/>
          </a:xfrm>
          <a:prstGeom prst="borderCallout1">
            <a:avLst>
              <a:gd name="adj1" fmla="val -273"/>
              <a:gd name="adj2" fmla="val -91"/>
              <a:gd name="adj3" fmla="val -424413"/>
              <a:gd name="adj4" fmla="val -3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1610-1612</a:t>
            </a:r>
          </a:p>
          <a:p>
            <a:pPr algn="ctr"/>
            <a:r>
              <a:rPr lang="ru-RU" sz="1400" dirty="0"/>
              <a:t>«Семибоярщина». </a:t>
            </a:r>
          </a:p>
          <a:p>
            <a:pPr algn="ctr"/>
            <a:r>
              <a:rPr lang="ru-RU" sz="1400" dirty="0"/>
              <a:t>Польско-литовская интервенция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34F8C5F-8463-4EAE-7293-98A8ACDA0FE6}"/>
              </a:ext>
            </a:extLst>
          </p:cNvPr>
          <p:cNvCxnSpPr>
            <a:cxnSpLocks/>
          </p:cNvCxnSpPr>
          <p:nvPr/>
        </p:nvCxnSpPr>
        <p:spPr>
          <a:xfrm flipH="1" flipV="1">
            <a:off x="5725551" y="2708363"/>
            <a:ext cx="155685" cy="23208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Выноска: линия без границы 9">
            <a:extLst>
              <a:ext uri="{FF2B5EF4-FFF2-40B4-BE49-F238E27FC236}">
                <a16:creationId xmlns:a16="http://schemas.microsoft.com/office/drawing/2014/main" id="{1D55D5D6-7F2A-B4C6-6428-3A04845B383A}"/>
              </a:ext>
            </a:extLst>
          </p:cNvPr>
          <p:cNvSpPr/>
          <p:nvPr/>
        </p:nvSpPr>
        <p:spPr>
          <a:xfrm>
            <a:off x="4145711" y="5257813"/>
            <a:ext cx="7771476" cy="663047"/>
          </a:xfrm>
          <a:prstGeom prst="callout1">
            <a:avLst>
              <a:gd name="adj1" fmla="val -783"/>
              <a:gd name="adj2" fmla="val 116"/>
              <a:gd name="adj3" fmla="val -382115"/>
              <a:gd name="adj4" fmla="val -8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400" dirty="0"/>
              <a:t>1608 – 1612 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Польско-литовская интервенция под командованием Я. Сапеги </a:t>
            </a:r>
            <a:endParaRPr lang="ru-RU" sz="16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FA3F9BF-C4C1-AC6D-B50E-5BD2479D34B2}"/>
              </a:ext>
            </a:extLst>
          </p:cNvPr>
          <p:cNvCxnSpPr>
            <a:cxnSpLocks/>
          </p:cNvCxnSpPr>
          <p:nvPr/>
        </p:nvCxnSpPr>
        <p:spPr>
          <a:xfrm>
            <a:off x="0" y="2708363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90DB9884-09F9-0B13-03DC-99CAF4C19FF2}"/>
              </a:ext>
            </a:extLst>
          </p:cNvPr>
          <p:cNvSpPr/>
          <p:nvPr/>
        </p:nvSpPr>
        <p:spPr>
          <a:xfrm>
            <a:off x="65186" y="4480466"/>
            <a:ext cx="5816050" cy="663045"/>
          </a:xfrm>
          <a:prstGeom prst="borderCallout1">
            <a:avLst>
              <a:gd name="adj1" fmla="val -7149"/>
              <a:gd name="adj2" fmla="val 0"/>
              <a:gd name="adj3" fmla="val -231662"/>
              <a:gd name="adj4" fmla="val -9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1606-1610</a:t>
            </a:r>
          </a:p>
          <a:p>
            <a:pPr algn="ctr"/>
            <a:r>
              <a:rPr lang="ru-RU" sz="1400" dirty="0"/>
              <a:t>Самозванное правление Лжедмитрия </a:t>
            </a:r>
            <a:r>
              <a:rPr lang="en-GB" sz="1400" dirty="0"/>
              <a:t>II</a:t>
            </a:r>
            <a:r>
              <a:rPr lang="ru-RU" sz="1400" dirty="0"/>
              <a:t> -  «Тушинского вора»</a:t>
            </a:r>
          </a:p>
        </p:txBody>
      </p:sp>
      <p:sp>
        <p:nvSpPr>
          <p:cNvPr id="14" name="Выноска: линия без границы 13">
            <a:extLst>
              <a:ext uri="{FF2B5EF4-FFF2-40B4-BE49-F238E27FC236}">
                <a16:creationId xmlns:a16="http://schemas.microsoft.com/office/drawing/2014/main" id="{1A1660FD-F846-9C4A-0B55-BA1FF12BFC4D}"/>
              </a:ext>
            </a:extLst>
          </p:cNvPr>
          <p:cNvSpPr/>
          <p:nvPr/>
        </p:nvSpPr>
        <p:spPr>
          <a:xfrm>
            <a:off x="154743" y="3041618"/>
            <a:ext cx="2888575" cy="567585"/>
          </a:xfrm>
          <a:prstGeom prst="callout1">
            <a:avLst>
              <a:gd name="adj1" fmla="val 4973"/>
              <a:gd name="adj2" fmla="val -641"/>
              <a:gd name="adj3" fmla="val -59663"/>
              <a:gd name="adj4" fmla="val -14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1606 – 1607</a:t>
            </a:r>
          </a:p>
          <a:p>
            <a:pPr algn="ctr"/>
            <a:r>
              <a:rPr lang="ru-RU" sz="1400" dirty="0"/>
              <a:t>Выступление И. Болотникова</a:t>
            </a:r>
          </a:p>
        </p:txBody>
      </p:sp>
      <p:sp>
        <p:nvSpPr>
          <p:cNvPr id="15" name="Выноска: линия 14">
            <a:extLst>
              <a:ext uri="{FF2B5EF4-FFF2-40B4-BE49-F238E27FC236}">
                <a16:creationId xmlns:a16="http://schemas.microsoft.com/office/drawing/2014/main" id="{4DE239AF-B90F-DFCD-9D37-FD2FF6BCAB37}"/>
              </a:ext>
            </a:extLst>
          </p:cNvPr>
          <p:cNvSpPr/>
          <p:nvPr/>
        </p:nvSpPr>
        <p:spPr>
          <a:xfrm>
            <a:off x="99414" y="6023658"/>
            <a:ext cx="5781822" cy="779391"/>
          </a:xfrm>
          <a:prstGeom prst="borderCallout1">
            <a:avLst>
              <a:gd name="adj1" fmla="val -1916"/>
              <a:gd name="adj2" fmla="val 62"/>
              <a:gd name="adj3" fmla="val -319903"/>
              <a:gd name="adj4" fmla="val -7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1606 – 1610 </a:t>
            </a:r>
          </a:p>
          <a:p>
            <a:pPr algn="ctr"/>
            <a:r>
              <a:rPr lang="ru-RU" sz="1400" dirty="0"/>
              <a:t>Правление царя Василия Шуйского</a:t>
            </a:r>
          </a:p>
        </p:txBody>
      </p:sp>
      <p:sp>
        <p:nvSpPr>
          <p:cNvPr id="11" name="Выноска: линия без границы 10">
            <a:extLst>
              <a:ext uri="{FF2B5EF4-FFF2-40B4-BE49-F238E27FC236}">
                <a16:creationId xmlns:a16="http://schemas.microsoft.com/office/drawing/2014/main" id="{CCBB815E-3DBD-22A1-4183-D7E3133ACF47}"/>
              </a:ext>
            </a:extLst>
          </p:cNvPr>
          <p:cNvSpPr/>
          <p:nvPr/>
        </p:nvSpPr>
        <p:spPr>
          <a:xfrm>
            <a:off x="4937760" y="3863715"/>
            <a:ext cx="7254240" cy="494583"/>
          </a:xfrm>
          <a:prstGeom prst="callout1">
            <a:avLst>
              <a:gd name="adj1" fmla="val 209"/>
              <a:gd name="adj2" fmla="val 189"/>
              <a:gd name="adj3" fmla="val -234544"/>
              <a:gd name="adj4" fmla="val -6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1609 – 1617</a:t>
            </a:r>
          </a:p>
          <a:p>
            <a:pPr algn="ctr"/>
            <a:r>
              <a:rPr lang="ru-RU" sz="1600" dirty="0"/>
              <a:t>Шведская интервенция</a:t>
            </a:r>
          </a:p>
        </p:txBody>
      </p:sp>
      <p:sp>
        <p:nvSpPr>
          <p:cNvPr id="13" name="Выноска: линия без границы 12">
            <a:extLst>
              <a:ext uri="{FF2B5EF4-FFF2-40B4-BE49-F238E27FC236}">
                <a16:creationId xmlns:a16="http://schemas.microsoft.com/office/drawing/2014/main" id="{260A7AD5-1A97-9D63-2E41-8A62841B4762}"/>
              </a:ext>
            </a:extLst>
          </p:cNvPr>
          <p:cNvSpPr/>
          <p:nvPr/>
        </p:nvSpPr>
        <p:spPr>
          <a:xfrm>
            <a:off x="7132320" y="2893227"/>
            <a:ext cx="1191313" cy="848320"/>
          </a:xfrm>
          <a:prstGeom prst="callout1">
            <a:avLst>
              <a:gd name="adj1" fmla="val 2677"/>
              <a:gd name="adj2" fmla="val 898"/>
              <a:gd name="adj3" fmla="val -20629"/>
              <a:gd name="adj4" fmla="val -1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1611</a:t>
            </a:r>
          </a:p>
          <a:p>
            <a:pPr algn="ctr"/>
            <a:r>
              <a:rPr lang="ru-RU" sz="1400" dirty="0"/>
              <a:t>Первое ополчение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8AD1B-11B1-C71B-CAB9-1F76E1A187DF}"/>
              </a:ext>
            </a:extLst>
          </p:cNvPr>
          <p:cNvSpPr txBox="1"/>
          <p:nvPr/>
        </p:nvSpPr>
        <p:spPr>
          <a:xfrm>
            <a:off x="1559169" y="371397"/>
            <a:ext cx="907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ПАТРИАРХ ГЕРМОГЕН – ПАТРИАРХ СМУТНОГО ВРЕМЕНИ  (ПРОДОЛЖЕНИЕ)</a:t>
            </a:r>
          </a:p>
        </p:txBody>
      </p:sp>
      <p:sp>
        <p:nvSpPr>
          <p:cNvPr id="19" name="Выноска: линия без границы 18">
            <a:extLst>
              <a:ext uri="{FF2B5EF4-FFF2-40B4-BE49-F238E27FC236}">
                <a16:creationId xmlns:a16="http://schemas.microsoft.com/office/drawing/2014/main" id="{3B3E2820-A3C4-B0F4-D4C4-DA12BDB9B4DD}"/>
              </a:ext>
            </a:extLst>
          </p:cNvPr>
          <p:cNvSpPr/>
          <p:nvPr/>
        </p:nvSpPr>
        <p:spPr>
          <a:xfrm>
            <a:off x="8431360" y="2924025"/>
            <a:ext cx="2893133" cy="817522"/>
          </a:xfrm>
          <a:prstGeom prst="callout1">
            <a:avLst>
              <a:gd name="adj1" fmla="val -7199"/>
              <a:gd name="adj2" fmla="val -433"/>
              <a:gd name="adj3" fmla="val -33041"/>
              <a:gd name="adj4" fmla="val -7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1611-1612</a:t>
            </a:r>
          </a:p>
          <a:p>
            <a:pPr algn="ctr"/>
            <a:r>
              <a:rPr lang="ru-RU" sz="1400" dirty="0"/>
              <a:t>Второе ополчение.</a:t>
            </a:r>
          </a:p>
          <a:p>
            <a:pPr algn="ctr"/>
            <a:r>
              <a:rPr lang="ru-RU" sz="1400" dirty="0"/>
              <a:t> «Совет всея Руси»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C4D1ED5-8ABD-7648-51A0-46348B5FCA0B}"/>
              </a:ext>
            </a:extLst>
          </p:cNvPr>
          <p:cNvCxnSpPr/>
          <p:nvPr/>
        </p:nvCxnSpPr>
        <p:spPr>
          <a:xfrm flipH="1" flipV="1">
            <a:off x="11917187" y="2708363"/>
            <a:ext cx="77866" cy="2822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1CFC7B-0846-3B68-7A51-13A32F61B9FD}"/>
              </a:ext>
            </a:extLst>
          </p:cNvPr>
          <p:cNvSpPr txBox="1"/>
          <p:nvPr/>
        </p:nvSpPr>
        <p:spPr>
          <a:xfrm>
            <a:off x="11324494" y="2962874"/>
            <a:ext cx="83184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4 НОЯБРЯ</a:t>
            </a:r>
          </a:p>
          <a:p>
            <a:pPr algn="ctr"/>
            <a:r>
              <a:rPr lang="ru-RU" sz="1200" dirty="0"/>
              <a:t>1612 г. 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B8114C5-BE5E-8782-D0A1-133B32AF13F1}"/>
              </a:ext>
            </a:extLst>
          </p:cNvPr>
          <p:cNvCxnSpPr/>
          <p:nvPr/>
        </p:nvCxnSpPr>
        <p:spPr>
          <a:xfrm flipV="1">
            <a:off x="3043319" y="2700997"/>
            <a:ext cx="0" cy="3406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ллюстрация 3 из 8 для История России. 8 класс. XIX век. Учебник. ФГОС - Лубченков, Михайлов | Лабиринт - книги. Источник: ist-redaktor">
            <a:extLst>
              <a:ext uri="{FF2B5EF4-FFF2-40B4-BE49-F238E27FC236}">
                <a16:creationId xmlns:a16="http://schemas.microsoft.com/office/drawing/2014/main" id="{0DA15C16-5E6B-69E2-766D-BE35A8C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22" y="228132"/>
            <a:ext cx="8553156" cy="64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2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4B8F671-9064-0202-05B0-210A8D06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3" y="77372"/>
            <a:ext cx="8937674" cy="67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3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CCC02C3-83BC-C5F3-09D8-C5833EB2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7" y="0"/>
            <a:ext cx="11465645" cy="65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71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842</TotalTime>
  <Words>139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Calisto MT</vt:lpstr>
      <vt:lpstr>Times New Roman</vt:lpstr>
      <vt:lpstr>Wingdings 2</vt:lpstr>
      <vt:lpstr>Сланец</vt:lpstr>
      <vt:lpstr>КАК СОЗДАТЬ   «ЛЕНТУ 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  «ЛЕНТУ  ВРЕМЕНИ»</dc:title>
  <dc:creator>Tatiana P</dc:creator>
  <cp:lastModifiedBy>serp1480@gmail.com</cp:lastModifiedBy>
  <cp:revision>11</cp:revision>
  <dcterms:created xsi:type="dcterms:W3CDTF">2024-11-10T12:58:33Z</dcterms:created>
  <dcterms:modified xsi:type="dcterms:W3CDTF">2024-12-15T12:21:54Z</dcterms:modified>
</cp:coreProperties>
</file>