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90" r:id="rId4"/>
    <p:sldId id="272" r:id="rId5"/>
    <p:sldId id="289" r:id="rId6"/>
    <p:sldId id="259" r:id="rId7"/>
    <p:sldId id="306" r:id="rId8"/>
    <p:sldId id="305" r:id="rId9"/>
    <p:sldId id="292" r:id="rId10"/>
    <p:sldId id="307" r:id="rId11"/>
    <p:sldId id="309" r:id="rId12"/>
    <p:sldId id="310" r:id="rId13"/>
    <p:sldId id="311" r:id="rId14"/>
    <p:sldId id="312" r:id="rId15"/>
    <p:sldId id="296" r:id="rId16"/>
    <p:sldId id="293" r:id="rId17"/>
    <p:sldId id="313" r:id="rId18"/>
    <p:sldId id="314" r:id="rId19"/>
    <p:sldId id="262" r:id="rId20"/>
    <p:sldId id="318" r:id="rId21"/>
    <p:sldId id="322" r:id="rId22"/>
    <p:sldId id="316" r:id="rId23"/>
    <p:sldId id="327" r:id="rId24"/>
    <p:sldId id="329" r:id="rId25"/>
    <p:sldId id="303" r:id="rId26"/>
    <p:sldId id="319" r:id="rId27"/>
    <p:sldId id="321" r:id="rId28"/>
    <p:sldId id="330" r:id="rId29"/>
    <p:sldId id="286" r:id="rId30"/>
    <p:sldId id="325" r:id="rId31"/>
    <p:sldId id="299" r:id="rId32"/>
    <p:sldId id="302" r:id="rId33"/>
    <p:sldId id="301" r:id="rId34"/>
    <p:sldId id="335" r:id="rId35"/>
    <p:sldId id="332" r:id="rId36"/>
    <p:sldId id="338" r:id="rId37"/>
    <p:sldId id="331" r:id="rId38"/>
    <p:sldId id="333" r:id="rId39"/>
    <p:sldId id="336" r:id="rId40"/>
    <p:sldId id="334" r:id="rId41"/>
    <p:sldId id="341" r:id="rId42"/>
    <p:sldId id="342" r:id="rId43"/>
    <p:sldId id="260" r:id="rId44"/>
    <p:sldId id="343" r:id="rId45"/>
    <p:sldId id="344" r:id="rId46"/>
    <p:sldId id="345" r:id="rId47"/>
    <p:sldId id="346" r:id="rId48"/>
    <p:sldId id="267" r:id="rId49"/>
    <p:sldId id="34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48" autoAdjust="0"/>
  </p:normalViewPr>
  <p:slideViewPr>
    <p:cSldViewPr snapToGrid="0">
      <p:cViewPr varScale="1">
        <p:scale>
          <a:sx n="99" d="100"/>
          <a:sy n="99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39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8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44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571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949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165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857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060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79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39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2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77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35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77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95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7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90CD9E2-744A-49DD-9852-7E46CA93E58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9146F9-5FD7-410D-8F84-F7FE7830A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3766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51A71-4059-D920-2339-95C517E6C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162" y="756138"/>
            <a:ext cx="4245838" cy="534572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СВЯТОЙ ПРАВЕДНЫЙ ИОАНН КРОНШТАДТСКИЙ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(1829–1908)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E7105F-007C-386C-2431-F093008E2E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8" y="519801"/>
            <a:ext cx="7542367" cy="581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0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FE93A-40E1-8A73-72F8-EBA84D1A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775" y="574675"/>
            <a:ext cx="664845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Квартира отца Иоанна</a:t>
            </a:r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id="{94DE86A4-6F76-F68A-C518-3DF0954327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4" y="2275591"/>
            <a:ext cx="5956476" cy="37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9F2648D1-840D-9BAD-CAE4-4A92AF79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83" y="2294133"/>
            <a:ext cx="5600093" cy="371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62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499D1-2EA1-10D2-45DF-E0BB54C6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808" y="104263"/>
            <a:ext cx="8486775" cy="124623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Протоиерей Иоанн Кронштадтский, 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настоятель Андреевского собора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8264003B-8095-1EF6-4880-09FCE160F8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4945" y="1350498"/>
            <a:ext cx="6564502" cy="540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51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C6C3A-B10F-700B-E5FB-7A8923FFA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" y="222250"/>
            <a:ext cx="11113330" cy="63304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Отец Иоанн с женой, Елизаветой Константиновной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28DF7F-47E9-CED8-3A37-45B2BFDB22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46" y="998171"/>
            <a:ext cx="8578727" cy="57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255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DC75C-8F3E-139A-8CFF-1EA4BD16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0" y="358875"/>
            <a:ext cx="8343900" cy="10416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Воскресенско-Феодоровский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монастырь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DBDD37-0549-491C-FC0A-1334C7B829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9878" y="1644089"/>
            <a:ext cx="6312781" cy="473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2E8C3B4-7816-72AB-E913-4830385A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1" y="1644089"/>
            <a:ext cx="5362575" cy="473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7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84094-F9D5-BB52-56DA-6480826F6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283" y="154746"/>
            <a:ext cx="8069433" cy="115355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Успенский </a:t>
            </a:r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Второафонский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монастырь 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Машукское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лесничество)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69ADFA-F82A-6267-82EC-6F452D92DC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62" y="1308296"/>
            <a:ext cx="7199676" cy="5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2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DFF57-A287-E88D-B9BF-192E8738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49" y="140677"/>
            <a:ext cx="8115300" cy="120982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Иоанно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-Богословский монастырь на Суре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(Архангельская область)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DE2A39-564C-6F04-BE42-34698DD3D6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20" y="1436223"/>
            <a:ext cx="9093759" cy="51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788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A2AD0-861E-AEBE-CA39-A1E4D03F0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74" y="226403"/>
            <a:ext cx="8782050" cy="101287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Иоанновский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монастырь в честь  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св. Иоанна Рыльского в Санкт-Петербурге</a:t>
            </a:r>
          </a:p>
        </p:txBody>
      </p:sp>
      <p:pic>
        <p:nvPicPr>
          <p:cNvPr id="8194" name="Picture 2" descr="Св. Иоанн Кронштадтский 8">
            <a:extLst>
              <a:ext uri="{FF2B5EF4-FFF2-40B4-BE49-F238E27FC236}">
                <a16:creationId xmlns:a16="http://schemas.microsoft.com/office/drawing/2014/main" id="{7304B9BA-6410-44A9-1417-CD396E0B48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97" y="1386384"/>
            <a:ext cx="8221205" cy="53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395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3C527-090C-4E98-43FE-AFC6733D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913" y="94747"/>
            <a:ext cx="5143500" cy="9097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«Моя жизнь во Христе»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6957516-7BA8-5827-1202-24575F74D2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198" y="1007321"/>
            <a:ext cx="3899827" cy="570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в. Иоанн Кронштадтский 6">
            <a:extLst>
              <a:ext uri="{FF2B5EF4-FFF2-40B4-BE49-F238E27FC236}">
                <a16:creationId xmlns:a16="http://schemas.microsoft.com/office/drawing/2014/main" id="{638331A3-28C1-D44F-BB14-E083018A2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004544"/>
            <a:ext cx="3832419" cy="57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707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02E83-2246-AB17-69A9-BD96E03A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509" y="387064"/>
            <a:ext cx="4650061" cy="19899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Отец Иоанн,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митрофорный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протоиерей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4842846F-CC4B-D689-CA75-C0D33F4090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79" y="193656"/>
            <a:ext cx="4195162" cy="647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914C672-276E-34A6-253D-BC8710A8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28" y="2723353"/>
            <a:ext cx="5917404" cy="394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02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0B28B-F2DC-AAD2-2AE0-C719EA2D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920" y="1062036"/>
            <a:ext cx="5315855" cy="473392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В 1990 г. на Поместном Соборе Русской Православной Церкви Иоанн Кронштадтский </a:t>
            </a:r>
            <a:br>
              <a:rPr lang="ru-RU" sz="36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был причислен к лику святых с установлением всероссийского почитания 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 descr="Икона святого праведного Иоанна Кронштадтского. Фото из открытых источников">
            <a:extLst>
              <a:ext uri="{FF2B5EF4-FFF2-40B4-BE49-F238E27FC236}">
                <a16:creationId xmlns:a16="http://schemas.microsoft.com/office/drawing/2014/main" id="{C9C4ED8B-C1BB-75AA-B5D0-81EFD9A9A1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7" y="192329"/>
            <a:ext cx="5315855" cy="64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6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868F7-5D2A-93B6-756B-A81CDA97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594"/>
            <a:ext cx="10515600" cy="6835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Село Сура – родина отца Иоанна</a:t>
            </a:r>
          </a:p>
        </p:txBody>
      </p:sp>
      <p:pic>
        <p:nvPicPr>
          <p:cNvPr id="2050" name="Picture 2" descr="Св. Иоанн Кронштадтский 2">
            <a:extLst>
              <a:ext uri="{FF2B5EF4-FFF2-40B4-BE49-F238E27FC236}">
                <a16:creationId xmlns:a16="http://schemas.microsoft.com/office/drawing/2014/main" id="{AB4119FD-2183-7BCA-9E2C-B91B54FF89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823" y="979600"/>
            <a:ext cx="8012354" cy="57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895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99C8D-B9F1-68CD-18C5-460FFAB9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037" y="374650"/>
            <a:ext cx="7781925" cy="8446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Кронштадт в конце 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XIX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начале 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XX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века</a:t>
            </a:r>
            <a:endParaRPr lang="ru-RU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4BB53D2-A0F2-CF29-66AD-1ACF2AE16E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22" y="1286169"/>
            <a:ext cx="8493156" cy="53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80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17D8F39-6CC3-6E0D-299B-5660B1ECC8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71" y="1023408"/>
            <a:ext cx="9076258" cy="56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D0AA4A4-E1F0-454D-8FB3-172E451DC993}"/>
              </a:ext>
            </a:extLst>
          </p:cNvPr>
          <p:cNvSpPr txBox="1">
            <a:spLocks/>
          </p:cNvSpPr>
          <p:nvPr/>
        </p:nvSpPr>
        <p:spPr>
          <a:xfrm>
            <a:off x="2205037" y="178711"/>
            <a:ext cx="7781925" cy="844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Кронштадт в конце 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XIX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начале 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XX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века</a:t>
            </a:r>
            <a:endParaRPr lang="ru-RU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887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-10">
            <a:extLst>
              <a:ext uri="{FF2B5EF4-FFF2-40B4-BE49-F238E27FC236}">
                <a16:creationId xmlns:a16="http://schemas.microsoft.com/office/drawing/2014/main" id="{15FDB13D-C656-5895-145F-F4473818BB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8" b="5344"/>
          <a:stretch/>
        </p:blipFill>
        <p:spPr bwMode="auto">
          <a:xfrm>
            <a:off x="1654161" y="1199124"/>
            <a:ext cx="9112278" cy="543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0684982-4187-46FD-A32B-9F5E8C5E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0" y="0"/>
            <a:ext cx="80391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Кронштадт в конце 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XIX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– начале 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XX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века</a:t>
            </a:r>
            <a:endParaRPr lang="ru-RU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56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92CF8-5529-1C49-E7CE-A45496D8A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087" y="211789"/>
            <a:ext cx="4695825" cy="53379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У винной лавки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5ED9524-9851-158F-EADC-8B03161EB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365" y="914400"/>
            <a:ext cx="8051268" cy="573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2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FAA06-BFD9-155B-BC10-1567B060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3803" y="922239"/>
            <a:ext cx="3910527" cy="101287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Ночлежки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C47D4361-1758-DB86-240F-100C74333F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8" y="1075324"/>
            <a:ext cx="4261558" cy="55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0CBC776-CFE2-60A6-7843-63B4DEFA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42" y="2547380"/>
            <a:ext cx="7181850" cy="40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37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9E245-234B-D4D5-0A5C-58AD6E24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284" y="204680"/>
            <a:ext cx="7103431" cy="75965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Христос, благословляющий детей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A624E43-9186-7083-617D-683CC856DB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38" y="1089514"/>
            <a:ext cx="7230124" cy="556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45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9E78E-DF06-70E7-D852-B64DCC7AF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929" y="393700"/>
            <a:ext cx="4604141" cy="116825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Раздача милостыни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F62E7FE-8036-95EC-0E74-CBA75FD6D3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95" y="1731290"/>
            <a:ext cx="3294430" cy="437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87420758-B453-9D2F-5714-9E8C0DCB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30" y="1731289"/>
            <a:ext cx="3264306" cy="437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9EEBA144-C426-2ACD-D80D-6E86DFFDD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9"/>
          <a:stretch/>
        </p:blipFill>
        <p:spPr bwMode="auto">
          <a:xfrm>
            <a:off x="7320941" y="1731290"/>
            <a:ext cx="4604141" cy="43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03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5C2C0-7DE0-62AB-7C8F-006E8D4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3" y="267125"/>
            <a:ext cx="7981950" cy="91641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Отец Иоанн посещает болящую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44537E6C-0AA1-E361-3381-9FDDAA729B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2258" r="5234" b="8188"/>
          <a:stretch/>
        </p:blipFill>
        <p:spPr bwMode="auto">
          <a:xfrm>
            <a:off x="2719752" y="1252026"/>
            <a:ext cx="6752493" cy="50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DBB8E-DAAB-8C65-AEE5-D1A6D730F414}"/>
              </a:ext>
            </a:extLst>
          </p:cNvPr>
          <p:cNvSpPr txBox="1"/>
          <p:nvPr/>
        </p:nvSpPr>
        <p:spPr>
          <a:xfrm>
            <a:off x="3120681" y="6314610"/>
            <a:ext cx="595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Литография конца </a:t>
            </a:r>
            <a:r>
              <a:rPr lang="en-GB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XIX</a:t>
            </a:r>
            <a:r>
              <a:rPr lang="ru-RU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века</a:t>
            </a:r>
          </a:p>
        </p:txBody>
      </p:sp>
    </p:spTree>
    <p:extLst>
      <p:ext uri="{BB962C8B-B14F-4D97-AF65-F5344CB8AC3E}">
        <p14:creationId xmlns:p14="http://schemas.microsoft.com/office/powerpoint/2010/main" val="1059426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16D53-77C6-1939-30DD-102D67AF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30" y="300197"/>
            <a:ext cx="9232338" cy="65406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Отец Иоанн на молебне о здравии болящего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4A9D08DF-BF38-C8B8-D977-205A3137CE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4237" r="3104" b="6834"/>
          <a:stretch/>
        </p:blipFill>
        <p:spPr bwMode="auto">
          <a:xfrm>
            <a:off x="2430633" y="1065934"/>
            <a:ext cx="7141334" cy="531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2BDDB-6374-5479-9DC1-8F5DCA09534B}"/>
              </a:ext>
            </a:extLst>
          </p:cNvPr>
          <p:cNvSpPr txBox="1"/>
          <p:nvPr/>
        </p:nvSpPr>
        <p:spPr>
          <a:xfrm>
            <a:off x="4263316" y="6380576"/>
            <a:ext cx="3665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Литография конца </a:t>
            </a:r>
            <a:r>
              <a:rPr lang="en-GB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XIX</a:t>
            </a:r>
            <a:r>
              <a:rPr lang="ru-RU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века</a:t>
            </a:r>
          </a:p>
        </p:txBody>
      </p:sp>
    </p:spTree>
    <p:extLst>
      <p:ext uri="{BB962C8B-B14F-4D97-AF65-F5344CB8AC3E}">
        <p14:creationId xmlns:p14="http://schemas.microsoft.com/office/powerpoint/2010/main" val="1623503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299B5-5073-04DA-805D-9046A11D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5" y="273004"/>
            <a:ext cx="7334250" cy="8696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«Дом трудолюбия» в Кронштадте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18CCC1-E27F-96FB-59E8-64E66D6AA5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r="1615" b="9744"/>
          <a:stretch/>
        </p:blipFill>
        <p:spPr bwMode="auto">
          <a:xfrm>
            <a:off x="1538120" y="1221324"/>
            <a:ext cx="9115760" cy="536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9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91558-7B8A-1B23-220C-96267668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096569"/>
            <a:ext cx="5838824" cy="26648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«Маменька – святыня моя»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Феодора </a:t>
            </a:r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Власьевна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Сергиева</a:t>
            </a:r>
          </a:p>
        </p:txBody>
      </p:sp>
      <p:pic>
        <p:nvPicPr>
          <p:cNvPr id="5122" name="Picture 2" descr="Св. Иоанн Кронштадтский 20">
            <a:extLst>
              <a:ext uri="{FF2B5EF4-FFF2-40B4-BE49-F238E27FC236}">
                <a16:creationId xmlns:a16="http://schemas.microsoft.com/office/drawing/2014/main" id="{9BADB904-D4B5-EFC7-F317-14583C5124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69" y="321929"/>
            <a:ext cx="5345498" cy="621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02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B0E1C-15B8-DDB9-CEFC-CA73C764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9" y="227495"/>
            <a:ext cx="8001000" cy="81592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Пенькощипальная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мастерская</a:t>
            </a:r>
          </a:p>
        </p:txBody>
      </p:sp>
      <p:pic>
        <p:nvPicPr>
          <p:cNvPr id="15362" name="Picture 2" descr="Picture background">
            <a:extLst>
              <a:ext uri="{FF2B5EF4-FFF2-40B4-BE49-F238E27FC236}">
                <a16:creationId xmlns:a16="http://schemas.microsoft.com/office/drawing/2014/main" id="{2545D0E1-90A7-3920-4A4B-C3455B6573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96" y="1043421"/>
            <a:ext cx="7476407" cy="55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499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FCBB8-8704-FD70-013E-00E8A629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31" y="105881"/>
            <a:ext cx="5918735" cy="90033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Женская мастерская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5E36C78-1FA6-7133-EB75-6A2FAE0C53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52" y="1083213"/>
            <a:ext cx="9699695" cy="545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25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C8FCC-D0A7-3E85-55F3-7B4DD24E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337" y="146465"/>
            <a:ext cx="3114675" cy="88047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Столовая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CA4AFFB-C30D-E575-51EF-89A31C831E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975" y="1026942"/>
            <a:ext cx="7349400" cy="55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686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958C3-6AC2-775D-CEFE-57C7054F0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137" y="271669"/>
            <a:ext cx="4657725" cy="77372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Убежище для сирот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643BC67-930B-6A8B-5659-397568F5DB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66" y="1171722"/>
            <a:ext cx="8424788" cy="552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596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46C74-C305-9452-2249-0574256F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325" y="140678"/>
            <a:ext cx="6229350" cy="92846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Отец у Иоанн дверей храма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2AFCAF8E-6C15-2D0B-2761-C4F465A9E7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4084" y="1069146"/>
            <a:ext cx="8703831" cy="55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672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373C3-F469-8F44-52DE-D5DB809E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331" y="2360818"/>
            <a:ext cx="3671669" cy="213636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Служба в Андреевском соборе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E653DC8F-4FC4-6A11-1B26-060F7A4084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t="66" r="18455" b="1"/>
          <a:stretch/>
        </p:blipFill>
        <p:spPr bwMode="auto">
          <a:xfrm>
            <a:off x="762000" y="294578"/>
            <a:ext cx="6156053" cy="626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57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91568-0BE9-3F62-45D0-BE92DEC4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462" y="210703"/>
            <a:ext cx="5553075" cy="80217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Отец Иоанн на литургии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C72F747C-7285-6896-6ECC-4DBB32AE1A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8" y="1012874"/>
            <a:ext cx="6001160" cy="563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B38F1CE8-C318-660D-B197-45E9CB391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t="5361" r="3031" b="4816"/>
          <a:stretch/>
        </p:blipFill>
        <p:spPr>
          <a:xfrm>
            <a:off x="6995598" y="1012874"/>
            <a:ext cx="4685174" cy="563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92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E3357-504D-FB49-0C27-A278608FE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576" y="105880"/>
            <a:ext cx="5504848" cy="77372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Общая исповедь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43667147-DE7E-FB74-EA0E-3CF30CD310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563" y="956604"/>
            <a:ext cx="7414874" cy="556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31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5D65F-3583-92FA-ADF0-E9679A43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675" y="519551"/>
            <a:ext cx="5962650" cy="75965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После службы в храме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AB1475F6-AEF3-F1A1-83FD-CAC90C0480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42" y="1638200"/>
            <a:ext cx="5617716" cy="41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12">
            <a:extLst>
              <a:ext uri="{FF2B5EF4-FFF2-40B4-BE49-F238E27FC236}">
                <a16:creationId xmlns:a16="http://schemas.microsoft.com/office/drawing/2014/main" id="{2BF5FC51-114A-9B58-3408-7CBEBDFE0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1638200"/>
            <a:ext cx="6277467" cy="418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20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B0B3E-EB39-9824-6609-CE6DF67D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662" y="282668"/>
            <a:ext cx="6924675" cy="70338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Посещение страждущих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B2D42677-99FD-D552-1229-D96C594A1E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986053"/>
            <a:ext cx="3809469" cy="294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7DB975E-6336-0270-272F-6E7D3563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86" y="1956298"/>
            <a:ext cx="3989257" cy="294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A572C3-1B1F-CFC1-FD83-045D6B8C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" y="3428999"/>
            <a:ext cx="4030698" cy="27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159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C63FD-BE8C-6BD7-04B0-E474263C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872" y="2098320"/>
            <a:ext cx="5878977" cy="266135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Отрок Иоанн молится по пути в школу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0B85F21-1F9E-D13C-954D-D00EDE4A89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8" y="176313"/>
            <a:ext cx="4847753" cy="650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26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9206F-028D-C359-6FD6-0106F966F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212" y="518307"/>
            <a:ext cx="4981575" cy="91439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«Людской поток»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64CB0B90-75FA-FD47-2FC3-E4C43F2A3B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45" y="1754261"/>
            <a:ext cx="5504309" cy="41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F2FC4492-DB89-6C56-973C-A1D697CA2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t="7636" r="7979" b="10524"/>
          <a:stretch/>
        </p:blipFill>
        <p:spPr bwMode="auto">
          <a:xfrm>
            <a:off x="265546" y="1754261"/>
            <a:ext cx="5830454" cy="41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887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5BA1C-C384-F8B4-92A2-050C4F16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060" y="302164"/>
            <a:ext cx="7893880" cy="7174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Обращение отца Иоанна к горожанам</a:t>
            </a:r>
          </a:p>
        </p:txBody>
      </p:sp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42110F97-998C-AE93-D1E0-3BB1C1645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83" y="1237204"/>
            <a:ext cx="6865034" cy="5451982"/>
          </a:xfrm>
        </p:spPr>
      </p:pic>
    </p:spTree>
    <p:extLst>
      <p:ext uri="{BB962C8B-B14F-4D97-AF65-F5344CB8AC3E}">
        <p14:creationId xmlns:p14="http://schemas.microsoft.com/office/powerpoint/2010/main" val="2877656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525EF-645A-198B-3632-7ABCEDDD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487" y="402835"/>
            <a:ext cx="7439025" cy="9144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Убийство императора Александра 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II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29072458-CE6F-4517-A234-5032F93FA4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921" y="1527811"/>
            <a:ext cx="7028681" cy="46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11DDAB65-E0A4-7D4E-742E-5372BC8B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8" y="1527811"/>
            <a:ext cx="4601004" cy="31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728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B977A-438E-81B5-97F4-161D0E92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70" y="393524"/>
            <a:ext cx="10803548" cy="85887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Панихида у постели императора Александра 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III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098" name="Picture 2" descr="Панихида у постели Александра III, совершаемая отцом Иоанном. Фото из открытых источников">
            <a:extLst>
              <a:ext uri="{FF2B5EF4-FFF2-40B4-BE49-F238E27FC236}">
                <a16:creationId xmlns:a16="http://schemas.microsoft.com/office/drawing/2014/main" id="{88345E44-0D22-3BEF-7A26-1913CDBD6B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02" y="1378634"/>
            <a:ext cx="6978591" cy="465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9477BA04-1386-4D18-4EBC-A779A8537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07" y="1373245"/>
            <a:ext cx="3868640" cy="466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122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85EEEE-2DA9-D70A-BE7E-CACA566D9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925" y="584423"/>
            <a:ext cx="7953375" cy="63304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Похороны Иоанна Кронштадтского</a:t>
            </a:r>
          </a:p>
        </p:txBody>
      </p:sp>
      <p:pic>
        <p:nvPicPr>
          <p:cNvPr id="4" name="Picture 2" descr="Похороны Иоанна Кронштадтского. Фото из открытых источников">
            <a:extLst>
              <a:ext uri="{FF2B5EF4-FFF2-40B4-BE49-F238E27FC236}">
                <a16:creationId xmlns:a16="http://schemas.microsoft.com/office/drawing/2014/main" id="{A5AD194B-5D77-9EF5-4681-E3EEBBF4BE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" y="1678387"/>
            <a:ext cx="6049727" cy="396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DB0EA-2285-B99F-4F85-A212EDD0A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3953" r="3547" b="16193"/>
          <a:stretch/>
        </p:blipFill>
        <p:spPr bwMode="auto">
          <a:xfrm>
            <a:off x="6330461" y="1677083"/>
            <a:ext cx="5776685" cy="396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074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4E6A6-CD16-806F-3CA8-941D10AC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620" y="236953"/>
            <a:ext cx="9598760" cy="69151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Иоанновский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монастырь на р. Карповке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EC28DC2F-C294-3749-19EA-886FAA13F6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" b="6601"/>
          <a:stretch/>
        </p:blipFill>
        <p:spPr bwMode="auto">
          <a:xfrm>
            <a:off x="1906806" y="1111348"/>
            <a:ext cx="8378388" cy="550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5831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8DF64-1B8C-9A17-4BE6-C6E712C4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59" y="282575"/>
            <a:ext cx="8143875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Надгробие над захоронением 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праведного Иоанна Кронштадтского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78311D3F-AA35-5597-2D9C-7463261A2D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113" y="1690688"/>
            <a:ext cx="7199765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074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0183C-7345-2264-FF79-2893C6E7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99" y="393701"/>
            <a:ext cx="7924800" cy="78842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Памятник святому Иоанну в Кронштадте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4532DE-894F-AC6F-14A0-3B008AFFBA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9449" r="3579" b="15870"/>
          <a:stretch/>
        </p:blipFill>
        <p:spPr bwMode="auto">
          <a:xfrm>
            <a:off x="1923931" y="1265215"/>
            <a:ext cx="8344137" cy="53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877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5512A-1B9F-3877-BAF5-7F9CCD84B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" y="85593"/>
            <a:ext cx="6583680" cy="668681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Откуда ты взял себе в голову, что все в жизни должно идти по-твоему </a:t>
            </a:r>
            <a:br>
              <a:rPr lang="ru-RU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ru-RU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 вопреки твоим желаниям не должно быть ничто?</a:t>
            </a:r>
            <a:br>
              <a:rPr lang="ru-RU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ru-RU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 твои поступки говорят, что ты так думаешь. </a:t>
            </a:r>
            <a:br>
              <a:rPr lang="ru-RU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ru-RU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Это величайшее заблуждение. </a:t>
            </a:r>
            <a:br>
              <a:rPr lang="ru-RU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ru-RU" sz="3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Разве ты – Бог?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8EEF0B0-B4AA-F9FA-9863-285D7738AF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" b="5084"/>
          <a:stretch/>
        </p:blipFill>
        <p:spPr bwMode="auto">
          <a:xfrm>
            <a:off x="6873088" y="85593"/>
            <a:ext cx="5106578" cy="668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15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692C1-95B9-1735-006E-B8699A26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701" y="1042984"/>
            <a:ext cx="4671646" cy="4772025"/>
          </a:xfrm>
        </p:spPr>
        <p:txBody>
          <a:bodyPr>
            <a:normAutofit/>
          </a:bodyPr>
          <a:lstStyle/>
          <a:p>
            <a:pPr algn="ctr"/>
            <a:r>
              <a:rPr lang="ru-RU" sz="3600" b="1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Как вы можете объяснить всероссийскую любовь и почитание святого праведного </a:t>
            </a:r>
            <a:br>
              <a:rPr lang="ru-RU" sz="3600" b="1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Иоанна Кронштадтского?</a:t>
            </a:r>
            <a:endParaRPr lang="ru-RU" sz="3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C9886E9-D843-9F50-9BB5-43D08408DA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2" b="13754"/>
          <a:stretch/>
        </p:blipFill>
        <p:spPr bwMode="auto">
          <a:xfrm>
            <a:off x="405179" y="399312"/>
            <a:ext cx="6980522" cy="605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FE8614-471C-4302-82B1-1CAB049C08E4}"/>
              </a:ext>
            </a:extLst>
          </p:cNvPr>
          <p:cNvSpPr txBox="1"/>
          <p:nvPr/>
        </p:nvSpPr>
        <p:spPr>
          <a:xfrm>
            <a:off x="0" y="6604084"/>
            <a:ext cx="757749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Все иллюстрации взяты из открытых источников и по первому требованию правообладателей могут быть удалены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06407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76E92-A795-6C80-A24B-E6F58EAD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94"/>
            <a:ext cx="10515600" cy="119575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Санкт-Петербургская Духовная академия</a:t>
            </a:r>
          </a:p>
        </p:txBody>
      </p:sp>
      <p:pic>
        <p:nvPicPr>
          <p:cNvPr id="4098" name="Picture 2" descr="Св. Иоанн Кронштадтский 16">
            <a:extLst>
              <a:ext uri="{FF2B5EF4-FFF2-40B4-BE49-F238E27FC236}">
                <a16:creationId xmlns:a16="http://schemas.microsoft.com/office/drawing/2014/main" id="{052E9AF0-2D79-0355-57DD-6605A35EEC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5" y="1704390"/>
            <a:ext cx="4490548" cy="482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27166FB-83A5-D19C-FB2E-2E2513F00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778" y="1704390"/>
            <a:ext cx="6849867" cy="482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8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D5C86-ADDB-119C-1E6E-229992D41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538" y="311053"/>
            <a:ext cx="8870413" cy="80249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Собор Андрея Первозванного в Кронштадте</a:t>
            </a:r>
          </a:p>
        </p:txBody>
      </p:sp>
      <p:pic>
        <p:nvPicPr>
          <p:cNvPr id="3074" name="Picture 2" descr="Андреевский собор в Кронштадте. Фото из открытых источников">
            <a:extLst>
              <a:ext uri="{FF2B5EF4-FFF2-40B4-BE49-F238E27FC236}">
                <a16:creationId xmlns:a16="http://schemas.microsoft.com/office/drawing/2014/main" id="{B506788F-FAC4-F92E-28C9-D961B827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094" y="1232535"/>
            <a:ext cx="8175811" cy="540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647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8B59D-DF4F-82E6-6E10-56E87991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355" y="1563748"/>
            <a:ext cx="6261295" cy="37305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Памятный знак на месте разрушенного в 1932 г. Андреевского собора</a:t>
            </a:r>
          </a:p>
        </p:txBody>
      </p:sp>
      <p:pic>
        <p:nvPicPr>
          <p:cNvPr id="19458" name="Picture 2" descr="undefined">
            <a:extLst>
              <a:ext uri="{FF2B5EF4-FFF2-40B4-BE49-F238E27FC236}">
                <a16:creationId xmlns:a16="http://schemas.microsoft.com/office/drawing/2014/main" id="{29019F26-0DED-40CD-ADD9-F45B58C99A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0" y="160366"/>
            <a:ext cx="4817012" cy="65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435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7F71D-469C-125A-72F4-4EF5BE55C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44" y="2766217"/>
            <a:ext cx="4563793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>
                <a:latin typeface="Calibri Light" panose="020F0302020204030204" pitchFamily="34" charset="0"/>
                <a:cs typeface="Calibri Light" panose="020F0302020204030204" pitchFamily="34" charset="0"/>
              </a:rPr>
              <a:t>Отец Иоанн. </a:t>
            </a:r>
            <a:b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Начало служения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12759FA-3941-F651-799E-34177E8AD0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143404"/>
            <a:ext cx="5328138" cy="65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0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F69AE-50B3-F316-23AA-414D37C2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2" y="-119649"/>
            <a:ext cx="11816862" cy="15922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Дом в Кронштадте, где всю жизнь прожил отец Иоанн (квартира на втором этаже, с балконом)</a:t>
            </a:r>
          </a:p>
        </p:txBody>
      </p:sp>
      <p:pic>
        <p:nvPicPr>
          <p:cNvPr id="7170" name="Picture 2" descr="Св. Иоанн Кронштадтский 2">
            <a:extLst>
              <a:ext uri="{FF2B5EF4-FFF2-40B4-BE49-F238E27FC236}">
                <a16:creationId xmlns:a16="http://schemas.microsoft.com/office/drawing/2014/main" id="{F457BFC7-8C16-8746-3C0A-4603D86464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0997" y="1472565"/>
            <a:ext cx="7725033" cy="51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65554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2515</TotalTime>
  <Words>360</Words>
  <Application>Microsoft Office PowerPoint</Application>
  <PresentationFormat>Широкоэкранный</PresentationFormat>
  <Paragraphs>52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Calibri Light</vt:lpstr>
      <vt:lpstr>Corbel</vt:lpstr>
      <vt:lpstr>Глубина</vt:lpstr>
      <vt:lpstr>СВЯТОЙ ПРАВЕДНЫЙ ИОАНН КРОНШТАДТСКИЙ (1829–1908)</vt:lpstr>
      <vt:lpstr>Село Сура – родина отца Иоанна</vt:lpstr>
      <vt:lpstr>«Маменька – святыня моя» Феодора Власьевна Сергиева</vt:lpstr>
      <vt:lpstr>Отрок Иоанн молится по пути в школу</vt:lpstr>
      <vt:lpstr>Санкт-Петербургская Духовная академия</vt:lpstr>
      <vt:lpstr>Собор Андрея Первозванного в Кронштадте</vt:lpstr>
      <vt:lpstr>Памятный знак на месте разрушенного в 1932 г. Андреевского собора</vt:lpstr>
      <vt:lpstr>Отец Иоанн.  Начало служения</vt:lpstr>
      <vt:lpstr>Дом в Кронштадте, где всю жизнь прожил отец Иоанн (квартира на втором этаже, с балконом)</vt:lpstr>
      <vt:lpstr>Квартира отца Иоанна</vt:lpstr>
      <vt:lpstr>Протоиерей Иоанн Кронштадтский,  настоятель Андреевского собора</vt:lpstr>
      <vt:lpstr>Отец Иоанн с женой, Елизаветой Константиновной</vt:lpstr>
      <vt:lpstr>Воскресенско-Феодоровский монастырь</vt:lpstr>
      <vt:lpstr>Успенский Второафонский монастырь  (Машукское лесничество)</vt:lpstr>
      <vt:lpstr>Иоанно-Богословский монастырь на Суре (Архангельская область)</vt:lpstr>
      <vt:lpstr>Иоанновский монастырь в честь   св. Иоанна Рыльского в Санкт-Петербурге</vt:lpstr>
      <vt:lpstr>«Моя жизнь во Христе»</vt:lpstr>
      <vt:lpstr>Отец Иоанн, митрофорный протоиерей</vt:lpstr>
      <vt:lpstr>В 1990 г. на Поместном Соборе Русской Православной Церкви Иоанн Кронштадтский  был причислен к лику святых с установлением всероссийского почитания </vt:lpstr>
      <vt:lpstr>Кронштадт в конце XIX – начале XX века</vt:lpstr>
      <vt:lpstr>Презентация PowerPoint</vt:lpstr>
      <vt:lpstr>Кронштадт в конце XIX – начале XX века</vt:lpstr>
      <vt:lpstr>У винной лавки</vt:lpstr>
      <vt:lpstr>Ночлежки</vt:lpstr>
      <vt:lpstr>Христос, благословляющий детей</vt:lpstr>
      <vt:lpstr>Раздача милостыни</vt:lpstr>
      <vt:lpstr>Отец Иоанн посещает болящую</vt:lpstr>
      <vt:lpstr>Отец Иоанн на молебне о здравии болящего</vt:lpstr>
      <vt:lpstr>«Дом трудолюбия» в Кронштадте</vt:lpstr>
      <vt:lpstr>Пенькощипальная мастерская</vt:lpstr>
      <vt:lpstr>Женская мастерская</vt:lpstr>
      <vt:lpstr>Столовая</vt:lpstr>
      <vt:lpstr>Убежище для сирот</vt:lpstr>
      <vt:lpstr>Отец у Иоанн дверей храма</vt:lpstr>
      <vt:lpstr>Служба в Андреевском соборе</vt:lpstr>
      <vt:lpstr>Отец Иоанн на литургии</vt:lpstr>
      <vt:lpstr>Общая исповедь</vt:lpstr>
      <vt:lpstr>После службы в храме</vt:lpstr>
      <vt:lpstr>Посещение страждущих</vt:lpstr>
      <vt:lpstr>«Людской поток»</vt:lpstr>
      <vt:lpstr>Обращение отца Иоанна к горожанам</vt:lpstr>
      <vt:lpstr>Убийство императора Александра II</vt:lpstr>
      <vt:lpstr>Панихида у постели императора Александра III </vt:lpstr>
      <vt:lpstr>Похороны Иоанна Кронштадтского</vt:lpstr>
      <vt:lpstr>Иоанновский монастырь на р. Карповке</vt:lpstr>
      <vt:lpstr>Надгробие над захоронением  праведного Иоанна Кронштадтского</vt:lpstr>
      <vt:lpstr>Памятник святому Иоанну в Кронштадте</vt:lpstr>
      <vt:lpstr>Откуда ты взял себе в голову, что все в жизни должно идти по-твоему  и вопреки твоим желаниям не должно быть ничто? А твои поступки говорят, что ты так думаешь.  Это величайшее заблуждение.  Разве ты – Бог?</vt:lpstr>
      <vt:lpstr>Как вы можете объяснить всероссийскую любовь и почитание святого праведного  Иоанна Кронштадтского?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СВЯТОЙ ПРАВЕДНЫЙ ИОАНН КРОНШТАДТСКИЙ (1829 - 1908 гг.)</dc:title>
  <dc:creator>Tatiana P</dc:creator>
  <cp:lastModifiedBy>serp1480@gmail.com</cp:lastModifiedBy>
  <cp:revision>59</cp:revision>
  <dcterms:created xsi:type="dcterms:W3CDTF">2024-12-11T07:45:22Z</dcterms:created>
  <dcterms:modified xsi:type="dcterms:W3CDTF">2024-12-19T12:29:50Z</dcterms:modified>
</cp:coreProperties>
</file>