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1" r:id="rId3"/>
    <p:sldId id="303" r:id="rId4"/>
    <p:sldId id="304" r:id="rId5"/>
    <p:sldId id="306" r:id="rId6"/>
    <p:sldId id="324" r:id="rId7"/>
    <p:sldId id="307" r:id="rId8"/>
    <p:sldId id="305" r:id="rId9"/>
    <p:sldId id="309" r:id="rId10"/>
    <p:sldId id="310" r:id="rId11"/>
    <p:sldId id="312" r:id="rId12"/>
    <p:sldId id="311" r:id="rId13"/>
    <p:sldId id="322" r:id="rId14"/>
    <p:sldId id="323" r:id="rId15"/>
    <p:sldId id="321" r:id="rId16"/>
    <p:sldId id="320" r:id="rId17"/>
    <p:sldId id="319" r:id="rId18"/>
    <p:sldId id="314" r:id="rId19"/>
    <p:sldId id="325" r:id="rId20"/>
    <p:sldId id="315" r:id="rId21"/>
    <p:sldId id="327" r:id="rId22"/>
    <p:sldId id="326" r:id="rId23"/>
    <p:sldId id="318" r:id="rId24"/>
    <p:sldId id="317" r:id="rId25"/>
    <p:sldId id="328" r:id="rId26"/>
    <p:sldId id="329" r:id="rId27"/>
    <p:sldId id="331" r:id="rId28"/>
    <p:sldId id="330" r:id="rId29"/>
    <p:sldId id="332" r:id="rId30"/>
    <p:sldId id="316" r:id="rId31"/>
    <p:sldId id="335" r:id="rId32"/>
    <p:sldId id="334" r:id="rId33"/>
    <p:sldId id="336" r:id="rId34"/>
    <p:sldId id="337" r:id="rId35"/>
    <p:sldId id="338" r:id="rId36"/>
    <p:sldId id="33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2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96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61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3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6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3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32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0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81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7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8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9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1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74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1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0BCB-3CBD-4E5F-9B66-A9FAD9CF32A8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9459-3D56-44E5-AEB5-E9EBF79759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455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F0EB5-F42E-FAE4-AD6D-A220EB10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5" y="59690"/>
            <a:ext cx="7143750" cy="9847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СВЯТИТЕЛЬ ЛУКА (1877–1961)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46CC9995-0079-1833-4D82-D78868C36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74" y="1125414"/>
            <a:ext cx="8204002" cy="51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4109-44D5-4242-B220-CD27AA22A70B}"/>
              </a:ext>
            </a:extLst>
          </p:cNvPr>
          <p:cNvSpPr txBox="1"/>
          <p:nvPr/>
        </p:nvSpPr>
        <p:spPr>
          <a:xfrm>
            <a:off x="5991225" y="6482454"/>
            <a:ext cx="6096000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</a:pPr>
            <a:r>
              <a:rPr lang="ru-RU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С.В. Перевезенцев, Т.В. </a:t>
            </a:r>
            <a:r>
              <a:rPr lang="ru-RU" sz="1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Перевезенцева</a:t>
            </a:r>
            <a:r>
              <a:rPr lang="ru-RU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2024 г.</a:t>
            </a:r>
          </a:p>
        </p:txBody>
      </p:sp>
    </p:spTree>
    <p:extLst>
      <p:ext uri="{BB962C8B-B14F-4D97-AF65-F5344CB8AC3E}">
        <p14:creationId xmlns:p14="http://schemas.microsoft.com/office/powerpoint/2010/main" val="416531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C8CC8-AFA0-63A8-EDC2-DE3A4AA1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802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ПЕРЕЯСЛАВСКАЯ ЗЕМСКАЯ БОЛЬНИЦА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2BB1ED-0FDF-F8AD-E100-E0739A361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51" y="1039468"/>
            <a:ext cx="8151897" cy="5438844"/>
          </a:xfrm>
        </p:spPr>
      </p:pic>
    </p:spTree>
    <p:extLst>
      <p:ext uri="{BB962C8B-B14F-4D97-AF65-F5344CB8AC3E}">
        <p14:creationId xmlns:p14="http://schemas.microsoft.com/office/powerpoint/2010/main" val="352377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5C0D9-61BC-DB20-45CC-A8444B5D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361950"/>
            <a:ext cx="11502887" cy="7083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В. Ф. ВОЙНО-ЯСЕНЕЦКИЙ НА ОПЕРАЦИИ 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ЗЕМСКОЙ БОЛЬНИЦЕ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3DC66D-2CAA-805A-728F-8C39615C3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" b="4611"/>
          <a:stretch/>
        </p:blipFill>
        <p:spPr>
          <a:xfrm>
            <a:off x="2202757" y="1263926"/>
            <a:ext cx="7786485" cy="5232124"/>
          </a:xfrm>
        </p:spPr>
      </p:pic>
    </p:spTree>
    <p:extLst>
      <p:ext uri="{BB962C8B-B14F-4D97-AF65-F5344CB8AC3E}">
        <p14:creationId xmlns:p14="http://schemas.microsoft.com/office/powerpoint/2010/main" val="91887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F92FF-B114-2A3B-D9FD-24CB0AF7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775"/>
            <a:ext cx="10515600" cy="53602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ХИРУРГИЧЕСКИЕ ИНСТРУМЕНТЫ СВЯТИТЕЛЯ ЛУКИ</a:t>
            </a:r>
          </a:p>
        </p:txBody>
      </p:sp>
      <p:pic>
        <p:nvPicPr>
          <p:cNvPr id="1026" name="Picture 2" descr="Истории вещей. Рассматриваем хирургические инструменты святителя Луки">
            <a:extLst>
              <a:ext uri="{FF2B5EF4-FFF2-40B4-BE49-F238E27FC236}">
                <a16:creationId xmlns:a16="http://schemas.microsoft.com/office/drawing/2014/main" id="{92F5E903-336B-68FF-4893-7CB3A2153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2" y="1020417"/>
            <a:ext cx="10944916" cy="54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8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9B4D6-77C0-3BF2-15D2-8AE32F40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534" y="1251088"/>
            <a:ext cx="4038600" cy="435582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ИННОКЕНТИЙ, ЕПИСКОП</a:t>
            </a:r>
            <a:b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ТАШКЕНТСКИЙ, </a:t>
            </a:r>
            <a:b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священник ВАЛЕНТИН (СПРАВА)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5909188-D072-C13B-9FED-EA11E5EAC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6" y="738809"/>
            <a:ext cx="6821538" cy="53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6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2D0D9-DABD-F3BD-97AE-31500E61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05" y="2185987"/>
            <a:ext cx="5535995" cy="24860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Епископ ЛУКА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1923 </a:t>
            </a:r>
            <a:r>
              <a:rPr lang="ru-RU" sz="36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г.</a:t>
            </a:r>
            <a:endParaRPr lang="ru-RU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FAF719-40E9-7DD8-268F-D801B5691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76" y="344378"/>
            <a:ext cx="4321682" cy="6169244"/>
          </a:xfrm>
        </p:spPr>
      </p:pic>
    </p:spTree>
    <p:extLst>
      <p:ext uri="{BB962C8B-B14F-4D97-AF65-F5344CB8AC3E}">
        <p14:creationId xmlns:p14="http://schemas.microsoft.com/office/powerpoint/2010/main" val="59668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1653D-6AF9-35D2-A158-B3D00573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2923"/>
            <a:ext cx="10515600" cy="8878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ТАШКЕНТСКИЙ ХРАМ СВЯТИТЕЛЯ ЛУКИ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62FD9D-F5C4-E5A3-91CB-ABADBCAE2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50" y="1110818"/>
            <a:ext cx="7233100" cy="52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0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FBF86-BEA8-2940-83BD-934836D0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03558"/>
            <a:ext cx="10515600" cy="543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 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ЕПИСКОП ЛУКА В ОКРУЖЕНИИ ПАСТВЫ. 1920-</a:t>
            </a:r>
            <a:r>
              <a:rPr lang="ru-RU" sz="40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е гг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4" name="Picture 2" descr="св. лука в окружении паствы">
            <a:extLst>
              <a:ext uri="{FF2B5EF4-FFF2-40B4-BE49-F238E27FC236}">
                <a16:creationId xmlns:a16="http://schemas.microsoft.com/office/drawing/2014/main" id="{267FF141-09B4-BD34-CF8C-B45BE6284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92" y="1129548"/>
            <a:ext cx="8069966" cy="53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8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6D4EA-BBB3-E237-9427-2B590D62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94" y="2653748"/>
            <a:ext cx="5936974" cy="15505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ССЫЛКЕ В ЕНИСЕЙСКЕ</a:t>
            </a:r>
            <a:b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1925 </a:t>
            </a:r>
            <a:r>
              <a:rPr lang="ru-RU" sz="3600" b="1" cap="non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</a:t>
            </a:r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ru-RU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EDAE70-8B47-D178-7D00-72772AFE9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02" y="292869"/>
            <a:ext cx="3362016" cy="6272262"/>
          </a:xfrm>
        </p:spPr>
      </p:pic>
    </p:spTree>
    <p:extLst>
      <p:ext uri="{BB962C8B-B14F-4D97-AF65-F5344CB8AC3E}">
        <p14:creationId xmlns:p14="http://schemas.microsoft.com/office/powerpoint/2010/main" val="160870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48602-6842-9168-C22D-A193FDC6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9" y="1683094"/>
            <a:ext cx="4823790" cy="3829051"/>
          </a:xfrm>
        </p:spPr>
        <p:txBody>
          <a:bodyPr>
            <a:normAutofit/>
          </a:bodyPr>
          <a:lstStyle/>
          <a:p>
            <a: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МИТРОПОЛИТ АРСЕНИЙ (СТАДНИЦКИЙ) И ЕПИСКОП ЛУКА </a:t>
            </a:r>
            <a:b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(ВОЙНО-ЯСЕНЕЦКИЙ)</a:t>
            </a:r>
            <a:b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ТАШКЕНТ, 1928 </a:t>
            </a:r>
            <a:r>
              <a:rPr lang="ru-RU" sz="3600" b="1" i="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</a:t>
            </a:r>
            <a: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Митрополит Арсений (Стадницкий) и епископ Лука (Войно-Ясенецкий). Ташкент, 1928">
            <a:extLst>
              <a:ext uri="{FF2B5EF4-FFF2-40B4-BE49-F238E27FC236}">
                <a16:creationId xmlns:a16="http://schemas.microsoft.com/office/drawing/2014/main" id="{6FA24ED2-F972-B2DE-7152-C14B9103B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61" y="1197389"/>
            <a:ext cx="6588869" cy="48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1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85A21-F31D-C72C-729E-4EAE870B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07" y="1408043"/>
            <a:ext cx="4542183" cy="404191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ССЫЛКА В АРХАНГЕЛЬСК 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АМБУЛАТОРИЯ 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ВТОРОЙ ПОЛИКЛИНИКИ, ГДЕ ПРИНИМАЛ БОЛЬНЫХ ЕПИСКОП ЛУКА</a:t>
            </a:r>
            <a:endParaRPr lang="ru-RU" sz="3600" b="1" dirty="0"/>
          </a:p>
        </p:txBody>
      </p:sp>
      <p:pic>
        <p:nvPicPr>
          <p:cNvPr id="9218" name="Picture 2" descr="Дом Белявского, стиль модерн. В 1930-е там в амбулатории 2 поликлиники принимал больных Свт. Лука">
            <a:extLst>
              <a:ext uri="{FF2B5EF4-FFF2-40B4-BE49-F238E27FC236}">
                <a16:creationId xmlns:a16="http://schemas.microsoft.com/office/drawing/2014/main" id="{F3552C95-0441-73B8-CA4B-22808DF56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28" y="709404"/>
            <a:ext cx="6700122" cy="54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2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D282-7224-0127-7524-810856424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334" y="454025"/>
            <a:ext cx="9103116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В чем состоял духовный подвиг </a:t>
            </a:r>
            <a:br>
              <a:rPr lang="ru-RU" sz="40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40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святителя Луки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14FF00-A0AC-6B69-FEFC-F4360B1A5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3429000"/>
            <a:ext cx="9239250" cy="16961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Почему святитель Лука называл себя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«скальпелем в Божьих руках»?</a:t>
            </a:r>
          </a:p>
        </p:txBody>
      </p:sp>
    </p:spTree>
    <p:extLst>
      <p:ext uri="{BB962C8B-B14F-4D97-AF65-F5344CB8AC3E}">
        <p14:creationId xmlns:p14="http://schemas.microsoft.com/office/powerpoint/2010/main" val="299453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633E2-B7B1-87CB-41C0-2C87EA48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91" y="542098"/>
            <a:ext cx="12253291" cy="1232451"/>
          </a:xfrm>
        </p:spPr>
        <p:txBody>
          <a:bodyPr>
            <a:noAutofit/>
          </a:bodyPr>
          <a:lstStyle/>
          <a:p>
            <a:pPr algn="ctr"/>
            <a:r>
              <a:rPr lang="ru-RU" sz="36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ПРЕПОДАВАТЕЛИ ИНСТИТУТА УСОВЕРШЕНСТВОВАНИЯ ВРАЧЕЙ </a:t>
            </a:r>
            <a:br>
              <a:rPr lang="ru-RU" sz="36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ЕПИСКОП ЛУКА (В ЦЕНТРЕ) </a:t>
            </a:r>
            <a:br>
              <a:rPr lang="ru-RU" sz="36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ТАШКЕНТ, 1936 </a:t>
            </a:r>
            <a:r>
              <a:rPr lang="ru-RU" sz="3600" i="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</a:t>
            </a:r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3074" name="Picture 2" descr="Преподаватели Института усовершенствования врачей. Епископ Лука - в центре. Ташкент, 1936">
            <a:extLst>
              <a:ext uri="{FF2B5EF4-FFF2-40B4-BE49-F238E27FC236}">
                <a16:creationId xmlns:a16="http://schemas.microsoft.com/office/drawing/2014/main" id="{164572D6-DB04-D883-6FD9-00942C42B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41" y="1974574"/>
            <a:ext cx="6727225" cy="46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9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03245-706D-9E50-D228-9C1E5F35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134" y="1656824"/>
            <a:ext cx="6087115" cy="35443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ОСУЖДЕННЫЙ </a:t>
            </a:r>
            <a:b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В. Ф. ВОЙНО-ЯСЕНЕЦКИЙ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(епископ лука). 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БОЛЬШАЯ МУРТА, КРАСНОЯРСКИЙ КРАЙ</a:t>
            </a:r>
            <a:b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1939 </a:t>
            </a:r>
            <a:r>
              <a:rPr lang="ru-RU" sz="3600" b="1" cap="non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</a:t>
            </a:r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C533990-B86A-6C72-FB82-B3DCD73BB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2" y="364625"/>
            <a:ext cx="4359964" cy="61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9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DD854-ED2D-0F40-F808-78760961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4477"/>
            <a:ext cx="10515600" cy="9733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ОСУЖДЕННЫЙ 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В. Ф. ВОЙНО-ЯСЕНЕЦКИЙ. </a:t>
            </a:r>
            <a:b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БОЛЬШАЯ МУРТА, КРАСНОЯРСКИЙ КРАЙ. </a:t>
            </a:r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1940 </a:t>
            </a:r>
            <a:r>
              <a:rPr lang="ru-RU" sz="3600" b="1" cap="non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г.</a:t>
            </a:r>
            <a:endParaRPr lang="ru-RU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960AAE-9978-EE2E-0E8B-357D258B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12" y="1541476"/>
            <a:ext cx="8227175" cy="5059713"/>
          </a:xfrm>
        </p:spPr>
      </p:pic>
    </p:spTree>
    <p:extLst>
      <p:ext uri="{BB962C8B-B14F-4D97-AF65-F5344CB8AC3E}">
        <p14:creationId xmlns:p14="http://schemas.microsoft.com/office/powerpoint/2010/main" val="105386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2CF2C-0DF1-24C8-8A1F-FE479765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450852"/>
            <a:ext cx="11515725" cy="4830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ЕПИСКОП ЛУКА В ГОДЫ ВЕЛИКОЙ ОТЕЧЕСТВЕННОЙ ВОЙНЫ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B7DDDE9E-A964-2874-0F59-62A6000365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4" y="1232188"/>
            <a:ext cx="7039646" cy="52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057A7690-6253-4943-80C4-4AB27A94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30" y="1232188"/>
            <a:ext cx="3402496" cy="52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FA43C-B7EA-A98F-8981-CE834F41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349663"/>
            <a:ext cx="11763375" cy="6817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ЕПИСКОП ЛУКА В ГОДЫ ВЕЛИКОЙ ОТЕЧЕСТВЕННОЙ ВОЙНЫ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4C24155-B94D-6861-99C5-EAB24B939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53" y="1103313"/>
            <a:ext cx="9125494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2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D19F-CA86-0A88-0657-829238F6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284"/>
            <a:ext cx="10515600" cy="6893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АРХИЕПИСКОП ЛУКА 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390FF79D-84A7-7739-6861-C988872A1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37" y="987376"/>
            <a:ext cx="8006926" cy="55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6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4BDA1-8A57-3765-C635-0C4B5DB1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03"/>
            <a:ext cx="10515600" cy="647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НАУЧНЫЕ ТРУДЫ СВЯТИТЕЛЯ ЛУКИ</a:t>
            </a:r>
          </a:p>
        </p:txBody>
      </p:sp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386A18C1-FE15-ADE2-79B6-742AD39C9D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008107"/>
            <a:ext cx="3921583" cy="57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F0CF08B6-07CC-3C41-8304-11BC4A0473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90" y="1008107"/>
            <a:ext cx="5168856" cy="57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FAA1CE3-8A2B-B490-153B-00060C5F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" y="4433666"/>
            <a:ext cx="2283655" cy="22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6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95401-37B4-CB93-AD3D-D1794CC8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9" y="354771"/>
            <a:ext cx="11266942" cy="78779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ЛУКА, АРХИЕПИСКОП 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КРЫМСКИЙ  И СИМФЕРОПОЛЬСКИЙ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B38B57-1E9E-E557-4E17-2102314A9D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10" y="1142561"/>
            <a:ext cx="3798277" cy="5426111"/>
          </a:xfrm>
        </p:spPr>
      </p:pic>
      <p:pic>
        <p:nvPicPr>
          <p:cNvPr id="11" name="Объект 17">
            <a:extLst>
              <a:ext uri="{FF2B5EF4-FFF2-40B4-BE49-F238E27FC236}">
                <a16:creationId xmlns:a16="http://schemas.microsoft.com/office/drawing/2014/main" id="{6D94BA50-BD91-798E-2B40-CBF355F5D2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" y="1986253"/>
            <a:ext cx="6250519" cy="4516976"/>
          </a:xfrm>
        </p:spPr>
      </p:pic>
    </p:spTree>
    <p:extLst>
      <p:ext uri="{BB962C8B-B14F-4D97-AF65-F5344CB8AC3E}">
        <p14:creationId xmlns:p14="http://schemas.microsoft.com/office/powerpoint/2010/main" val="214968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7AC1-0B27-88FB-CEA6-97BD349F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1" y="281841"/>
            <a:ext cx="11915335" cy="76029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ЛУКА, АРХИЕПИСКОП 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КРЫМСКИЙ И СИМФЕРОПОЛЬСКИЙ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D60179-0C75-B0FA-4C42-DC612E3212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11" y="1208564"/>
            <a:ext cx="8866576" cy="49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72C14-515B-DCBD-A4B8-4F226AD1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64" y="289401"/>
            <a:ext cx="11943471" cy="5544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ЛУКА, АРХИЕПИСКОП 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КРЫМСКИЙ И СИМФЕРОПОЛЬСКИЙ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737BC6FD-FB01-6C0F-212F-EE8265C32B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3" y="1258190"/>
            <a:ext cx="5181600" cy="3502307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E9A3A8-AAB0-B25B-EB32-864FC886C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3029"/>
            <a:ext cx="5568787" cy="3008236"/>
          </a:xfrm>
        </p:spPr>
      </p:pic>
    </p:spTree>
    <p:extLst>
      <p:ext uri="{BB962C8B-B14F-4D97-AF65-F5344CB8AC3E}">
        <p14:creationId xmlns:p14="http://schemas.microsoft.com/office/powerpoint/2010/main" val="2953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8D3AF-F745-CD90-817E-1875CE4A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74" y="365126"/>
            <a:ext cx="7562850" cy="507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СЕМЬЯ ВОЙНО-ЯСЕНЕЦКИХ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94E6B-6E3A-D390-266B-6B490AC56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058032"/>
            <a:ext cx="10805160" cy="50362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F7A031-DC06-97B8-8532-62AFCAE64AD1}"/>
              </a:ext>
            </a:extLst>
          </p:cNvPr>
          <p:cNvSpPr txBox="1"/>
          <p:nvPr/>
        </p:nvSpPr>
        <p:spPr>
          <a:xfrm>
            <a:off x="3354192" y="6280099"/>
            <a:ext cx="5483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Валентин с сестрой Ольгой (в центре) </a:t>
            </a:r>
          </a:p>
        </p:txBody>
      </p:sp>
    </p:spTree>
    <p:extLst>
      <p:ext uri="{BB962C8B-B14F-4D97-AF65-F5344CB8AC3E}">
        <p14:creationId xmlns:p14="http://schemas.microsoft.com/office/powerpoint/2010/main" val="3269626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94ED2-C129-DC5B-A0AD-09D446F0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32"/>
            <a:ext cx="10515600" cy="633046"/>
          </a:xfrm>
        </p:spPr>
        <p:txBody>
          <a:bodyPr>
            <a:noAutofit/>
          </a:bodyPr>
          <a:lstStyle/>
          <a:p>
            <a:pPr algn="ctr"/>
            <a:r>
              <a:rPr lang="ru-RU" sz="36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Похороны архиепископа Луки</a:t>
            </a:r>
            <a:endParaRPr lang="ru-RU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Похороны архиепископа Луки Войно-Ясенецкого. 11 июня Церковь празднует память священноисповедника Луки, архиепископа Симферопольского и Крымского">
            <a:extLst>
              <a:ext uri="{FF2B5EF4-FFF2-40B4-BE49-F238E27FC236}">
                <a16:creationId xmlns:a16="http://schemas.microsoft.com/office/drawing/2014/main" id="{CD6CC5CC-2297-99D5-7CE5-A751C93CA4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08" y="1132597"/>
            <a:ext cx="7778184" cy="53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7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6A775-5812-DEFB-B675-E177AFF4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6"/>
            <a:ext cx="10515600" cy="633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ОБРЕТЕНИЕ святых МОЩЕЙ СВЯТИТЕЛЯ ЛУКИ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D183295-7416-0501-70C0-B99777EA0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1782"/>
            <a:ext cx="9989234" cy="52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0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E56BF-C473-070D-E3BF-89D41A08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71" y="303587"/>
            <a:ext cx="9889055" cy="5627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УВЕКОВЕЧИВАНИЕ ПАМЯТИ СВЯТИТЕЛЯ ЛУКИ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7FF87F0-59A5-7C53-2ED9-D023B1840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61" y="1117250"/>
            <a:ext cx="8459276" cy="5437163"/>
          </a:xfrm>
        </p:spPr>
      </p:pic>
    </p:spTree>
    <p:extLst>
      <p:ext uri="{BB962C8B-B14F-4D97-AF65-F5344CB8AC3E}">
        <p14:creationId xmlns:p14="http://schemas.microsoft.com/office/powerpoint/2010/main" val="3203992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EC3C-E1EB-50EA-D8C7-42849202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649"/>
            <a:ext cx="10515600" cy="7737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ТРУДЫ СВЯТИТЕЛЯ ЛУКИ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F9338-C597-91EE-34A1-F331D7A52C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60" y="2394628"/>
            <a:ext cx="2293133" cy="3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2BC3228-8EB6-2459-4F1B-63D59FD20F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4758" y="2626472"/>
            <a:ext cx="2566400" cy="33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E777B02-6EAB-70D5-3BCD-6E0A45DF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" y="2394628"/>
            <a:ext cx="2553028" cy="38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B1C3322-EAE7-546C-426E-9BFE38078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45" y="2342569"/>
            <a:ext cx="2117558" cy="3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ED69F510-2532-0B37-C5C0-718D464C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18" y="2034207"/>
            <a:ext cx="1966370" cy="3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59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39DC2-70D1-5A8A-2EBF-754287BC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26"/>
            <a:ext cx="10515600" cy="6893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ИКОНЫ СВЯТИТЕЛЯ ЛУКИ</a:t>
            </a:r>
          </a:p>
        </p:txBody>
      </p:sp>
      <p:pic>
        <p:nvPicPr>
          <p:cNvPr id="8194" name="Picture 2" descr="икона святитель Лука Крымский">
            <a:extLst>
              <a:ext uri="{FF2B5EF4-FFF2-40B4-BE49-F238E27FC236}">
                <a16:creationId xmlns:a16="http://schemas.microsoft.com/office/drawing/2014/main" id="{B5ED59FC-1F45-D836-FB06-060C149DDB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18" y="1053340"/>
            <a:ext cx="4606706" cy="56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EDB0F6-4DFB-D05E-AB3E-244C74CE7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78" y="1053340"/>
            <a:ext cx="4095934" cy="5461246"/>
          </a:xfrm>
        </p:spPr>
      </p:pic>
    </p:spTree>
    <p:extLst>
      <p:ext uri="{BB962C8B-B14F-4D97-AF65-F5344CB8AC3E}">
        <p14:creationId xmlns:p14="http://schemas.microsoft.com/office/powerpoint/2010/main" val="3936204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0FC2F4F-6CBE-4788-5C67-0E736056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42" y="348175"/>
            <a:ext cx="9833316" cy="61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11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ED08E4F-4A22-94F3-7C5E-824ACCEC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1" y="506437"/>
            <a:ext cx="10199077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1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C889A-3DDE-2BBA-AB56-9719ECDB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4" y="240750"/>
            <a:ext cx="7981950" cy="67524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КЕРЧЬ В КОНЦЕ 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XIX</a:t>
            </a:r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НАЧАЛЕ 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XX</a:t>
            </a:r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FF1B5F-FA77-3898-A726-46961C77C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34" y="1030137"/>
            <a:ext cx="8217131" cy="51036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F5925-048B-2A0D-FA12-696E87372546}"/>
              </a:ext>
            </a:extLst>
          </p:cNvPr>
          <p:cNvSpPr txBox="1"/>
          <p:nvPr/>
        </p:nvSpPr>
        <p:spPr>
          <a:xfrm>
            <a:off x="1670978" y="6333483"/>
            <a:ext cx="865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Выделен дом, в котором жила семья Войно-Ясенецких 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2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6AA06-6E8E-2FBF-D6D2-368296A8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27" y="2028825"/>
            <a:ext cx="5008673" cy="25622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ГИМНАЗИСТ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ВАЛЕНТИН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ВОЙНО-ЯСЕНЕЦКИЙ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C83064-CC65-3F16-24C4-16C995F2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96" y="214532"/>
            <a:ext cx="4839604" cy="6428935"/>
          </a:xfrm>
        </p:spPr>
      </p:pic>
    </p:spTree>
    <p:extLst>
      <p:ext uri="{BB962C8B-B14F-4D97-AF65-F5344CB8AC3E}">
        <p14:creationId xmlns:p14="http://schemas.microsoft.com/office/powerpoint/2010/main" val="250336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283E1-75EE-1666-7D8E-E63DF3C2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428" y="2386218"/>
            <a:ext cx="5257799" cy="20855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СТУДЕНТ КИЕВСКОГО УНИВЕРСИТЕТА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257720-FACD-8168-9855-F7A1F55C0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6" y="404536"/>
            <a:ext cx="4634948" cy="6048927"/>
          </a:xfrm>
        </p:spPr>
      </p:pic>
    </p:spTree>
    <p:extLst>
      <p:ext uri="{BB962C8B-B14F-4D97-AF65-F5344CB8AC3E}">
        <p14:creationId xmlns:p14="http://schemas.microsoft.com/office/powerpoint/2010/main" val="338202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0CEA9-AF27-B289-E28D-532D56C8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773" y="6377577"/>
            <a:ext cx="7668454" cy="321620"/>
          </a:xfrm>
        </p:spPr>
        <p:txBody>
          <a:bodyPr>
            <a:noAutofit/>
          </a:bodyPr>
          <a:lstStyle/>
          <a:p>
            <a:pPr algn="ctr"/>
            <a:r>
              <a:rPr lang="ru-RU" sz="18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В. Ф. Войно-Ясенецкий  в верхнем ряду (второй справа)  </a:t>
            </a:r>
          </a:p>
        </p:txBody>
      </p:sp>
      <p:pic>
        <p:nvPicPr>
          <p:cNvPr id="4" name="Picture 2" descr="Ясенецкий на русско-турецкой войне">
            <a:extLst>
              <a:ext uri="{FF2B5EF4-FFF2-40B4-BE49-F238E27FC236}">
                <a16:creationId xmlns:a16="http://schemas.microsoft.com/office/drawing/2014/main" id="{565FB6D4-392A-9713-6102-E4BB2F905A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69" y="1421509"/>
            <a:ext cx="8140231" cy="477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7CC97A-4FB8-0C07-7F43-26EF102B2DF2}"/>
              </a:ext>
            </a:extLst>
          </p:cNvPr>
          <p:cNvSpPr txBox="1">
            <a:spLocks/>
          </p:cNvSpPr>
          <p:nvPr/>
        </p:nvSpPr>
        <p:spPr>
          <a:xfrm>
            <a:off x="1581315" y="435358"/>
            <a:ext cx="8813938" cy="682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1904 г. РУССКО-ЯПОНСКАЯ ВОЙНА. </a:t>
            </a:r>
          </a:p>
          <a:p>
            <a:pPr algn="ctr"/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ПЕРЕД ОТПРАВКОЙ В ВОЕННЫЙ ГОСПИТАЛЬ</a:t>
            </a:r>
          </a:p>
        </p:txBody>
      </p:sp>
    </p:spTree>
    <p:extLst>
      <p:ext uri="{BB962C8B-B14F-4D97-AF65-F5344CB8AC3E}">
        <p14:creationId xmlns:p14="http://schemas.microsoft.com/office/powerpoint/2010/main" val="78175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AFCF6-2219-9CCC-E405-D840BB97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3" y="154746"/>
            <a:ext cx="10767793" cy="9409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В. Ф. ВОЙНО-ЯСЕНЕЦКИЙ С ЖЕНОЙ, АННОЙ ЛАНСКОЙ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59881C-06BE-7D7E-3A36-3202A90B1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58" y="1095650"/>
            <a:ext cx="7888764" cy="5400330"/>
          </a:xfrm>
        </p:spPr>
      </p:pic>
    </p:spTree>
    <p:extLst>
      <p:ext uri="{BB962C8B-B14F-4D97-AF65-F5344CB8AC3E}">
        <p14:creationId xmlns:p14="http://schemas.microsoft.com/office/powerpoint/2010/main" val="250105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9C88E-322E-309A-D6F1-6BA4A2D2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6" y="182907"/>
            <a:ext cx="10353761" cy="1069144"/>
          </a:xfrm>
        </p:spPr>
        <p:txBody>
          <a:bodyPr>
            <a:noAutofit/>
          </a:bodyPr>
          <a:lstStyle/>
          <a:p>
            <a:pPr algn="ctr"/>
            <a:r>
              <a:rPr lang="ru-RU" sz="3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ГОСПИТАЛЬНАЯ ХИРУРГИЧЕСКАЯ КЛИНИКА </a:t>
            </a:r>
            <a:br>
              <a:rPr lang="ru-RU" sz="3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3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МОСКОВСКОГО УНИВЕРСИТЕТА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3EB4B3-F924-1D64-5F53-363A4F32B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7" y="1328251"/>
            <a:ext cx="7679201" cy="5127159"/>
          </a:xfrm>
        </p:spPr>
      </p:pic>
    </p:spTree>
    <p:extLst>
      <p:ext uri="{BB962C8B-B14F-4D97-AF65-F5344CB8AC3E}">
        <p14:creationId xmlns:p14="http://schemas.microsoft.com/office/powerpoint/2010/main" val="135625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1784</TotalTime>
  <Words>322</Words>
  <Application>Microsoft Office PowerPoint</Application>
  <PresentationFormat>Широкоэкранный</PresentationFormat>
  <Paragraphs>41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Bookman Old Style</vt:lpstr>
      <vt:lpstr>Calibri Light</vt:lpstr>
      <vt:lpstr>Rockwell</vt:lpstr>
      <vt:lpstr>Times New Roman</vt:lpstr>
      <vt:lpstr>Damask</vt:lpstr>
      <vt:lpstr>СВЯТИТЕЛЬ ЛУКА (1877–1961)</vt:lpstr>
      <vt:lpstr>В чем состоял духовный подвиг  святителя Луки?</vt:lpstr>
      <vt:lpstr>СЕМЬЯ ВОЙНО-ЯСЕНЕЦКИХ</vt:lpstr>
      <vt:lpstr>КЕРЧЬ В КОНЦЕ XIX – НАЧАЛЕ XX В.</vt:lpstr>
      <vt:lpstr>ГИМНАЗИСТ ВАЛЕНТИН ВОЙНО-ЯСЕНЕЦКИЙ </vt:lpstr>
      <vt:lpstr>СТУДЕНТ КИЕВСКОГО УНИВЕРСИТЕТА</vt:lpstr>
      <vt:lpstr>В. Ф. Войно-Ясенецкий  в верхнем ряду (второй справа)  </vt:lpstr>
      <vt:lpstr>В. Ф. ВОЙНО-ЯСЕНЕЦКИЙ С ЖЕНОЙ, АННОЙ ЛАНСКОЙ</vt:lpstr>
      <vt:lpstr>ГОСПИТАЛЬНАЯ ХИРУРГИЧЕСКАЯ КЛИНИКА  МОСКОВСКОГО УНИВЕРСИТЕТА</vt:lpstr>
      <vt:lpstr>ПЕРЕЯСЛАВСКАЯ ЗЕМСКАЯ БОЛЬНИЦА</vt:lpstr>
      <vt:lpstr>В. Ф. ВОЙНО-ЯСЕНЕЦКИЙ НА ОПЕРАЦИИ  В ЗЕМСКОЙ БОЛЬНИЦЕ</vt:lpstr>
      <vt:lpstr>ХИРУРГИЧЕСКИЕ ИНСТРУМЕНТЫ СВЯТИТЕЛЯ ЛУКИ</vt:lpstr>
      <vt:lpstr>ИННОКЕНТИЙ, ЕПИСКОП ТАШКЕНТСКИЙ,  И  священник ВАЛЕНТИН (СПРАВА)</vt:lpstr>
      <vt:lpstr>Епископ ЛУКА 1923 г.</vt:lpstr>
      <vt:lpstr>ТАШКЕНТСКИЙ ХРАМ СВЯТИТЕЛЯ ЛУКИ</vt:lpstr>
      <vt:lpstr> ЕПИСКОП ЛУКА В ОКРУЖЕНИИ ПАСТВЫ. 1920-е гг.</vt:lpstr>
      <vt:lpstr>В ССЫЛКЕ В ЕНИСЕЙСКЕ 1925 г.</vt:lpstr>
      <vt:lpstr>МИТРОПОЛИТ АРСЕНИЙ (СТАДНИЦКИЙ) И ЕПИСКОП ЛУКА  (ВОЙНО-ЯСЕНЕЦКИЙ)  ТАШКЕНТ, 1928 г.</vt:lpstr>
      <vt:lpstr>ССЫЛКА В АРХАНГЕЛЬСК   АМБУЛАТОРИЯ  ВТОРОЙ ПОЛИКЛИНИКИ, ГДЕ ПРИНИМАЛ БОЛЬНЫХ ЕПИСКОП ЛУКА</vt:lpstr>
      <vt:lpstr>ПРЕПОДАВАТЕЛИ ИНСТИТУТА УСОВЕРШЕНСТВОВАНИЯ ВРАЧЕЙ  ЕПИСКОП ЛУКА (В ЦЕНТРЕ)  ТАШКЕНТ, 1936 г.</vt:lpstr>
      <vt:lpstr>ОСУЖДЕННЫЙ  В. Ф. ВОЙНО-ЯСЕНЕЦКИЙ (епископ лука).  БОЛЬШАЯ МУРТА, КРАСНОЯРСКИЙ КРАЙ 1939 г.</vt:lpstr>
      <vt:lpstr>ОСУЖДЕННЫЙ В. Ф. ВОЙНО-ЯСЕНЕЦКИЙ.   БОЛЬШАЯ МУРТА, КРАСНОЯРСКИЙ КРАЙ. 1940 г.</vt:lpstr>
      <vt:lpstr>ЕПИСКОП ЛУКА В ГОДЫ ВЕЛИКОЙ ОТЕЧЕСТВЕННОЙ ВОЙНЫ</vt:lpstr>
      <vt:lpstr>ЕПИСКОП ЛУКА В ГОДЫ ВЕЛИКОЙ ОТЕЧЕСТВЕННОЙ ВОЙНЫ</vt:lpstr>
      <vt:lpstr>АРХИЕПИСКОП ЛУКА </vt:lpstr>
      <vt:lpstr>НАУЧНЫЕ ТРУДЫ СВЯТИТЕЛЯ ЛУКИ</vt:lpstr>
      <vt:lpstr>ЛУКА, АРХИЕПИСКОП КРЫМСКИЙ  И СИМФЕРОПОЛЬСКИЙ</vt:lpstr>
      <vt:lpstr>ЛУКА, АРХИЕПИСКОП КРЫМСКИЙ И СИМФЕРОПОЛЬСКИЙ</vt:lpstr>
      <vt:lpstr>ЛУКА, АРХИЕПИСКОП КРЫМСКИЙ И СИМФЕРОПОЛЬСКИЙ</vt:lpstr>
      <vt:lpstr>Похороны архиепископа Луки</vt:lpstr>
      <vt:lpstr>ОБРЕТЕНИЕ святых МОЩЕЙ СВЯТИТЕЛЯ ЛУКИ</vt:lpstr>
      <vt:lpstr>УВЕКОВЕЧИВАНИЕ ПАМЯТИ СВЯТИТЕЛЯ ЛУКИ </vt:lpstr>
      <vt:lpstr>ТРУДЫ СВЯТИТЕЛЯ ЛУКИ</vt:lpstr>
      <vt:lpstr>ИКОНЫ СВЯТИТЕЛЯ ЛУКИ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СВЯТИТЕЛЬ ЛУКА (1877 – 1961)</dc:title>
  <dc:creator>Tatiana P</dc:creator>
  <cp:lastModifiedBy>serp1480@gmail.com</cp:lastModifiedBy>
  <cp:revision>33</cp:revision>
  <dcterms:created xsi:type="dcterms:W3CDTF">2024-10-18T17:52:56Z</dcterms:created>
  <dcterms:modified xsi:type="dcterms:W3CDTF">2024-12-15T12:25:16Z</dcterms:modified>
</cp:coreProperties>
</file>