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315" r:id="rId5"/>
    <p:sldId id="316" r:id="rId6"/>
    <p:sldId id="272" r:id="rId7"/>
    <p:sldId id="273" r:id="rId8"/>
    <p:sldId id="312" r:id="rId9"/>
    <p:sldId id="314" r:id="rId10"/>
    <p:sldId id="331" r:id="rId11"/>
    <p:sldId id="332" r:id="rId12"/>
    <p:sldId id="321" r:id="rId13"/>
    <p:sldId id="322" r:id="rId14"/>
    <p:sldId id="317" r:id="rId15"/>
    <p:sldId id="320" r:id="rId16"/>
    <p:sldId id="274" r:id="rId17"/>
    <p:sldId id="311" r:id="rId18"/>
    <p:sldId id="324" r:id="rId19"/>
    <p:sldId id="325" r:id="rId20"/>
    <p:sldId id="329" r:id="rId21"/>
    <p:sldId id="328" r:id="rId22"/>
    <p:sldId id="33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3E056-270D-61FF-A355-51A6563A1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C0F677-3B6E-3681-A970-CA104A3A6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877AA-B44F-903A-08CC-A3280422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2E63B-1AEC-E2CA-5298-8A09786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2ECC3-A60C-FCB5-CE6D-BB9945CE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55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FF65A-B6F7-C9A7-3005-619706AD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7FFFCA-7B35-FCEA-8F18-7481A3C7B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E2AFC5-E8EF-75F0-9D62-E6D83695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FD5E6B-B3F0-8663-C44C-902ED575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D115B-F509-D5DC-08DE-5EEFBFDE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0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C6252E-2655-5CEA-F8FB-5BA16FE85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C5BB8A-DF01-C245-4A58-6E735A548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439306-54D1-5E7C-B243-EAD8A018D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5DF61A-1AA4-ECFA-E8E0-44B6543B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10046-9240-24B4-C1FF-A9D927F5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64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5BA-8C4B-E5FD-4734-0C565FBD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E0ED6C-8F0D-E897-1004-CB9F1D0F4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CFC3AD-64AB-8B31-ABF3-5BB46D81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4A394-734A-6937-B8FC-629E2E9F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55F998-F5F3-0CCD-5F62-09257E13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70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AA976-939F-26A0-0F17-2E96E5E1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39B2C7-4015-BE39-22F7-1D67F5051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45ED26-ED62-2C35-2F02-67742FAE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642906-AF95-5FB8-97A9-1D21C7D8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7F52B2-3236-B0E3-8F23-E2322CED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36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425E3-1925-B2D4-EBA8-EFF4C456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F7F62-E1FB-BF71-0657-50F6BD3C9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A32562-E7CB-416E-44A9-28317CB1F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FAF1CF-9D31-E336-33CF-B96E169D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05B802-4AF9-7C37-2F03-AB6CA1CC5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0B4689-3D7C-73E2-1430-5EE4E9D2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6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17B96-A032-5A7D-19E7-A41F578C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2924CF-1DC3-9922-6A2C-FAF9EC75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4996E5-BBEC-3954-35C0-423B92A09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E539CC-524D-9F6B-2E65-9E6F6BBD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B8DE84-9CC0-A502-43F5-45532163A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5742E9-D6EA-DDA7-1DD2-AB34B07A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138B3-645C-911E-9CC3-35E15A6E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BE1B39-094B-00AA-0E1D-409D50CD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7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645DA-6864-2BFC-BFF0-3B8DE8A1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F4314C-7133-9FE9-882C-ABC0827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623DC9-FF3A-5D3A-5EFD-025B95FA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34CE14-4B31-0FED-4F92-86E9F09A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1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6E277E-0AC5-FDA9-FE3B-9A1E7EA3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B396B8-6A6C-96AC-8435-4C449C4C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1E2847-84EF-9DAD-8CC3-7482F2C1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9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8872E-373F-8B65-969C-8A793E68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DB5CFD-6ABD-8E2D-4B49-8B47600E7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A1B69D-939B-EFEE-734F-CAACCC7B6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082F9A-551B-0EAB-A39E-943C8E75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1090C0-6765-4C5A-026E-570CC26BA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57190B-F19F-208F-D6CC-072CC5E6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5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00D52-9628-5FFC-47A7-ECAA3D94E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642657-B76E-590C-8B19-EC49DA1D83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178337-A123-6CC3-9D96-82067961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C238E1-6DE4-248F-A4A8-45D376A6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056D07-8766-C29D-EA4D-DD0F6FB6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4B5EE5-DDC3-A9AD-5E08-2F01F104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68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7645-E0F3-DB44-C0EC-7CD4F875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C84435-707D-FB0C-D7F2-9F501DA34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2C899-7EBE-288D-2A9C-3026D0AD0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FD5D-6EBB-463A-80F8-E15C9EA73D30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C7DDD-2EA0-CFDA-3103-25C7C53A5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967FC0-7564-0621-41CB-E37AAC8BA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E4AE-CF3D-4156-B8B0-B5965D9CE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780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5A7D1-61AC-52EC-BF28-CA1E153F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984738"/>
            <a:ext cx="7050157" cy="3931819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ВИКТОРИНА</a:t>
            </a:r>
            <a:br>
              <a:rPr lang="ru-RU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СВЯТАЯ РАВНОАПОСТОЛЬНАЯ</a:t>
            </a:r>
            <a:br>
              <a:rPr lang="ru-RU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КНЯГИНЯ ОЛЬГА 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63CFCE1-C7FA-4608-7FE5-898A100A0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1190" r="36463"/>
          <a:stretch/>
        </p:blipFill>
        <p:spPr>
          <a:xfrm>
            <a:off x="8134406" y="12887"/>
            <a:ext cx="2255298" cy="68335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CA6E0-C286-48A6-A8F8-9DA89AFEDF41}"/>
              </a:ext>
            </a:extLst>
          </p:cNvPr>
          <p:cNvSpPr txBox="1"/>
          <p:nvPr/>
        </p:nvSpPr>
        <p:spPr>
          <a:xfrm>
            <a:off x="-2667000" y="6352738"/>
            <a:ext cx="6096000" cy="336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г.</a:t>
            </a:r>
          </a:p>
        </p:txBody>
      </p:sp>
    </p:spTree>
    <p:extLst>
      <p:ext uri="{BB962C8B-B14F-4D97-AF65-F5344CB8AC3E}">
        <p14:creationId xmlns:p14="http://schemas.microsoft.com/office/powerpoint/2010/main" val="2399565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75341-DC36-F4D8-5155-C0877E88B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599" y="652975"/>
            <a:ext cx="3375807" cy="794824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</a:rPr>
              <a:t>ВОПРОС № 5</a:t>
            </a:r>
            <a:endParaRPr lang="ru-RU" sz="40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5DA195-B5F3-A5B2-1CB2-CE4099532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5792" y="2136092"/>
            <a:ext cx="10360416" cy="366463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ru-RU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Объясните эту фразу из Жития Равноапостольной княгини Ольги: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ru-RU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«Оставила лёгкое весло малой ладьи своей, чтобы взяться впоследствии за кормило государственное»</a:t>
            </a:r>
          </a:p>
        </p:txBody>
      </p:sp>
    </p:spTree>
    <p:extLst>
      <p:ext uri="{BB962C8B-B14F-4D97-AF65-F5344CB8AC3E}">
        <p14:creationId xmlns:p14="http://schemas.microsoft.com/office/powerpoint/2010/main" val="63261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EA48B-264A-ED14-D521-B176FB86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35543"/>
            <a:ext cx="5839265" cy="4352926"/>
          </a:xfrm>
        </p:spPr>
        <p:txBody>
          <a:bodyPr>
            <a:normAutofit/>
          </a:bodyPr>
          <a:lstStyle/>
          <a:p>
            <a:r>
              <a:rPr lang="ru-RU" sz="3600" dirty="0"/>
              <a:t>Житие отсылает нас к истории знакомства Ольги и князя Игоря, и сравнивает юную Ольгу со взрослой правительницей княгиней Ольгой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33406C-8E04-C67E-441D-30DD0CBE5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1043" r="46422" b="1968"/>
          <a:stretch/>
        </p:blipFill>
        <p:spPr>
          <a:xfrm>
            <a:off x="445917" y="643156"/>
            <a:ext cx="5259558" cy="5737699"/>
          </a:xfrm>
        </p:spPr>
      </p:pic>
    </p:spTree>
    <p:extLst>
      <p:ext uri="{BB962C8B-B14F-4D97-AF65-F5344CB8AC3E}">
        <p14:creationId xmlns:p14="http://schemas.microsoft.com/office/powerpoint/2010/main" val="196313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1EFA6-FDC8-CD52-BEE4-132FDC850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742" y="933450"/>
            <a:ext cx="3460652" cy="747494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</a:rPr>
              <a:t>ВОПРОС № 6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4AE9D4-08C7-253F-EF3C-CF15D216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742" y="2776174"/>
            <a:ext cx="10536702" cy="102401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4000" dirty="0">
                <a:solidFill>
                  <a:srgbClr val="FF0000"/>
                </a:solidFill>
                <a:latin typeface="+mj-lt"/>
              </a:rPr>
              <a:t>Какое имя получила княгиня Ольга в крещении?</a:t>
            </a:r>
          </a:p>
        </p:txBody>
      </p:sp>
    </p:spTree>
    <p:extLst>
      <p:ext uri="{BB962C8B-B14F-4D97-AF65-F5344CB8AC3E}">
        <p14:creationId xmlns:p14="http://schemas.microsoft.com/office/powerpoint/2010/main" val="29144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A06E5-DCE7-9891-7885-EF39EBC8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855" y="1862137"/>
            <a:ext cx="5641145" cy="3133725"/>
          </a:xfrm>
        </p:spPr>
        <p:txBody>
          <a:bodyPr>
            <a:normAutofit/>
          </a:bodyPr>
          <a:lstStyle/>
          <a:p>
            <a:r>
              <a:rPr lang="ru-RU" sz="3600" b="1" dirty="0"/>
              <a:t>Ольга получила имя Елена, </a:t>
            </a:r>
            <a:br>
              <a:rPr lang="ru-RU" sz="3600" b="1" dirty="0"/>
            </a:br>
            <a:r>
              <a:rPr lang="ru-RU" sz="3600" b="1" dirty="0"/>
              <a:t>в честь святой императрицы Елены, матери римского императора</a:t>
            </a:r>
            <a:br>
              <a:rPr lang="ru-RU" sz="3600" b="1" dirty="0"/>
            </a:br>
            <a:r>
              <a:rPr lang="ru-RU" sz="3600" b="1" dirty="0"/>
              <a:t>Константина Великого</a:t>
            </a:r>
          </a:p>
        </p:txBody>
      </p:sp>
      <p:pic>
        <p:nvPicPr>
          <p:cNvPr id="4" name="Объект 8">
            <a:extLst>
              <a:ext uri="{FF2B5EF4-FFF2-40B4-BE49-F238E27FC236}">
                <a16:creationId xmlns:a16="http://schemas.microsoft.com/office/drawing/2014/main" id="{FF0956DE-0EFA-9880-ED6A-51D96AAC3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6" y="655611"/>
            <a:ext cx="5808144" cy="5546778"/>
          </a:xfrm>
        </p:spPr>
      </p:pic>
    </p:spTree>
    <p:extLst>
      <p:ext uri="{BB962C8B-B14F-4D97-AF65-F5344CB8AC3E}">
        <p14:creationId xmlns:p14="http://schemas.microsoft.com/office/powerpoint/2010/main" val="169158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C5881-F658-6DF5-9051-C3C9AB3A4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903" y="582931"/>
            <a:ext cx="3792122" cy="844061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</a:rPr>
              <a:t>ВОПРОС № 7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BA5562-113F-554F-7B03-506E6D0C8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903" y="1861186"/>
            <a:ext cx="11521440" cy="430148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srgbClr val="FF0000"/>
                </a:solidFill>
                <a:latin typeface="+mj-lt"/>
              </a:rPr>
              <a:t>Как объяснил свой отказ креститься князь Святослав?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600" dirty="0">
              <a:solidFill>
                <a:srgbClr val="FF0000"/>
              </a:solidFill>
              <a:latin typeface="+mj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«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З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наю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родительница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моя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, ч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то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лучше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бы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latin typeface="+mj-lt"/>
                <a:ea typeface="Calibri" panose="020F0502020204030204" pitchFamily="34" charset="0"/>
              </a:rPr>
              <a:t>послушаться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тебя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матери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моей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Но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если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бы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</a:rPr>
              <a:t> я и </a:t>
            </a:r>
            <a:r>
              <a:rPr lang="ru-RU" sz="3600" dirty="0">
                <a:latin typeface="+mj-lt"/>
                <a:ea typeface="Calibri" panose="020F0502020204030204" pitchFamily="34" charset="0"/>
              </a:rPr>
              <a:t>хотел креститься</a:t>
            </a:r>
            <a:r>
              <a:rPr lang="ru-RU" sz="3600" dirty="0">
                <a:effectLst/>
                <a:latin typeface="+mj-lt"/>
                <a:ea typeface="Calibri" panose="020F0502020204030204" pitchFamily="34" charset="0"/>
              </a:rPr>
              <a:t>, то__________________________________________»</a:t>
            </a:r>
          </a:p>
          <a:p>
            <a:pPr algn="l">
              <a:lnSpc>
                <a:spcPct val="150000"/>
              </a:lnSpc>
            </a:pP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920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CBE4D-340E-F609-F293-6E1C91D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05" y="1614486"/>
            <a:ext cx="4960180" cy="3629026"/>
          </a:xfrm>
        </p:spPr>
        <p:txBody>
          <a:bodyPr>
            <a:normAutofit/>
          </a:bodyPr>
          <a:lstStyle/>
          <a:p>
            <a:r>
              <a:rPr lang="ru-RU" sz="3600" dirty="0">
                <a:effectLst/>
                <a:ea typeface="Calibri" panose="020F0502020204030204" pitchFamily="34" charset="0"/>
              </a:rPr>
              <a:t>«…Н</a:t>
            </a:r>
            <a:r>
              <a:rPr lang="ru-RU" sz="3600" dirty="0">
                <a:ea typeface="Calibri" panose="020F0502020204030204" pitchFamily="34" charset="0"/>
              </a:rPr>
              <a:t>икто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бы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мне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не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последовал..</a:t>
            </a:r>
            <a:r>
              <a:rPr lang="en-GB" sz="3600" dirty="0">
                <a:effectLst/>
                <a:ea typeface="Calibri" panose="020F0502020204030204" pitchFamily="34" charset="0"/>
              </a:rPr>
              <a:t>. </a:t>
            </a:r>
            <a:br>
              <a:rPr lang="ru-RU" sz="3600" dirty="0">
                <a:effectLst/>
                <a:ea typeface="Calibri" panose="020F0502020204030204" pitchFamily="34" charset="0"/>
              </a:rPr>
            </a:br>
            <a:r>
              <a:rPr lang="ru-RU" sz="3600" dirty="0">
                <a:ea typeface="Calibri" panose="020F0502020204030204" pitchFamily="34" charset="0"/>
              </a:rPr>
              <a:t>И</a:t>
            </a:r>
            <a:r>
              <a:rPr lang="en-GB" sz="3600" dirty="0">
                <a:effectLst/>
                <a:ea typeface="Calibri" panose="020F0502020204030204" pitchFamily="34" charset="0"/>
              </a:rPr>
              <a:t>з-</a:t>
            </a:r>
            <a:r>
              <a:rPr lang="ru-RU" sz="3600" dirty="0">
                <a:effectLst/>
                <a:ea typeface="Calibri" panose="020F0502020204030204" pitchFamily="34" charset="0"/>
              </a:rPr>
              <a:t>за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a typeface="Calibri" panose="020F0502020204030204" pitchFamily="34" charset="0"/>
              </a:rPr>
              <a:t>чужого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закона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все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меня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оставят</a:t>
            </a:r>
            <a:r>
              <a:rPr lang="en-GB" sz="3600" dirty="0">
                <a:effectLst/>
                <a:ea typeface="Calibri" panose="020F0502020204030204" pitchFamily="34" charset="0"/>
              </a:rPr>
              <a:t>, и я </a:t>
            </a:r>
            <a:r>
              <a:rPr lang="ru-RU" sz="3600" dirty="0">
                <a:ea typeface="Calibri" panose="020F0502020204030204" pitchFamily="34" charset="0"/>
              </a:rPr>
              <a:t>буду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никому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не</a:t>
            </a:r>
            <a:r>
              <a:rPr lang="en-GB" sz="3600" dirty="0">
                <a:effectLst/>
                <a:ea typeface="Calibri" panose="020F0502020204030204" pitchFamily="34" charset="0"/>
              </a:rPr>
              <a:t> </a:t>
            </a:r>
            <a:r>
              <a:rPr lang="ru-RU" sz="3600" dirty="0">
                <a:effectLst/>
                <a:ea typeface="Calibri" panose="020F0502020204030204" pitchFamily="34" charset="0"/>
              </a:rPr>
              <a:t>нужен</a:t>
            </a:r>
            <a:r>
              <a:rPr lang="en-GB" sz="3600" dirty="0">
                <a:effectLst/>
                <a:ea typeface="Calibri" panose="020F0502020204030204" pitchFamily="34" charset="0"/>
              </a:rPr>
              <a:t>» </a:t>
            </a:r>
            <a:endParaRPr lang="ru-RU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A95B1A-90BD-AC53-04D7-049671693F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 bwMode="auto">
          <a:xfrm>
            <a:off x="5513441" y="964412"/>
            <a:ext cx="6242554" cy="49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029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E3FF9-D622-0167-18C4-8DAC2ED6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50875"/>
            <a:ext cx="4333875" cy="87312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ВОПРОС № 8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ADD3AE-56B2-7903-6E79-4A5B070D3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3429000"/>
            <a:ext cx="8524876" cy="20118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>
                <a:effectLst/>
                <a:latin typeface="+mj-lt"/>
              </a:rPr>
              <a:t>«На месте том велела крест поставить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effectLst/>
                <a:latin typeface="+mj-lt"/>
              </a:rPr>
              <a:t>И, что стоять здесь храму, предсказала,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effectLst/>
                <a:latin typeface="+mj-lt"/>
              </a:rPr>
              <a:t>Святую Троицу где будут славить,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effectLst/>
                <a:latin typeface="+mj-lt"/>
              </a:rPr>
              <a:t>Что город тут построят, предрекала»</a:t>
            </a:r>
            <a:endParaRPr lang="ru-RU" sz="3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5E522-7354-7071-2768-754A52E00FDE}"/>
              </a:ext>
            </a:extLst>
          </p:cNvPr>
          <p:cNvSpPr txBox="1"/>
          <p:nvPr/>
        </p:nvSpPr>
        <p:spPr>
          <a:xfrm rot="10800000" flipV="1">
            <a:off x="857250" y="1687984"/>
            <a:ext cx="10163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FF0000"/>
                </a:solidFill>
                <a:latin typeface="+mj-lt"/>
              </a:rPr>
              <a:t>Назовите город, появление которого предрекала святая княгиня Ольга</a:t>
            </a:r>
            <a:endParaRPr kumimoji="0" lang="ru-RU" altLang="ru-RU" sz="36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9693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7C67D-1244-EFB4-4E05-DB9DBF9C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259" y="431655"/>
            <a:ext cx="3790950" cy="67586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Псков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6A0C9E-E2D3-B848-4907-24CC4BC092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6" y="1566458"/>
            <a:ext cx="5544227" cy="415817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F73D787-5D8A-1516-7F2B-092051BAD5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89" y="1588091"/>
            <a:ext cx="5531885" cy="368181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635E67-D0F1-7D92-5B81-454A00FBFD8E}"/>
              </a:ext>
            </a:extLst>
          </p:cNvPr>
          <p:cNvSpPr txBox="1"/>
          <p:nvPr/>
        </p:nvSpPr>
        <p:spPr>
          <a:xfrm>
            <a:off x="951126" y="5904613"/>
            <a:ext cx="442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Часовня святой Ольги во Пскове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6080D-356A-024E-9843-96542F6AFD79}"/>
              </a:ext>
            </a:extLst>
          </p:cNvPr>
          <p:cNvSpPr txBox="1"/>
          <p:nvPr/>
        </p:nvSpPr>
        <p:spPr>
          <a:xfrm>
            <a:off x="6761183" y="5904613"/>
            <a:ext cx="454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Крест святой Ольги во Пскове </a:t>
            </a:r>
          </a:p>
        </p:txBody>
      </p:sp>
    </p:spTree>
    <p:extLst>
      <p:ext uri="{BB962C8B-B14F-4D97-AF65-F5344CB8AC3E}">
        <p14:creationId xmlns:p14="http://schemas.microsoft.com/office/powerpoint/2010/main" val="4267267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AF8FD-CD6B-7630-F1ED-066DE475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712" y="1037846"/>
            <a:ext cx="3753364" cy="655393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ВОПРОС № 9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DA712E-5F5E-0EF4-DC69-760784C8F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7" y="254208"/>
            <a:ext cx="4549425" cy="634958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534AD-45D0-024D-D317-840942939A00}"/>
              </a:ext>
            </a:extLst>
          </p:cNvPr>
          <p:cNvSpPr txBox="1"/>
          <p:nvPr/>
        </p:nvSpPr>
        <p:spPr>
          <a:xfrm>
            <a:off x="5846712" y="1997839"/>
            <a:ext cx="59240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  <a:latin typeface="+mj-lt"/>
              </a:rPr>
              <a:t>Рассмотрите икону.</a:t>
            </a:r>
          </a:p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  <a:latin typeface="+mj-lt"/>
              </a:rPr>
              <a:t>Объясните, почему Святую Равноапостольную княгиню Ольгу на иконах изображают с крестом и храмом в руках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9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3A7A6-3C10-9FB5-C365-C10EA973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8424"/>
            <a:ext cx="5998698" cy="4121150"/>
          </a:xfrm>
        </p:spPr>
        <p:txBody>
          <a:bodyPr>
            <a:normAutofit/>
          </a:bodyPr>
          <a:lstStyle/>
          <a:p>
            <a:r>
              <a:rPr lang="ru-RU" sz="3600" b="1" dirty="0"/>
              <a:t>Б</a:t>
            </a:r>
            <a:r>
              <a:rPr lang="ru-RU" sz="3600" b="1" i="0" dirty="0">
                <a:effectLst/>
              </a:rPr>
              <a:t>удучи правительницей Руси, Ольга очень многое сделала для проповеди христианства. </a:t>
            </a:r>
            <a:br>
              <a:rPr lang="ru-RU" sz="3600" b="1" i="0" dirty="0">
                <a:effectLst/>
              </a:rPr>
            </a:br>
            <a:r>
              <a:rPr lang="ru-RU" sz="3600" b="1" i="0" dirty="0">
                <a:effectLst/>
              </a:rPr>
              <a:t>Княгиня Ольга была  родоначальницей каменного храмового строительства в </a:t>
            </a:r>
            <a:r>
              <a:rPr lang="ru-RU" sz="3600" b="1" dirty="0"/>
              <a:t>Русской земле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E83297-46BF-2DDE-8B3E-2F0FFAF0D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48" y="437888"/>
            <a:ext cx="4406902" cy="5982221"/>
          </a:xfrm>
        </p:spPr>
      </p:pic>
    </p:spTree>
    <p:extLst>
      <p:ext uri="{BB962C8B-B14F-4D97-AF65-F5344CB8AC3E}">
        <p14:creationId xmlns:p14="http://schemas.microsoft.com/office/powerpoint/2010/main" val="36174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8E6DE-A299-5D3C-C6A8-06869DEF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53" y="702066"/>
            <a:ext cx="3829197" cy="80185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ВОПРОС № 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4F13E6-54C5-3614-1486-C75221A6E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53" y="2697993"/>
            <a:ext cx="8734572" cy="20871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solidFill>
                  <a:srgbClr val="FF0000"/>
                </a:solidFill>
                <a:latin typeface="+mj-lt"/>
              </a:rPr>
              <a:t>Назовите область в современной России,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solidFill>
                  <a:srgbClr val="FF0000"/>
                </a:solidFill>
                <a:latin typeface="+mj-lt"/>
              </a:rPr>
              <a:t>которая считается родиной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>
                <a:solidFill>
                  <a:srgbClr val="FF0000"/>
                </a:solidFill>
                <a:latin typeface="+mj-lt"/>
              </a:rPr>
              <a:t>Святой Равноапостольной княгини Ольги </a:t>
            </a:r>
          </a:p>
        </p:txBody>
      </p:sp>
    </p:spTree>
    <p:extLst>
      <p:ext uri="{BB962C8B-B14F-4D97-AF65-F5344CB8AC3E}">
        <p14:creationId xmlns:p14="http://schemas.microsoft.com/office/powerpoint/2010/main" val="350091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A0CD7-FF45-F27F-19AD-6EBF8B1C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42987"/>
            <a:ext cx="5851049" cy="4772024"/>
          </a:xfrm>
        </p:spPr>
        <p:txBody>
          <a:bodyPr>
            <a:normAutofit fontScale="90000"/>
          </a:bodyPr>
          <a:lstStyle/>
          <a:p>
            <a:br>
              <a:rPr lang="ru-RU" sz="4000" b="1" dirty="0"/>
            </a:br>
            <a:r>
              <a:rPr lang="ru-RU" b="1" dirty="0">
                <a:solidFill>
                  <a:srgbClr val="FF0000"/>
                </a:solidFill>
              </a:rPr>
              <a:t>ВОПРОС № 10</a:t>
            </a:r>
            <a:br>
              <a:rPr lang="ru-RU" sz="4000" b="1" dirty="0">
                <a:solidFill>
                  <a:srgbClr val="FF0000"/>
                </a:solidFill>
              </a:rPr>
            </a:br>
            <a:br>
              <a:rPr lang="ru-RU" sz="4000" b="1" dirty="0"/>
            </a:br>
            <a:r>
              <a:rPr lang="ru-RU" sz="4000" b="1" dirty="0">
                <a:solidFill>
                  <a:srgbClr val="FF0000"/>
                </a:solidFill>
              </a:rPr>
              <a:t>Рассмотрите памятник.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Кто увековечен в монументе?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Назовите имя мальчика, стоящего рядом с фигурой женщины.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Какая связь между этими историческими личностями?</a:t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E3DFDF-47F3-3840-0050-737CEA90F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1" y="473643"/>
            <a:ext cx="4927124" cy="5910713"/>
          </a:xfrm>
        </p:spPr>
      </p:pic>
    </p:spTree>
    <p:extLst>
      <p:ext uri="{BB962C8B-B14F-4D97-AF65-F5344CB8AC3E}">
        <p14:creationId xmlns:p14="http://schemas.microsoft.com/office/powerpoint/2010/main" val="172282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1210A-16F8-4F0A-ECF5-96D5DB32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4" y="1790843"/>
            <a:ext cx="6420729" cy="3302000"/>
          </a:xfrm>
        </p:spPr>
        <p:txBody>
          <a:bodyPr>
            <a:normAutofit/>
          </a:bodyPr>
          <a:lstStyle/>
          <a:p>
            <a:r>
              <a:rPr lang="ru-RU" sz="3600" b="1" dirty="0"/>
              <a:t>Памятник Равноапостольной княгине Ольге, предвестнице христианства на Руси, и ее внуку, князю Владимиру, будущему Крестителю Руси.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0B4590-4BDF-1B88-CE9F-562AF23381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3" t="3315" r="337" b="7187"/>
          <a:stretch/>
        </p:blipFill>
        <p:spPr bwMode="auto">
          <a:xfrm>
            <a:off x="7258928" y="390811"/>
            <a:ext cx="3677582" cy="61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2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34D34-C86E-75FC-1268-BBC7C0DD1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83" y="1571625"/>
            <a:ext cx="11437034" cy="347369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В акафисте (молитве) святой княгине Ольге она именуется </a:t>
            </a:r>
            <a:r>
              <a:rPr lang="ru-RU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«духовной матерью» русского народа.</a:t>
            </a:r>
            <a:br>
              <a:rPr lang="ru-RU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Как вы понимаете эти слова?</a:t>
            </a:r>
            <a:r>
              <a:rPr lang="ru-RU" sz="40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2. Почему Русская Православная Церковь канонизировала княгиню Ольгу в лике Равноапостольных?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59569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3D51B-4A3A-5570-55B8-F4046C53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153"/>
            <a:ext cx="10515600" cy="94643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Псковская область, село </a:t>
            </a:r>
            <a:r>
              <a:rPr lang="ru-RU" sz="4000" b="1" dirty="0" err="1"/>
              <a:t>Выбуты</a:t>
            </a:r>
            <a:endParaRPr lang="ru-RU" sz="4000" b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5AED4CF-71A7-0B93-A75A-B821E678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18" y="1177583"/>
            <a:ext cx="7723164" cy="5148776"/>
          </a:xfrm>
        </p:spPr>
      </p:pic>
    </p:spTree>
    <p:extLst>
      <p:ext uri="{BB962C8B-B14F-4D97-AF65-F5344CB8AC3E}">
        <p14:creationId xmlns:p14="http://schemas.microsoft.com/office/powerpoint/2010/main" val="14486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74DC3-B16F-E5EB-EA23-AB24FAC4E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65" y="752475"/>
            <a:ext cx="3772485" cy="630115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</a:rPr>
              <a:t>ВОПРОС № 2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C62CF3-FD8A-3151-27F7-EBCA67F95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65" y="1679770"/>
            <a:ext cx="10306635" cy="378758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  <a:latin typeface="+mj-lt"/>
              </a:rPr>
              <a:t>Расставьте события в хронологическом порядке:</a:t>
            </a:r>
          </a:p>
          <a:p>
            <a:pPr algn="l"/>
            <a:endParaRPr lang="ru-RU" sz="3600" b="1" dirty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ru-RU" sz="3600" b="1" dirty="0">
                <a:latin typeface="+mj-lt"/>
              </a:rPr>
              <a:t>А) крещение княгини Ольги</a:t>
            </a:r>
          </a:p>
          <a:p>
            <a:pPr algn="l"/>
            <a:r>
              <a:rPr lang="ru-RU" sz="3600" b="1" dirty="0">
                <a:latin typeface="+mj-lt"/>
              </a:rPr>
              <a:t>Б) нашествие печенегов на Киев</a:t>
            </a:r>
          </a:p>
          <a:p>
            <a:pPr algn="l"/>
            <a:r>
              <a:rPr lang="ru-RU" sz="3600" b="1" dirty="0">
                <a:latin typeface="+mj-lt"/>
              </a:rPr>
              <a:t>В) установление погостов княгини Ольги</a:t>
            </a:r>
          </a:p>
          <a:p>
            <a:pPr algn="l"/>
            <a:r>
              <a:rPr lang="ru-RU" sz="3600" b="1" dirty="0">
                <a:latin typeface="+mj-lt"/>
              </a:rPr>
              <a:t>Г) разорение г. </a:t>
            </a:r>
            <a:r>
              <a:rPr lang="ru-RU" sz="3600" b="1" dirty="0" err="1">
                <a:latin typeface="+mj-lt"/>
              </a:rPr>
              <a:t>Искоростеня</a:t>
            </a:r>
            <a:r>
              <a:rPr lang="ru-RU" sz="36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55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09803-69E7-3F23-22B1-D5B8441B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812800"/>
            <a:ext cx="4212102" cy="93027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Верные ответы: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00B5D3-4192-B3CC-CF0A-7B53BF151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98" y="0"/>
            <a:ext cx="2902857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77D4B-A6DC-98F7-23E6-A07B2F063E45}"/>
              </a:ext>
            </a:extLst>
          </p:cNvPr>
          <p:cNvSpPr txBox="1"/>
          <p:nvPr/>
        </p:nvSpPr>
        <p:spPr>
          <a:xfrm>
            <a:off x="3774502" y="1979613"/>
            <a:ext cx="9302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+mj-lt"/>
              </a:rPr>
              <a:t>Г  </a:t>
            </a:r>
          </a:p>
          <a:p>
            <a:r>
              <a:rPr lang="ru-RU" sz="4800" b="1" dirty="0">
                <a:latin typeface="+mj-lt"/>
              </a:rPr>
              <a:t>В  </a:t>
            </a:r>
          </a:p>
          <a:p>
            <a:r>
              <a:rPr lang="ru-RU" sz="4800" b="1" dirty="0">
                <a:latin typeface="+mj-lt"/>
              </a:rPr>
              <a:t>А </a:t>
            </a:r>
          </a:p>
          <a:p>
            <a:r>
              <a:rPr lang="ru-RU" sz="4800" b="1" dirty="0">
                <a:latin typeface="+mj-lt"/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14828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96195-082B-E0A6-171D-697306712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7" y="667274"/>
            <a:ext cx="3406433" cy="787789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</a:rPr>
              <a:t>ВОПРОС № 3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5C62574-653A-88E9-0D4C-C849F56D57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98867" y="1758743"/>
            <a:ext cx="9797708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FF0000"/>
                </a:solidFill>
                <a:latin typeface="+mj-lt"/>
              </a:rPr>
              <a:t>Назовите событие, которое нашло отражение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FF0000"/>
                </a:solidFill>
                <a:latin typeface="+mj-lt"/>
              </a:rPr>
              <a:t>в стихотворении А. Н. Муравьева: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1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u="none" strike="noStrike" cap="none" normalizeH="0" baseline="0" dirty="0">
                <a:ln>
                  <a:noFill/>
                </a:ln>
                <a:effectLst/>
                <a:latin typeface="+mj-lt"/>
              </a:rPr>
              <a:t>«Я дани обильной не требую с вас,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u="none" strike="noStrike" cap="none" normalizeH="0" baseline="0" dirty="0">
                <a:ln>
                  <a:noFill/>
                </a:ln>
                <a:effectLst/>
                <a:latin typeface="+mj-lt"/>
              </a:rPr>
              <a:t> Для тризны же всё соберите,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u="none" strike="noStrike" cap="none" normalizeH="0" baseline="0" dirty="0">
                <a:ln>
                  <a:noFill/>
                </a:ln>
                <a:effectLst/>
                <a:latin typeface="+mj-lt"/>
              </a:rPr>
              <a:t>И с кажд</a:t>
            </a:r>
            <a:r>
              <a:rPr lang="ru-RU" altLang="ru-RU" sz="3200" b="1" dirty="0">
                <a:latin typeface="+mj-lt"/>
              </a:rPr>
              <a:t>о</a:t>
            </a:r>
            <a:r>
              <a:rPr kumimoji="0" lang="ru-RU" altLang="ru-RU" sz="3200" b="1" u="none" strike="noStrike" cap="none" normalizeH="0" baseline="0" dirty="0">
                <a:ln>
                  <a:noFill/>
                </a:ln>
                <a:effectLst/>
                <a:latin typeface="+mj-lt"/>
              </a:rPr>
              <a:t>го дома, где птица вилась,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u="none" strike="noStrike" cap="none" normalizeH="0" baseline="0" dirty="0">
                <a:ln>
                  <a:noFill/>
                </a:ln>
                <a:effectLst/>
                <a:latin typeface="+mj-lt"/>
              </a:rPr>
              <a:t> Два голубя мне принесите</a:t>
            </a:r>
            <a:r>
              <a:rPr lang="ru-RU" altLang="ru-RU" sz="3200" b="1" dirty="0">
                <a:latin typeface="+mj-lt"/>
              </a:rPr>
              <a:t>.</a:t>
            </a:r>
            <a:endParaRPr kumimoji="0" lang="ru-RU" altLang="ru-RU" sz="3200" b="1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u="none" strike="noStrike" cap="none" normalizeH="0" baseline="0" dirty="0">
                <a:ln>
                  <a:noFill/>
                </a:ln>
                <a:effectLst/>
                <a:latin typeface="+mj-lt"/>
              </a:rPr>
              <a:t> По городу быстро молва пронеслась,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u="none" strike="noStrike" cap="none" normalizeH="0" baseline="0" dirty="0">
                <a:ln>
                  <a:noFill/>
                </a:ln>
                <a:effectLst/>
                <a:latin typeface="+mj-lt"/>
              </a:rPr>
              <a:t> И к Ольге крылатая дань собралась</a:t>
            </a:r>
            <a:r>
              <a:rPr lang="ru-RU" altLang="ru-RU" sz="3200" dirty="0">
                <a:latin typeface="+mj-lt"/>
              </a:rPr>
              <a:t>»…</a:t>
            </a:r>
            <a:endParaRPr kumimoji="0" lang="ru-RU" altLang="ru-RU" sz="3600" b="0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14DC9-2D4F-918F-4F22-F9B423F0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73" y="841375"/>
            <a:ext cx="11690253" cy="14255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Сожжение </a:t>
            </a:r>
            <a:r>
              <a:rPr lang="ru-RU" sz="3600" b="1" dirty="0" err="1"/>
              <a:t>Искоростеня</a:t>
            </a:r>
            <a:r>
              <a:rPr lang="ru-RU" sz="3600" b="1" dirty="0"/>
              <a:t> – стольного </a:t>
            </a:r>
            <a:r>
              <a:rPr lang="ru-RU" sz="3600" b="1"/>
              <a:t>града </a:t>
            </a:r>
            <a:br>
              <a:rPr lang="ru-RU" sz="3600" b="1"/>
            </a:br>
            <a:r>
              <a:rPr lang="ru-RU" sz="3600" b="1" dirty="0" err="1"/>
              <a:t>Древлянской</a:t>
            </a:r>
            <a:r>
              <a:rPr lang="ru-RU" sz="3600" b="1" dirty="0"/>
              <a:t> земли</a:t>
            </a:r>
          </a:p>
        </p:txBody>
      </p:sp>
      <p:pic>
        <p:nvPicPr>
          <p:cNvPr id="5" name="Picture 4" descr="Четвертая месть Ольги за убийство Игоря: сожжение древлянского города Искоростсня с помощью птиц, расправа с его населением.">
            <a:extLst>
              <a:ext uri="{FF2B5EF4-FFF2-40B4-BE49-F238E27FC236}">
                <a16:creationId xmlns:a16="http://schemas.microsoft.com/office/drawing/2014/main" id="{EDC96FA2-C6DD-FE33-0361-271807B6E9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585292"/>
            <a:ext cx="6203669" cy="34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Сбор древлянами птиц; приношение дани Ольге по три голубя и по три воробья со двора.">
            <a:extLst>
              <a:ext uri="{FF2B5EF4-FFF2-40B4-BE49-F238E27FC236}">
                <a16:creationId xmlns:a16="http://schemas.microsoft.com/office/drawing/2014/main" id="{9C7569A5-7EA5-B965-CCA6-7FB0A7A2A2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83" y="2585292"/>
            <a:ext cx="6100786" cy="34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00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04341-CEDC-CD69-513E-A651EB37F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950" y="730347"/>
            <a:ext cx="5705475" cy="731521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</a:rPr>
              <a:t>ВОПРОС № 4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D7AAD1-877A-7A3E-6032-3E0EB32FA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680943"/>
            <a:ext cx="9791700" cy="4538882"/>
          </a:xfrm>
        </p:spPr>
        <p:txBody>
          <a:bodyPr>
            <a:normAutofit fontScale="25000" lnSpcReduction="20000"/>
          </a:bodyPr>
          <a:lstStyle/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400" b="1" dirty="0">
                <a:solidFill>
                  <a:srgbClr val="FF0000"/>
                </a:solidFill>
                <a:latin typeface="+mj-lt"/>
              </a:rPr>
              <a:t>Что такое «погосты», и для чего княгиня Ольга установила новые «дани и оброки»?</a:t>
            </a: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14400" b="1" dirty="0">
              <a:latin typeface="+mj-lt"/>
            </a:endParaRPr>
          </a:p>
          <a:p>
            <a:pPr algn="l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400" b="1" dirty="0">
                <a:effectLst/>
                <a:latin typeface="+mj-lt"/>
              </a:rPr>
              <a:t>«</a:t>
            </a:r>
            <a:r>
              <a:rPr lang="ru-RU" sz="14400" b="1" dirty="0">
                <a:latin typeface="+mj-lt"/>
              </a:rPr>
              <a:t>И основала по р. Мете погосты и установила дани, и по р. Луге — погосты и дани и оброки установила, и места охот ее сохранились по всей земле, и есть свидетельства о ней, и места ее и погосты»</a:t>
            </a:r>
            <a:endParaRPr lang="ru-RU" sz="11200" b="1" dirty="0">
              <a:solidFill>
                <a:srgbClr val="000000"/>
              </a:solidFill>
              <a:latin typeface="+mj-lt"/>
            </a:endParaRPr>
          </a:p>
          <a:p>
            <a:pPr algn="l"/>
            <a:endParaRPr lang="ru-RU" sz="4000" b="1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endParaRPr lang="ru-RU" sz="4000" b="1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ru-RU" sz="40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endParaRPr lang="ru-RU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496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D5982-735B-8A6F-35F4-97D202ED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576" y="1819275"/>
            <a:ext cx="4726744" cy="3471266"/>
          </a:xfrm>
        </p:spPr>
        <p:txBody>
          <a:bodyPr>
            <a:normAutofit/>
          </a:bodyPr>
          <a:lstStyle/>
          <a:p>
            <a:r>
              <a:rPr lang="ru-RU" sz="3600" dirty="0"/>
              <a:t>После</a:t>
            </a:r>
            <a:r>
              <a:rPr lang="ru-RU" sz="3600" b="1" dirty="0"/>
              <a:t> восстания древлян княгиня Ольга устанавливает места сбора дани (погосты) и</a:t>
            </a:r>
            <a:br>
              <a:rPr lang="ru-RU" sz="3600" b="1" dirty="0"/>
            </a:br>
            <a:r>
              <a:rPr lang="ru-RU" sz="3600" b="1" dirty="0"/>
              <a:t>твердый размер дани и оброков (уроки).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CB203F-723B-FBFF-C928-1CD3EB1DE4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778866"/>
            <a:ext cx="7011572" cy="53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92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590</Words>
  <Application>Microsoft Office PowerPoint</Application>
  <PresentationFormat>Широкоэкранный</PresentationFormat>
  <Paragraphs>63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ВИКТОРИНА СВЯТАЯ РАВНОАПОСТОЛЬНАЯ КНЯГИНЯ ОЛЬГА </vt:lpstr>
      <vt:lpstr>ВОПРОС № 1</vt:lpstr>
      <vt:lpstr>Псковская область, село Выбуты</vt:lpstr>
      <vt:lpstr>ВОПРОС № 2</vt:lpstr>
      <vt:lpstr>Верные ответы:</vt:lpstr>
      <vt:lpstr>ВОПРОС № 3</vt:lpstr>
      <vt:lpstr>Сожжение Искоростеня – стольного града  Древлянской земли</vt:lpstr>
      <vt:lpstr>ВОПРОС № 4</vt:lpstr>
      <vt:lpstr>После восстания древлян княгиня Ольга устанавливает места сбора дани (погосты) и твердый размер дани и оброков (уроки).</vt:lpstr>
      <vt:lpstr>ВОПРОС № 5</vt:lpstr>
      <vt:lpstr>Житие отсылает нас к истории знакомства Ольги и князя Игоря, и сравнивает юную Ольгу со взрослой правительницей княгиней Ольгой </vt:lpstr>
      <vt:lpstr>ВОПРОС № 6</vt:lpstr>
      <vt:lpstr>Ольга получила имя Елена,  в честь святой императрицы Елены, матери римского императора Константина Великого</vt:lpstr>
      <vt:lpstr>ВОПРОС № 7</vt:lpstr>
      <vt:lpstr>«…Никто бы мне не последовал...  Из-за чужого закона все меня оставят, и я буду никому не нужен» </vt:lpstr>
      <vt:lpstr>ВОПРОС № 8</vt:lpstr>
      <vt:lpstr>Псков</vt:lpstr>
      <vt:lpstr>ВОПРОС № 9</vt:lpstr>
      <vt:lpstr>Будучи правительницей Руси, Ольга очень многое сделала для проповеди христианства.  Княгиня Ольга была  родоначальницей каменного храмового строительства в Русской земле </vt:lpstr>
      <vt:lpstr> ВОПРОС № 10  Рассмотрите памятник. Кто увековечен в монументе? Назовите имя мальчика, стоящего рядом с фигурой женщины. Какая связь между этими историческими личностями? </vt:lpstr>
      <vt:lpstr>Памятник Равноапостольной княгине Ольге, предвестнице христианства на Руси, и ее внуку, князю Владимиру, будущему Крестителю Руси.</vt:lpstr>
      <vt:lpstr>           1. В акафисте (молитве) святой княгине Ольге она именуется «духовной матерью» русского народа. Как вы понимаете эти слова?   2. Почему Русская Православная Церковь канонизировала княгиню Ольгу в лике Равноапостольных?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СВЯТАЯ РАВНОАПОСТОЛЬНАЯ КНЯГИНЯ ОЛЬГА </dc:title>
  <dc:creator>Tatiana P</dc:creator>
  <cp:lastModifiedBy>serp1480@gmail.com</cp:lastModifiedBy>
  <cp:revision>32</cp:revision>
  <dcterms:created xsi:type="dcterms:W3CDTF">2024-11-19T09:47:49Z</dcterms:created>
  <dcterms:modified xsi:type="dcterms:W3CDTF">2024-12-15T12:24:06Z</dcterms:modified>
</cp:coreProperties>
</file>