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8" r:id="rId2"/>
    <p:sldId id="269" r:id="rId3"/>
    <p:sldId id="275" r:id="rId4"/>
    <p:sldId id="280" r:id="rId5"/>
    <p:sldId id="276" r:id="rId6"/>
    <p:sldId id="282" r:id="rId7"/>
    <p:sldId id="277" r:id="rId8"/>
    <p:sldId id="256" r:id="rId9"/>
    <p:sldId id="278" r:id="rId10"/>
    <p:sldId id="294" r:id="rId11"/>
    <p:sldId id="284" r:id="rId12"/>
    <p:sldId id="293" r:id="rId13"/>
    <p:sldId id="295" r:id="rId14"/>
    <p:sldId id="296" r:id="rId15"/>
    <p:sldId id="257" r:id="rId16"/>
    <p:sldId id="317" r:id="rId17"/>
    <p:sldId id="271" r:id="rId18"/>
    <p:sldId id="287" r:id="rId19"/>
    <p:sldId id="309" r:id="rId20"/>
    <p:sldId id="314" r:id="rId21"/>
    <p:sldId id="285" r:id="rId22"/>
    <p:sldId id="263" r:id="rId23"/>
    <p:sldId id="306" r:id="rId24"/>
    <p:sldId id="318" r:id="rId25"/>
    <p:sldId id="322" r:id="rId26"/>
    <p:sldId id="321" r:id="rId27"/>
    <p:sldId id="261" r:id="rId28"/>
    <p:sldId id="323" r:id="rId29"/>
    <p:sldId id="305" r:id="rId30"/>
    <p:sldId id="288" r:id="rId31"/>
    <p:sldId id="307" r:id="rId32"/>
    <p:sldId id="316" r:id="rId33"/>
    <p:sldId id="324" r:id="rId34"/>
    <p:sldId id="262" r:id="rId35"/>
    <p:sldId id="289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atiana P" initials="TP" lastIdx="2" clrIdx="0">
    <p:extLst>
      <p:ext uri="{19B8F6BF-5375-455C-9EA6-DF929625EA0E}">
        <p15:presenceInfo xmlns:p15="http://schemas.microsoft.com/office/powerpoint/2012/main" userId="232560800a66fd9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9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F7A10-1425-4F7C-ADB3-13426F3EABB5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88546-C4C5-4465-A240-81BC43F277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0045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F7A10-1425-4F7C-ADB3-13426F3EABB5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88546-C4C5-4465-A240-81BC43F277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305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F7A10-1425-4F7C-ADB3-13426F3EABB5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88546-C4C5-4465-A240-81BC43F277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63584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F7A10-1425-4F7C-ADB3-13426F3EABB5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88546-C4C5-4465-A240-81BC43F277CE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491911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F7A10-1425-4F7C-ADB3-13426F3EABB5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88546-C4C5-4465-A240-81BC43F277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5723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F7A10-1425-4F7C-ADB3-13426F3EABB5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88546-C4C5-4465-A240-81BC43F277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93302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F7A10-1425-4F7C-ADB3-13426F3EABB5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88546-C4C5-4465-A240-81BC43F277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45300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F7A10-1425-4F7C-ADB3-13426F3EABB5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88546-C4C5-4465-A240-81BC43F277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07690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F7A10-1425-4F7C-ADB3-13426F3EABB5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88546-C4C5-4465-A240-81BC43F277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5774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F7A10-1425-4F7C-ADB3-13426F3EABB5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88546-C4C5-4465-A240-81BC43F277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6892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F7A10-1425-4F7C-ADB3-13426F3EABB5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88546-C4C5-4465-A240-81BC43F277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281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F7A10-1425-4F7C-ADB3-13426F3EABB5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88546-C4C5-4465-A240-81BC43F277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3437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F7A10-1425-4F7C-ADB3-13426F3EABB5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88546-C4C5-4465-A240-81BC43F277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61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F7A10-1425-4F7C-ADB3-13426F3EABB5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88546-C4C5-4465-A240-81BC43F277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3514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F7A10-1425-4F7C-ADB3-13426F3EABB5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88546-C4C5-4465-A240-81BC43F277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1310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F7A10-1425-4F7C-ADB3-13426F3EABB5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88546-C4C5-4465-A240-81BC43F277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7265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F7A10-1425-4F7C-ADB3-13426F3EABB5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88546-C4C5-4465-A240-81BC43F277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8818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E83F7A10-1425-4F7C-ADB3-13426F3EABB5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0D888546-C4C5-4465-A240-81BC43F277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7102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t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C0EB972A-0037-FF34-DD27-67C7E8059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215" y="102156"/>
            <a:ext cx="9675569" cy="665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>
            <a:extLst>
              <a:ext uri="{FF2B5EF4-FFF2-40B4-BE49-F238E27FC236}">
                <a16:creationId xmlns:a16="http://schemas.microsoft.com/office/drawing/2014/main" id="{640D5C9D-829E-EE2A-4960-4706E82B14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" b="1489"/>
          <a:stretch/>
        </p:blipFill>
        <p:spPr bwMode="auto">
          <a:xfrm>
            <a:off x="1146800" y="0"/>
            <a:ext cx="9898399" cy="6755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58AC0C-660B-D504-2470-75CA4966A9E5}"/>
              </a:ext>
            </a:extLst>
          </p:cNvPr>
          <p:cNvSpPr txBox="1"/>
          <p:nvPr/>
        </p:nvSpPr>
        <p:spPr>
          <a:xfrm>
            <a:off x="1634476" y="4747557"/>
            <a:ext cx="935501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atin typeface="+mj-lt"/>
              </a:rPr>
              <a:t>ПРЕПОДОБНЫЙ </a:t>
            </a:r>
          </a:p>
          <a:p>
            <a:pPr algn="ctr"/>
            <a:r>
              <a:rPr lang="ru-RU" sz="4000" b="1" dirty="0">
                <a:latin typeface="+mj-lt"/>
              </a:rPr>
              <a:t>СЕРАФИМ САРОВСКИЙ</a:t>
            </a:r>
          </a:p>
          <a:p>
            <a:pPr algn="ctr"/>
            <a:r>
              <a:rPr lang="ru-RU" sz="4000" b="1" dirty="0">
                <a:latin typeface="+mj-lt"/>
              </a:rPr>
              <a:t>( 1754-1833)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D51C09-F3B5-4EB5-BB2A-BC571B3F28A2}"/>
              </a:ext>
            </a:extLst>
          </p:cNvPr>
          <p:cNvSpPr txBox="1"/>
          <p:nvPr/>
        </p:nvSpPr>
        <p:spPr>
          <a:xfrm>
            <a:off x="10344150" y="6201845"/>
            <a:ext cx="184785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r"/>
            <a:r>
              <a:rPr lang="ru-RU" sz="1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© С.В. Перевезенцев, Т.В. </a:t>
            </a:r>
            <a:r>
              <a:rPr lang="ru-RU" sz="1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Перевезенцева</a:t>
            </a:r>
            <a:r>
              <a:rPr lang="ru-RU" sz="1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indent="450215" algn="r"/>
            <a:r>
              <a:rPr lang="ru-RU" sz="1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2024 г.</a:t>
            </a:r>
          </a:p>
        </p:txBody>
      </p:sp>
    </p:spTree>
    <p:extLst>
      <p:ext uri="{BB962C8B-B14F-4D97-AF65-F5344CB8AC3E}">
        <p14:creationId xmlns:p14="http://schemas.microsoft.com/office/powerpoint/2010/main" val="4710700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B5CE70-EC29-3684-E549-44B7CA9CD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994" y="2766217"/>
            <a:ext cx="5647006" cy="1325563"/>
          </a:xfrm>
        </p:spPr>
        <p:txBody>
          <a:bodyPr>
            <a:normAutofit/>
          </a:bodyPr>
          <a:lstStyle/>
          <a:p>
            <a:r>
              <a:rPr lang="ru-RU" sz="3600" b="1" dirty="0"/>
              <a:t>Чудесное исцеление послушника Прохора</a:t>
            </a:r>
          </a:p>
        </p:txBody>
      </p:sp>
      <p:pic>
        <p:nvPicPr>
          <p:cNvPr id="23554" name="Picture 2">
            <a:extLst>
              <a:ext uri="{FF2B5EF4-FFF2-40B4-BE49-F238E27FC236}">
                <a16:creationId xmlns:a16="http://schemas.microsoft.com/office/drawing/2014/main" id="{9D401291-91D8-C1B5-9FA7-4EDC10423FE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2" t="3006" r="3284" b="12190"/>
          <a:stretch/>
        </p:blipFill>
        <p:spPr bwMode="auto">
          <a:xfrm>
            <a:off x="6533270" y="116738"/>
            <a:ext cx="4951827" cy="6624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29096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F119C9-B997-8DE0-D3AE-97C8D5ABB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1629" y="467826"/>
            <a:ext cx="7868742" cy="97045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Послушничество и постриг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C977137C-38B8-DAE8-7DA9-CB184566DC6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05" y="1657351"/>
            <a:ext cx="3422643" cy="4834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>
            <a:extLst>
              <a:ext uri="{FF2B5EF4-FFF2-40B4-BE49-F238E27FC236}">
                <a16:creationId xmlns:a16="http://schemas.microsoft.com/office/drawing/2014/main" id="{FDCE3F48-9C6A-C36F-38A5-05BDBA6D6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9068" y="1658875"/>
            <a:ext cx="3122827" cy="483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>
            <a:extLst>
              <a:ext uri="{FF2B5EF4-FFF2-40B4-BE49-F238E27FC236}">
                <a16:creationId xmlns:a16="http://schemas.microsoft.com/office/drawing/2014/main" id="{657B6DA5-45EE-1729-E771-4697F8313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094" y="1657351"/>
            <a:ext cx="4018686" cy="483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08640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B1622C-9D41-1118-242E-1A5F41DBC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613232"/>
            <a:ext cx="5375031" cy="163153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Видение иеродьякону Серафиму</a:t>
            </a:r>
          </a:p>
        </p:txBody>
      </p:sp>
      <p:pic>
        <p:nvPicPr>
          <p:cNvPr id="22530" name="Picture 2">
            <a:extLst>
              <a:ext uri="{FF2B5EF4-FFF2-40B4-BE49-F238E27FC236}">
                <a16:creationId xmlns:a16="http://schemas.microsoft.com/office/drawing/2014/main" id="{C7982BE7-C1E7-8856-33EE-2790ABC3276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0" t="1050" r="2979" b="8618"/>
          <a:stretch/>
        </p:blipFill>
        <p:spPr bwMode="auto">
          <a:xfrm>
            <a:off x="884733" y="198239"/>
            <a:ext cx="4651049" cy="6461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50137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F67E81-5360-2269-FD60-3E1283B0C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3329"/>
            <a:ext cx="10515600" cy="97067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/>
              <a:t>Дальняя пустынька, келья св. Серафима</a:t>
            </a:r>
          </a:p>
        </p:txBody>
      </p:sp>
      <p:pic>
        <p:nvPicPr>
          <p:cNvPr id="25602" name="Picture 2">
            <a:extLst>
              <a:ext uri="{FF2B5EF4-FFF2-40B4-BE49-F238E27FC236}">
                <a16:creationId xmlns:a16="http://schemas.microsoft.com/office/drawing/2014/main" id="{E6D0A2B2-AC2E-8AF3-F6B3-20001752806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8" t="4465" r="5473" b="12881"/>
          <a:stretch/>
        </p:blipFill>
        <p:spPr bwMode="auto">
          <a:xfrm>
            <a:off x="6249279" y="1932585"/>
            <a:ext cx="5836997" cy="382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>
            <a:extLst>
              <a:ext uri="{FF2B5EF4-FFF2-40B4-BE49-F238E27FC236}">
                <a16:creationId xmlns:a16="http://schemas.microsoft.com/office/drawing/2014/main" id="{833F01C5-B3CF-F7A9-24EB-305D71AAD1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2" t="7066" r="5366" b="9984"/>
          <a:stretch/>
        </p:blipFill>
        <p:spPr bwMode="auto">
          <a:xfrm>
            <a:off x="105724" y="1932585"/>
            <a:ext cx="5836998" cy="382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55389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CE6FFC-2266-6A83-6886-36F658EE8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4205" y="418811"/>
            <a:ext cx="6743700" cy="886264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Дальняя пустынька</a:t>
            </a:r>
            <a:endParaRPr lang="ru-RU" sz="3600" dirty="0"/>
          </a:p>
        </p:txBody>
      </p:sp>
      <p:pic>
        <p:nvPicPr>
          <p:cNvPr id="26626" name="Picture 2">
            <a:extLst>
              <a:ext uri="{FF2B5EF4-FFF2-40B4-BE49-F238E27FC236}">
                <a16:creationId xmlns:a16="http://schemas.microsoft.com/office/drawing/2014/main" id="{0258DB6C-85B1-E4E6-94F3-49309FBE770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7" r="1398"/>
          <a:stretch/>
        </p:blipFill>
        <p:spPr bwMode="auto">
          <a:xfrm>
            <a:off x="6423534" y="1603544"/>
            <a:ext cx="5680658" cy="4759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>
            <a:extLst>
              <a:ext uri="{FF2B5EF4-FFF2-40B4-BE49-F238E27FC236}">
                <a16:creationId xmlns:a16="http://schemas.microsoft.com/office/drawing/2014/main" id="{5C6529DB-CA47-9DC4-6F4B-7F99E2464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08" y="1603544"/>
            <a:ext cx="6158247" cy="4759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62221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B163AB-6090-F3E9-4BDB-4AF1100B4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7426"/>
            <a:ext cx="10515600" cy="64232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Подвиг столпничества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DC737B8-66CB-D245-50FB-0CD4F174D9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03" y="1659987"/>
            <a:ext cx="7565070" cy="4813397"/>
          </a:xfrm>
        </p:spPr>
      </p:pic>
      <p:pic>
        <p:nvPicPr>
          <p:cNvPr id="3" name="Объект 4">
            <a:extLst>
              <a:ext uri="{FF2B5EF4-FFF2-40B4-BE49-F238E27FC236}">
                <a16:creationId xmlns:a16="http://schemas.microsoft.com/office/drawing/2014/main" id="{77630327-3F80-3A92-69DC-18D804226E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997" y="1072788"/>
            <a:ext cx="3808600" cy="540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2687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27D01C-518C-1D0D-7811-9AFA04FCA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2452" y="2414795"/>
            <a:ext cx="4418428" cy="202841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Часовня на месте моления на камне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785D4F33-A9CD-1265-AB19-01982BD19FA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2" t="1507" r="5330" b="2302"/>
          <a:stretch/>
        </p:blipFill>
        <p:spPr bwMode="auto">
          <a:xfrm>
            <a:off x="1051120" y="114436"/>
            <a:ext cx="4787705" cy="6629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9347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8068A7-6021-BA3A-6548-A22364EC8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1528" y="391794"/>
            <a:ext cx="7668943" cy="633681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Телесное  мученичество</a:t>
            </a: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AF111412-FAE5-2E8F-C2D4-65F4991B711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90" t="895" r="1181"/>
          <a:stretch/>
        </p:blipFill>
        <p:spPr bwMode="auto">
          <a:xfrm>
            <a:off x="6658947" y="1213930"/>
            <a:ext cx="4056420" cy="546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A59CF1-165C-96C2-90CB-EC7E143800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" r="50000" b="1"/>
          <a:stretch/>
        </p:blipFill>
        <p:spPr bwMode="auto">
          <a:xfrm>
            <a:off x="1237720" y="1213930"/>
            <a:ext cx="4295335" cy="546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75528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9872AE-894C-959F-2810-F1E85DA1D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5411" y="409575"/>
            <a:ext cx="7661177" cy="5905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/>
              <a:t>Телесное  мученичество</a:t>
            </a:r>
            <a:endParaRPr lang="ru-RU" sz="3600" dirty="0"/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E2DB7AB0-06BE-5A5E-95BA-8247A4BF185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940" y="1163414"/>
            <a:ext cx="4600134" cy="556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13194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3ECDD0-68EC-B8AE-C5AF-25B93DA82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540" y="419100"/>
            <a:ext cx="11170920" cy="1235906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/>
              <a:t>Храм Серафима Саровского над кельей, </a:t>
            </a:r>
            <a:br>
              <a:rPr lang="ru-RU" sz="3600" b="1" dirty="0"/>
            </a:br>
            <a:r>
              <a:rPr lang="ru-RU" sz="3600" b="1" dirty="0"/>
              <a:t>в которой совершался подвиг затворничества</a:t>
            </a:r>
            <a:endParaRPr lang="ru-RU" sz="3600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8C101B89-D19A-EBDC-F4CA-8E2B9EBDE4B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9" r="1462"/>
          <a:stretch/>
        </p:blipFill>
        <p:spPr bwMode="auto">
          <a:xfrm>
            <a:off x="742950" y="1817227"/>
            <a:ext cx="6673183" cy="476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BCA9D9-B341-3AD0-FF3E-3A50C1C0B1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2" t="5892" r="6484" b="10051"/>
          <a:stretch/>
        </p:blipFill>
        <p:spPr bwMode="auto">
          <a:xfrm>
            <a:off x="7875857" y="1817227"/>
            <a:ext cx="3573193" cy="476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2321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4A2C2D-2E95-1B33-1BAC-0DE8DE457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876" y="283552"/>
            <a:ext cx="10515600" cy="703385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Курск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6C2F5355-F4E1-4842-98E7-A5B3660850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AB3F3B3-7F5E-4087-A2DE-807CE06620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07" y="1106174"/>
            <a:ext cx="10557538" cy="531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8001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FAE568-C91F-5F31-EF1A-EF1F7D6AD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329" y="638175"/>
            <a:ext cx="11192480" cy="97045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/>
              <a:t>Храм Серафима Саровского над кельей, </a:t>
            </a:r>
            <a:br>
              <a:rPr lang="ru-RU" sz="3600" b="1" dirty="0"/>
            </a:br>
            <a:r>
              <a:rPr lang="ru-RU" sz="3600" b="1" dirty="0"/>
              <a:t>в которой совершался подвиг затворничества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58AA4BB5-1EFE-DF1F-37BE-21196CC921A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79" y="2019299"/>
            <a:ext cx="6153690" cy="4101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Объект 8">
            <a:extLst>
              <a:ext uri="{FF2B5EF4-FFF2-40B4-BE49-F238E27FC236}">
                <a16:creationId xmlns:a16="http://schemas.microsoft.com/office/drawing/2014/main" id="{406F82EB-FC14-C7FA-2124-689F140B1A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40541" y="2019299"/>
            <a:ext cx="5468580" cy="4101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8804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1A2F3-E0C3-C7AD-6CB1-EE4D00145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4254" y="470096"/>
            <a:ext cx="5991225" cy="712322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Дар целительства</a:t>
            </a:r>
          </a:p>
        </p:txBody>
      </p:sp>
      <p:pic>
        <p:nvPicPr>
          <p:cNvPr id="16386" name="Picture 2" descr="Picture background">
            <a:extLst>
              <a:ext uri="{FF2B5EF4-FFF2-40B4-BE49-F238E27FC236}">
                <a16:creationId xmlns:a16="http://schemas.microsoft.com/office/drawing/2014/main" id="{18544444-1612-E899-D939-9BEDAB09E25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4" r="1085"/>
          <a:stretch/>
        </p:blipFill>
        <p:spPr bwMode="auto">
          <a:xfrm>
            <a:off x="252613" y="1424426"/>
            <a:ext cx="5103283" cy="5121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>
            <a:extLst>
              <a:ext uri="{FF2B5EF4-FFF2-40B4-BE49-F238E27FC236}">
                <a16:creationId xmlns:a16="http://schemas.microsoft.com/office/drawing/2014/main" id="{10C032C8-BDC7-D265-220B-76C0C4DCBC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4" t="3377" r="2837" b="12156"/>
          <a:stretch/>
        </p:blipFill>
        <p:spPr bwMode="auto">
          <a:xfrm>
            <a:off x="5716171" y="1424426"/>
            <a:ext cx="6223216" cy="5121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12615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3A9BFB-48EE-FB80-AD44-5DC0231F8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4575" y="313740"/>
            <a:ext cx="7562850" cy="935501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Дар целительства</a:t>
            </a:r>
            <a:endParaRPr lang="ru-RU" sz="3600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BBDF866B-8702-4BB3-A8D7-70E20E3BA8B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7173643" y="2955575"/>
            <a:ext cx="4704032" cy="344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Объект 4">
            <a:extLst>
              <a:ext uri="{FF2B5EF4-FFF2-40B4-BE49-F238E27FC236}">
                <a16:creationId xmlns:a16="http://schemas.microsoft.com/office/drawing/2014/main" id="{FF796DDE-6FD1-63CD-C26C-6122A4F82D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31" y="1400150"/>
            <a:ext cx="6529848" cy="500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4426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61BBDA-887F-E308-A9BB-943B8C6ED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368" y="403225"/>
            <a:ext cx="10556777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Ближняя пустынька Серафима Саровского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2282105-FB8C-B385-278C-D5EA8E57E63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3" t="4758" r="2911" b="8601"/>
          <a:stretch/>
        </p:blipFill>
        <p:spPr bwMode="auto">
          <a:xfrm>
            <a:off x="6040757" y="2138289"/>
            <a:ext cx="6102195" cy="412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Объект 4">
            <a:extLst>
              <a:ext uri="{FF2B5EF4-FFF2-40B4-BE49-F238E27FC236}">
                <a16:creationId xmlns:a16="http://schemas.microsoft.com/office/drawing/2014/main" id="{DECA9BD2-7826-5C0C-9910-938085D94D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8" y="2138289"/>
            <a:ext cx="5707400" cy="412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3152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5FB27D-C865-C1E8-1186-FFAF18A46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18783"/>
            <a:ext cx="10515600" cy="936294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err="1"/>
              <a:t>Серафимо</a:t>
            </a:r>
            <a:r>
              <a:rPr lang="ru-RU" sz="3600" b="1" dirty="0"/>
              <a:t>-Дивеевский монастырь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34523480-FBD1-09C1-F413-5F951869F1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5941" y="1055077"/>
            <a:ext cx="9940117" cy="559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44283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AC1DFE-5EAF-E7CE-3E00-F1DFEF939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7285"/>
            <a:ext cx="10515600" cy="731521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Начало мельничной общины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9902B02-D4B5-0A2C-5D0E-A9E9AAF21F4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09" y="1111348"/>
            <a:ext cx="6332980" cy="4930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79F9F12-6B5D-214B-3E3B-AECEEC6C2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403" y="1111348"/>
            <a:ext cx="3747088" cy="4930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23F830-1F47-4E7E-CFD9-289A591EC20D}"/>
              </a:ext>
            </a:extLst>
          </p:cNvPr>
          <p:cNvSpPr txBox="1"/>
          <p:nvPr/>
        </p:nvSpPr>
        <p:spPr>
          <a:xfrm>
            <a:off x="7371471" y="6154568"/>
            <a:ext cx="459248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Часовня Серафима Саровского на месте старой мельницы</a:t>
            </a:r>
            <a:r>
              <a:rPr lang="ru-RU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012146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9391D5-A3D1-91EE-6166-6C9E66E05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8350" y="168813"/>
            <a:ext cx="8115300" cy="998805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/>
              <a:t>Канавка батюшки Серафима</a:t>
            </a: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D449DFE1-2493-1E1C-85BC-211880A33C1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564" y="1167618"/>
            <a:ext cx="7090996" cy="5312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D64406D5-3FAE-CFEB-9F1A-418A5BE5B4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5" t="1043"/>
          <a:stretch/>
        </p:blipFill>
        <p:spPr bwMode="auto">
          <a:xfrm>
            <a:off x="336389" y="1167618"/>
            <a:ext cx="4516965" cy="5312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77878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6FC306-AA3A-561F-A441-8C0521EE9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4026"/>
            <a:ext cx="10515600" cy="866129"/>
          </a:xfrm>
        </p:spPr>
        <p:txBody>
          <a:bodyPr>
            <a:normAutofit/>
          </a:bodyPr>
          <a:lstStyle/>
          <a:p>
            <a:r>
              <a:rPr lang="ru-RU" sz="3600" b="1" dirty="0"/>
              <a:t>Святой источник Серафима Саровского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282DCDA3-3F96-782B-11A6-C6CDA001DA0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0" t="2116" r="2248" b="2560"/>
          <a:stretch/>
        </p:blipFill>
        <p:spPr bwMode="auto">
          <a:xfrm>
            <a:off x="752750" y="1503509"/>
            <a:ext cx="3856933" cy="5123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760AF8-1DA4-4079-96D7-859A826A21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2" t="7589" r="7075" b="9949"/>
          <a:stretch/>
        </p:blipFill>
        <p:spPr bwMode="auto">
          <a:xfrm>
            <a:off x="4867421" y="1503509"/>
            <a:ext cx="6639951" cy="5123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38014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3F5BF9-8070-3B10-9DC5-6032134AB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298" y="166615"/>
            <a:ext cx="11929403" cy="1026941"/>
          </a:xfrm>
        </p:spPr>
        <p:txBody>
          <a:bodyPr>
            <a:normAutofit/>
          </a:bodyPr>
          <a:lstStyle/>
          <a:p>
            <a:r>
              <a:rPr lang="ru-RU" sz="4000" b="1" dirty="0"/>
              <a:t>Святой источник Серафима Саровского сегодня</a:t>
            </a:r>
            <a:endParaRPr lang="ru-RU" sz="40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814048A-3E46-9D46-DF93-A14C7BB04E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477" y="1376700"/>
            <a:ext cx="8001046" cy="5326555"/>
          </a:xfrm>
        </p:spPr>
      </p:pic>
    </p:spTree>
    <p:extLst>
      <p:ext uri="{BB962C8B-B14F-4D97-AF65-F5344CB8AC3E}">
        <p14:creationId xmlns:p14="http://schemas.microsoft.com/office/powerpoint/2010/main" val="24271216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1DB6B1-0D6B-0DD5-6D97-83E56A42B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94" y="1562100"/>
            <a:ext cx="4654306" cy="373380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Последнее явление Божией Матери преподобному Серафиму Саровскому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6AB13E2-B7B5-14DC-CC1C-55C1ED0737A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948" y="133325"/>
            <a:ext cx="5603852" cy="659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63879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2840BE-A3AB-88BB-A4AB-5C5940D7F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3926" y="293699"/>
            <a:ext cx="8953500" cy="788426"/>
          </a:xfrm>
        </p:spPr>
        <p:txBody>
          <a:bodyPr>
            <a:normAutofit/>
          </a:bodyPr>
          <a:lstStyle/>
          <a:p>
            <a:r>
              <a:rPr lang="ru-RU" sz="3600" b="1" dirty="0"/>
              <a:t>Сергиево-Казанский собор в Курске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E7A6018-FF54-AA41-BBF1-FA083B7CB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78" y="1220227"/>
            <a:ext cx="3495618" cy="5359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ъект 6">
            <a:extLst>
              <a:ext uri="{FF2B5EF4-FFF2-40B4-BE49-F238E27FC236}">
                <a16:creationId xmlns:a16="http://schemas.microsoft.com/office/drawing/2014/main" id="{9BE34B3C-982E-412B-9581-51B22AFF5E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B68583F-F6B1-46C5-BE63-B4F71F56FB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559" y="1220227"/>
            <a:ext cx="3940055" cy="535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922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8C9EA3-AC29-ABE1-FFFE-F15461A82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645" y="336550"/>
            <a:ext cx="11680709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Кончина преподобного Серафима Саровского</a:t>
            </a:r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EFE1B8EA-43D1-5EFF-4D05-A2E06C1F4BA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77740" y="1755519"/>
            <a:ext cx="3919027" cy="465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>
            <a:extLst>
              <a:ext uri="{FF2B5EF4-FFF2-40B4-BE49-F238E27FC236}">
                <a16:creationId xmlns:a16="http://schemas.microsoft.com/office/drawing/2014/main" id="{16C3FE9F-A9C3-9408-8DFD-8F382FF4CB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5" t="1844" r="3990" b="4553"/>
          <a:stretch/>
        </p:blipFill>
        <p:spPr bwMode="auto">
          <a:xfrm>
            <a:off x="192423" y="1734638"/>
            <a:ext cx="3672963" cy="4675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CB97556-1C68-63BC-2F45-4839FBAFB4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022" y="1755519"/>
            <a:ext cx="3589081" cy="465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5652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F45D1A-05E4-544F-F659-FFE2A48A1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422" y="640617"/>
            <a:ext cx="12030578" cy="833438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Прославление преподобного Серафима Саровского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76B70696-B51B-0DBD-7C58-7E94A7B4457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89845"/>
            <a:ext cx="6015289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EB815F44-4225-9164-93BA-973B5EDF2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1" y="1789845"/>
            <a:ext cx="588814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31464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7C7539-56EE-EBF9-AA94-C28BC244C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431" y="212092"/>
            <a:ext cx="11745138" cy="1725930"/>
          </a:xfrm>
        </p:spPr>
        <p:txBody>
          <a:bodyPr>
            <a:noAutofit/>
          </a:bodyPr>
          <a:lstStyle/>
          <a:p>
            <a:r>
              <a:rPr lang="ru-RU" sz="3600" b="1" dirty="0"/>
              <a:t>Рака с мощами преподобного Серафима Саровского в Свято-Троицком </a:t>
            </a:r>
            <a:br>
              <a:rPr lang="ru-RU" sz="3600" b="1" dirty="0"/>
            </a:br>
            <a:r>
              <a:rPr lang="ru-RU" sz="3600" b="1" dirty="0" err="1"/>
              <a:t>Серафимо</a:t>
            </a:r>
            <a:r>
              <a:rPr lang="ru-RU" sz="3600" b="1" dirty="0"/>
              <a:t>-Дивеевском монастыре 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7A859608-79AC-52AB-8600-680BEF0FC29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838" y="2038350"/>
            <a:ext cx="8600774" cy="460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87239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08FBEE-2422-A0DC-3E8F-BA2CE9E5F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81" y="1155675"/>
            <a:ext cx="5143500" cy="4546649"/>
          </a:xfrm>
        </p:spPr>
        <p:txBody>
          <a:bodyPr>
            <a:normAutofit/>
          </a:bodyPr>
          <a:lstStyle/>
          <a:p>
            <a:r>
              <a:rPr lang="ru-RU" sz="3600" b="1" dirty="0"/>
              <a:t>Единственный прижизненный портрет преподобного с личной подписью «иеромонах Серафим»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8E888739-3236-3AC7-8388-C7E34C6909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270" y="255146"/>
            <a:ext cx="4331263" cy="6347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3291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3DB82B-B18A-017D-DBF0-214B1FEF0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7767" y="1558436"/>
            <a:ext cx="7736566" cy="374112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sz="3600" b="1" dirty="0">
                <a:effectLst/>
                <a:ea typeface="Calibri" panose="020F0502020204030204" pitchFamily="34" charset="0"/>
              </a:rPr>
              <a:t>В чем смысл христианского духовного подвига </a:t>
            </a:r>
            <a:br>
              <a:rPr lang="ru-RU" sz="3600" b="1" dirty="0">
                <a:effectLst/>
                <a:ea typeface="Calibri" panose="020F0502020204030204" pitchFamily="34" charset="0"/>
              </a:rPr>
            </a:br>
            <a:r>
              <a:rPr lang="ru-RU" sz="3600" b="1" dirty="0">
                <a:effectLst/>
                <a:ea typeface="Calibri" panose="020F0502020204030204" pitchFamily="34" charset="0"/>
              </a:rPr>
              <a:t>преподобного </a:t>
            </a:r>
            <a:br>
              <a:rPr lang="ru-RU" sz="3600" b="1" dirty="0">
                <a:effectLst/>
                <a:ea typeface="Calibri" panose="020F0502020204030204" pitchFamily="34" charset="0"/>
              </a:rPr>
            </a:br>
            <a:r>
              <a:rPr lang="ru-RU" sz="3600" b="1" dirty="0">
                <a:effectLst/>
                <a:ea typeface="Calibri" panose="020F0502020204030204" pitchFamily="34" charset="0"/>
              </a:rPr>
              <a:t>Серафима Саровского?</a:t>
            </a:r>
            <a:endParaRPr lang="ru-RU" b="1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299DE7C-A5C5-2B30-13F1-57DDF6CC3B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67" y="215522"/>
            <a:ext cx="3684787" cy="6426956"/>
          </a:xfrm>
        </p:spPr>
      </p:pic>
    </p:spTree>
    <p:extLst>
      <p:ext uri="{BB962C8B-B14F-4D97-AF65-F5344CB8AC3E}">
        <p14:creationId xmlns:p14="http://schemas.microsoft.com/office/powerpoint/2010/main" val="4906269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B44715-6D3F-5692-CF63-150AAC98D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91971"/>
            <a:ext cx="7221416" cy="5074056"/>
          </a:xfrm>
        </p:spPr>
        <p:txBody>
          <a:bodyPr>
            <a:normAutofit fontScale="90000"/>
          </a:bodyPr>
          <a:lstStyle/>
          <a:p>
            <a:pPr indent="450215"/>
            <a:r>
              <a:rPr lang="ru-RU" sz="36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Раскройте смысл духовного завещания преподобного Серафима Саровского:</a:t>
            </a:r>
            <a:br>
              <a:rPr lang="ru-RU" sz="36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36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«РАДОСТЬ МОЯ!</a:t>
            </a:r>
            <a:br>
              <a:rPr lang="ru-RU" sz="36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СТЯЖИ (накапливай) </a:t>
            </a:r>
            <a:br>
              <a:rPr lang="ru-RU" sz="36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ДУХ МИРЕН</a:t>
            </a:r>
            <a:r>
              <a:rPr lang="ru-RU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br>
              <a:rPr lang="ru-RU" sz="36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И ТЫСЯЧИ ВОКРУГ ТЕБЯ СПАСУТСЯ»</a:t>
            </a:r>
            <a:br>
              <a:rPr lang="ru-RU" sz="18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br>
              <a:rPr lang="ru-RU" sz="18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EAE68AA1-E0AC-4EB2-33B8-1D2C296AE21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00628" y="198032"/>
            <a:ext cx="4335958" cy="6461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12592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C4E855-8D9C-5DB8-03F9-BF2004A74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880"/>
            <a:ext cx="10515600" cy="745588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000" dirty="0"/>
              <a:t>   </a:t>
            </a:r>
            <a:r>
              <a:rPr lang="ru-RU" b="1" dirty="0"/>
              <a:t>Знамения милости Божией</a:t>
            </a:r>
            <a:br>
              <a:rPr lang="ru-RU" sz="1400" dirty="0"/>
            </a:br>
            <a:endParaRPr lang="ru-RU" sz="1400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09BA1EDA-1552-C067-FA0E-7975715CB3B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85" y="1814732"/>
            <a:ext cx="3457937" cy="4635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Серафим Саровский">
            <a:extLst>
              <a:ext uri="{FF2B5EF4-FFF2-40B4-BE49-F238E27FC236}">
                <a16:creationId xmlns:a16="http://schemas.microsoft.com/office/drawing/2014/main" id="{E85C5E74-0F79-E5D7-1E95-51C080E09F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6" t="2275" r="1884" b="2414"/>
          <a:stretch/>
        </p:blipFill>
        <p:spPr bwMode="auto">
          <a:xfrm>
            <a:off x="3793487" y="885630"/>
            <a:ext cx="4605026" cy="5564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FFF11D01-52DA-7FAF-37E3-98E6A3687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078" y="1814731"/>
            <a:ext cx="3480771" cy="4635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995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5BD4DA-5335-958A-F422-3A6D4C974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1" y="2114831"/>
            <a:ext cx="5192150" cy="262833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i="0" dirty="0">
                <a:solidFill>
                  <a:schemeClr val="tx1"/>
                </a:solidFill>
                <a:effectLst/>
              </a:rPr>
              <a:t>Курская-Коренная икона </a:t>
            </a:r>
            <a:br>
              <a:rPr lang="ru-RU" sz="3600" b="1" i="0" dirty="0">
                <a:solidFill>
                  <a:schemeClr val="tx1"/>
                </a:solidFill>
                <a:effectLst/>
              </a:rPr>
            </a:br>
            <a:r>
              <a:rPr lang="ru-RU" sz="3600" b="1" i="0" dirty="0">
                <a:solidFill>
                  <a:schemeClr val="tx1"/>
                </a:solidFill>
                <a:effectLst/>
              </a:rPr>
              <a:t>Божией Матери «Знамение»</a:t>
            </a:r>
            <a:br>
              <a:rPr lang="ru-RU" sz="3600" b="1" i="0" dirty="0">
                <a:solidFill>
                  <a:schemeClr val="tx1"/>
                </a:solidFill>
                <a:effectLst/>
              </a:rPr>
            </a:br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4098" name="Picture 2" descr="undefined">
            <a:extLst>
              <a:ext uri="{FF2B5EF4-FFF2-40B4-BE49-F238E27FC236}">
                <a16:creationId xmlns:a16="http://schemas.microsoft.com/office/drawing/2014/main" id="{659E77C8-4AD4-5491-FB09-93BE2643D0C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12829"/>
            <a:ext cx="5403166" cy="6432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2567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C07823-BB67-06D1-4913-FC1F22BDD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941" y="354330"/>
            <a:ext cx="11662117" cy="717452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/>
              <a:t>Благословление матери и старца Досифея</a:t>
            </a:r>
          </a:p>
        </p:txBody>
      </p:sp>
      <p:pic>
        <p:nvPicPr>
          <p:cNvPr id="10242" name="Picture 2" descr="Серафим Саровский">
            <a:extLst>
              <a:ext uri="{FF2B5EF4-FFF2-40B4-BE49-F238E27FC236}">
                <a16:creationId xmlns:a16="http://schemas.microsoft.com/office/drawing/2014/main" id="{54701E72-A904-4055-DBAD-C6F31D9CB2F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214" y="1263103"/>
            <a:ext cx="3745115" cy="541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Серафим Саровский">
            <a:extLst>
              <a:ext uri="{FF2B5EF4-FFF2-40B4-BE49-F238E27FC236}">
                <a16:creationId xmlns:a16="http://schemas.microsoft.com/office/drawing/2014/main" id="{7A1D01B9-6117-44CB-76D5-2CC5914FB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300" y="1263103"/>
            <a:ext cx="4178077" cy="541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8964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907C8B-0850-8F2B-918D-1377DA0AA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7826" y="32458"/>
            <a:ext cx="7505700" cy="858129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Киево-Печерская Лавра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868D3BC0-AEEA-43EC-8639-A89A60E9B3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284FA6E-B0AB-4807-B202-1645E1CC20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668" y="890587"/>
            <a:ext cx="8024016" cy="590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233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E19D61-BFDD-8780-916F-EF1D70AE3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5651" y="331420"/>
            <a:ext cx="8294591" cy="73152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/>
              <a:t>Местоположение Саровской пустыни</a:t>
            </a:r>
            <a:br>
              <a:rPr lang="ru-RU" sz="3600" b="1" dirty="0"/>
            </a:br>
            <a:r>
              <a:rPr lang="ru-RU" sz="3600" b="1" dirty="0"/>
              <a:t>(выделено желтым цветом)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5A56C43-871B-DBBD-95B7-6880C59F58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791" y="1431311"/>
            <a:ext cx="8084417" cy="5342919"/>
          </a:xfrm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FC4C5659-6BE1-40DD-AB57-62932F54BAF8}"/>
              </a:ext>
            </a:extLst>
          </p:cNvPr>
          <p:cNvSpPr/>
          <p:nvPr/>
        </p:nvSpPr>
        <p:spPr>
          <a:xfrm>
            <a:off x="6292947" y="4332850"/>
            <a:ext cx="572087" cy="2391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0051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E98DDA-AB37-A1B8-5589-2B226EA4A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3354"/>
            <a:ext cx="10515600" cy="928468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Саровская пустынь в</a:t>
            </a:r>
            <a:r>
              <a:rPr lang="en-GB" sz="3600" b="1" dirty="0"/>
              <a:t> XVIII</a:t>
            </a:r>
            <a:r>
              <a:rPr lang="ru-RU" sz="3600" b="1" dirty="0"/>
              <a:t>-</a:t>
            </a:r>
            <a:r>
              <a:rPr lang="en-GB" sz="3600" b="1" dirty="0"/>
              <a:t>XIX </a:t>
            </a:r>
            <a:r>
              <a:rPr lang="ru-RU" sz="3600" b="1" dirty="0"/>
              <a:t>в. 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77C81E34-E484-9519-2BBB-5EBEED594B1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" t="895" r="3105" b="26040"/>
          <a:stretch/>
        </p:blipFill>
        <p:spPr bwMode="auto">
          <a:xfrm>
            <a:off x="207405" y="1735895"/>
            <a:ext cx="5188268" cy="459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1739EA7F-5C8D-A944-74B4-68B186254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981" y="1735895"/>
            <a:ext cx="6449614" cy="3831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801619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ланец">
  <a:themeElements>
    <a:clrScheme name="Сланец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Сланец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анец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Сланец</Template>
  <TotalTime>2324</TotalTime>
  <Words>237</Words>
  <Application>Microsoft Office PowerPoint</Application>
  <PresentationFormat>Широкоэкранный</PresentationFormat>
  <Paragraphs>40</Paragraphs>
  <Slides>35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9" baseType="lpstr">
      <vt:lpstr>Calisto MT</vt:lpstr>
      <vt:lpstr>Times New Roman</vt:lpstr>
      <vt:lpstr>Wingdings 2</vt:lpstr>
      <vt:lpstr>Сланец</vt:lpstr>
      <vt:lpstr>Презентация PowerPoint</vt:lpstr>
      <vt:lpstr>Курск</vt:lpstr>
      <vt:lpstr>Сергиево-Казанский собор в Курске</vt:lpstr>
      <vt:lpstr>   Знамения милости Божией </vt:lpstr>
      <vt:lpstr>Курская-Коренная икона  Божией Матери «Знамение» </vt:lpstr>
      <vt:lpstr>Благословление матери и старца Досифея</vt:lpstr>
      <vt:lpstr>Киево-Печерская Лавра</vt:lpstr>
      <vt:lpstr>Местоположение Саровской пустыни (выделено желтым цветом)</vt:lpstr>
      <vt:lpstr>Саровская пустынь в XVIII-XIX в. </vt:lpstr>
      <vt:lpstr>Чудесное исцеление послушника Прохора</vt:lpstr>
      <vt:lpstr>Послушничество и постриг</vt:lpstr>
      <vt:lpstr>Видение иеродьякону Серафиму</vt:lpstr>
      <vt:lpstr>Дальняя пустынька, келья св. Серафима</vt:lpstr>
      <vt:lpstr>Дальняя пустынька</vt:lpstr>
      <vt:lpstr>Подвиг столпничества</vt:lpstr>
      <vt:lpstr>Часовня на месте моления на камне</vt:lpstr>
      <vt:lpstr>Телесное  мученичество</vt:lpstr>
      <vt:lpstr>Телесное  мученичество</vt:lpstr>
      <vt:lpstr>Храм Серафима Саровского над кельей,  в которой совершался подвиг затворничества</vt:lpstr>
      <vt:lpstr>Храм Серафима Саровского над кельей,  в которой совершался подвиг затворничества</vt:lpstr>
      <vt:lpstr>Дар целительства</vt:lpstr>
      <vt:lpstr>Дар целительства</vt:lpstr>
      <vt:lpstr>Ближняя пустынька Серафима Саровского</vt:lpstr>
      <vt:lpstr>Серафимо-Дивеевский монастырь</vt:lpstr>
      <vt:lpstr>Начало мельничной общины</vt:lpstr>
      <vt:lpstr>Канавка батюшки Серафима</vt:lpstr>
      <vt:lpstr>Святой источник Серафима Саровского</vt:lpstr>
      <vt:lpstr>Святой источник Серафима Саровского сегодня</vt:lpstr>
      <vt:lpstr>Последнее явление Божией Матери преподобному Серафиму Саровскому</vt:lpstr>
      <vt:lpstr>Кончина преподобного Серафима Саровского</vt:lpstr>
      <vt:lpstr>Прославление преподобного Серафима Саровского</vt:lpstr>
      <vt:lpstr>Рака с мощами преподобного Серафима Саровского в Свято-Троицком  Серафимо-Дивеевском монастыре </vt:lpstr>
      <vt:lpstr>Единственный прижизненный портрет преподобного с личной подписью «иеромонах Серафим»</vt:lpstr>
      <vt:lpstr>В чем смысл христианского духовного подвига  преподобного  Серафима Саровского?</vt:lpstr>
      <vt:lpstr>Раскройте смысл духовного завещания преподобного Серафима Саровского:   «РАДОСТЬ МОЯ!  СТЯЖИ (накапливай)  ДУХ МИРЕН,  И ТЫСЯЧИ ВОКРУГ ТЕБЯ СПАСУТСЯ»  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Tatiana P</dc:creator>
  <cp:lastModifiedBy>serp1480@gmail.com</cp:lastModifiedBy>
  <cp:revision>31</cp:revision>
  <dcterms:created xsi:type="dcterms:W3CDTF">2024-12-06T21:07:55Z</dcterms:created>
  <dcterms:modified xsi:type="dcterms:W3CDTF">2024-12-15T12:27:23Z</dcterms:modified>
</cp:coreProperties>
</file>