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5"/>
  </p:notesMasterIdLst>
  <p:sldIdLst>
    <p:sldId id="256" r:id="rId2"/>
    <p:sldId id="261" r:id="rId3"/>
    <p:sldId id="262" r:id="rId4"/>
    <p:sldId id="318" r:id="rId5"/>
    <p:sldId id="319" r:id="rId6"/>
    <p:sldId id="282" r:id="rId7"/>
    <p:sldId id="313" r:id="rId8"/>
    <p:sldId id="292" r:id="rId9"/>
    <p:sldId id="320" r:id="rId10"/>
    <p:sldId id="321" r:id="rId11"/>
    <p:sldId id="295" r:id="rId12"/>
    <p:sldId id="323" r:id="rId13"/>
    <p:sldId id="325" r:id="rId14"/>
    <p:sldId id="268" r:id="rId15"/>
    <p:sldId id="326" r:id="rId16"/>
    <p:sldId id="312" r:id="rId17"/>
    <p:sldId id="301" r:id="rId18"/>
    <p:sldId id="284" r:id="rId19"/>
    <p:sldId id="269" r:id="rId20"/>
    <p:sldId id="327" r:id="rId21"/>
    <p:sldId id="328" r:id="rId22"/>
    <p:sldId id="275" r:id="rId23"/>
    <p:sldId id="329" r:id="rId24"/>
    <p:sldId id="330" r:id="rId25"/>
    <p:sldId id="331" r:id="rId26"/>
    <p:sldId id="271" r:id="rId27"/>
    <p:sldId id="332" r:id="rId28"/>
    <p:sldId id="333" r:id="rId29"/>
    <p:sldId id="263" r:id="rId30"/>
    <p:sldId id="336" r:id="rId31"/>
    <p:sldId id="334" r:id="rId32"/>
    <p:sldId id="335" r:id="rId33"/>
    <p:sldId id="33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iana P" initials="TP" lastIdx="1" clrIdx="0">
    <p:extLst>
      <p:ext uri="{19B8F6BF-5375-455C-9EA6-DF929625EA0E}">
        <p15:presenceInfo xmlns:p15="http://schemas.microsoft.com/office/powerpoint/2012/main" userId="232560800a66fd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F96C4-E9C4-4332-AAB9-AA4CE7AA75F3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B4F8E-EDBA-4003-AF3C-C865160E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783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B4F8E-EDBA-4003-AF3C-C865160E0FB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833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754E-7D50-482F-9035-3C6012671C6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9784-CEC4-4CDF-B587-663969145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486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754E-7D50-482F-9035-3C6012671C6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9784-CEC4-4CDF-B587-663969145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399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754E-7D50-482F-9035-3C6012671C6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9784-CEC4-4CDF-B587-663969145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318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754E-7D50-482F-9035-3C6012671C6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9784-CEC4-4CDF-B587-663969145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54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754E-7D50-482F-9035-3C6012671C6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9784-CEC4-4CDF-B587-663969145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4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754E-7D50-482F-9035-3C6012671C6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9784-CEC4-4CDF-B587-663969145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82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754E-7D50-482F-9035-3C6012671C6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9784-CEC4-4CDF-B587-663969145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520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754E-7D50-482F-9035-3C6012671C6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9784-CEC4-4CDF-B587-663969145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5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754E-7D50-482F-9035-3C6012671C6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9784-CEC4-4CDF-B587-663969145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61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754E-7D50-482F-9035-3C6012671C6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9784-CEC4-4CDF-B587-663969145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67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754E-7D50-482F-9035-3C6012671C6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9784-CEC4-4CDF-B587-663969145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559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754E-7D50-482F-9035-3C6012671C6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9784-CEC4-4CDF-B587-663969145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02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1754E-7D50-482F-9035-3C6012671C62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B9784-CEC4-4CDF-B587-663969145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91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31E22F-798B-EDFF-B056-741341F2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799" y="1317563"/>
            <a:ext cx="6991643" cy="4222873"/>
          </a:xfrm>
        </p:spPr>
        <p:txBody>
          <a:bodyPr>
            <a:noAutofit/>
          </a:bodyPr>
          <a:lstStyle/>
          <a:p>
            <a:r>
              <a:rPr lang="ru-RU" sz="5400" b="1" dirty="0"/>
              <a:t>СВЯТОЙ РАВНОАПОСТОЛЬНЫЙ КНЯЗЬ </a:t>
            </a:r>
            <a:br>
              <a:rPr lang="ru-RU" sz="5400" b="1" dirty="0"/>
            </a:br>
            <a:r>
              <a:rPr lang="ru-RU" sz="5400" b="1" dirty="0"/>
              <a:t>ВЛАДИМИР</a:t>
            </a:r>
            <a:br>
              <a:rPr lang="ru-RU" sz="5400" b="1" dirty="0"/>
            </a:br>
            <a:r>
              <a:rPr lang="ru-RU" sz="5400" b="1" dirty="0"/>
              <a:t>КРЕСТИТЕЛЬ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0944DF-4D18-7EEC-5032-AD150C23E3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06" y="123091"/>
            <a:ext cx="4093198" cy="661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240966-2380-4FEF-B27E-176D62BE3722}"/>
              </a:ext>
            </a:extLst>
          </p:cNvPr>
          <p:cNvSpPr txBox="1"/>
          <p:nvPr/>
        </p:nvSpPr>
        <p:spPr>
          <a:xfrm>
            <a:off x="5824538" y="6276833"/>
            <a:ext cx="6162674" cy="336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r">
              <a:lnSpc>
                <a:spcPct val="150000"/>
              </a:lnSpc>
            </a:pP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© С.В. Перевезенцев, Т.В.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Перевезенцева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2024 г.</a:t>
            </a:r>
          </a:p>
        </p:txBody>
      </p:sp>
    </p:spTree>
    <p:extLst>
      <p:ext uri="{BB962C8B-B14F-4D97-AF65-F5344CB8AC3E}">
        <p14:creationId xmlns:p14="http://schemas.microsoft.com/office/powerpoint/2010/main" val="2144835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4F68A-7E6E-AE1E-30DF-289CA7E4E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371" y="322923"/>
            <a:ext cx="8772525" cy="72511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ПОХОД КНЯЗЯ ВЛАДИМИРА НА ПОЛОЦК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9CCE37-F25B-BC20-640C-2854C7CD17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243" y="1119103"/>
            <a:ext cx="7765513" cy="500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744FE4-9727-DEFD-9C1D-9FEC541D2852}"/>
              </a:ext>
            </a:extLst>
          </p:cNvPr>
          <p:cNvSpPr txBox="1"/>
          <p:nvPr/>
        </p:nvSpPr>
        <p:spPr>
          <a:xfrm>
            <a:off x="2878455" y="6277415"/>
            <a:ext cx="628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Миниатюра из </a:t>
            </a:r>
            <a:r>
              <a:rPr lang="ru-RU" b="1" dirty="0" err="1">
                <a:latin typeface="+mj-lt"/>
              </a:rPr>
              <a:t>Радзивилловской</a:t>
            </a:r>
            <a:r>
              <a:rPr lang="ru-RU" b="1" dirty="0">
                <a:latin typeface="+mj-lt"/>
              </a:rPr>
              <a:t> летописи </a:t>
            </a:r>
          </a:p>
        </p:txBody>
      </p:sp>
    </p:spTree>
    <p:extLst>
      <p:ext uri="{BB962C8B-B14F-4D97-AF65-F5344CB8AC3E}">
        <p14:creationId xmlns:p14="http://schemas.microsoft.com/office/powerpoint/2010/main" val="2940001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8A664-3931-3223-B0ED-923DEF01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608" y="171599"/>
            <a:ext cx="8235462" cy="80185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КНЯЗЬ ВЛАДИМИР И РОГНЕДА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FFC27C-8941-FFB7-457A-5F8D654AD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1081909"/>
            <a:ext cx="8850327" cy="515059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2388A9-FB67-86BF-544F-5A6066AD28B6}"/>
              </a:ext>
            </a:extLst>
          </p:cNvPr>
          <p:cNvSpPr txBox="1"/>
          <p:nvPr/>
        </p:nvSpPr>
        <p:spPr>
          <a:xfrm>
            <a:off x="3390314" y="6340956"/>
            <a:ext cx="5683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Миниатюра из </a:t>
            </a:r>
            <a:r>
              <a:rPr lang="ru-RU" b="1" dirty="0" err="1">
                <a:latin typeface="+mj-lt"/>
              </a:rPr>
              <a:t>Радзивилловской</a:t>
            </a:r>
            <a:r>
              <a:rPr lang="ru-RU" b="1" dirty="0">
                <a:latin typeface="+mj-lt"/>
              </a:rPr>
              <a:t> летописи </a:t>
            </a:r>
          </a:p>
        </p:txBody>
      </p:sp>
    </p:spTree>
    <p:extLst>
      <p:ext uri="{BB962C8B-B14F-4D97-AF65-F5344CB8AC3E}">
        <p14:creationId xmlns:p14="http://schemas.microsoft.com/office/powerpoint/2010/main" val="3421692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73D1D-9556-1584-9697-AEB1F4402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029" y="277900"/>
            <a:ext cx="6557942" cy="80531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УБИЙСТВО КНЯЗЯ ЯРОПОЛКА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1A1E154-F43D-99A9-9B7F-A384FABCCA5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63" y="2031919"/>
            <a:ext cx="6557942" cy="33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9C045F2C-5DA0-3A4C-1A59-2C6DB4C9F5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713" y="1083212"/>
            <a:ext cx="4743724" cy="5256141"/>
          </a:xfrm>
        </p:spPr>
      </p:pic>
    </p:spTree>
    <p:extLst>
      <p:ext uri="{BB962C8B-B14F-4D97-AF65-F5344CB8AC3E}">
        <p14:creationId xmlns:p14="http://schemas.microsoft.com/office/powerpoint/2010/main" val="3998110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1C6FC-6CE7-44B3-7437-2F24D52A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134"/>
            <a:ext cx="10515600" cy="53457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УБИЙСТВО ФЕОДОРА-ВАРЯГА И ЕГО СЫНА ИОАННА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F441092-5670-991E-9FF9-B6EC5790D21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15" y="1561511"/>
            <a:ext cx="6000088" cy="481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6968739C-6B2A-2518-DBB0-E748B477A9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74" y="2380695"/>
            <a:ext cx="5383111" cy="3180451"/>
          </a:xfrm>
        </p:spPr>
      </p:pic>
    </p:spTree>
    <p:extLst>
      <p:ext uri="{BB962C8B-B14F-4D97-AF65-F5344CB8AC3E}">
        <p14:creationId xmlns:p14="http://schemas.microsoft.com/office/powerpoint/2010/main" val="192825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0B9CF-C0C5-62B7-0698-E21631190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450" y="207793"/>
            <a:ext cx="4229100" cy="5684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ВЫБОР ВЕРЫ</a:t>
            </a:r>
            <a:endParaRPr lang="ru-RU" sz="4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4DC6D6-0E7F-F41D-243A-873C925B1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13" y="781758"/>
            <a:ext cx="8936724" cy="5868449"/>
          </a:xfrm>
        </p:spPr>
      </p:pic>
    </p:spTree>
    <p:extLst>
      <p:ext uri="{BB962C8B-B14F-4D97-AF65-F5344CB8AC3E}">
        <p14:creationId xmlns:p14="http://schemas.microsoft.com/office/powerpoint/2010/main" val="2063189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64DFD-3293-EDF0-BFFD-66A7C380E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520" y="475729"/>
            <a:ext cx="5427785" cy="81513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ВЫБОР ВЕРЫ</a:t>
            </a:r>
            <a:endParaRPr lang="ru-RU" sz="3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5785FB9-F408-E65E-D82B-031641A612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85" y="1817809"/>
            <a:ext cx="5542528" cy="4156896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F4225C6D-0218-7134-B6AF-BBD197402F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82" y="1817809"/>
            <a:ext cx="5831533" cy="4156896"/>
          </a:xfrm>
        </p:spPr>
      </p:pic>
    </p:spTree>
    <p:extLst>
      <p:ext uri="{BB962C8B-B14F-4D97-AF65-F5344CB8AC3E}">
        <p14:creationId xmlns:p14="http://schemas.microsoft.com/office/powerpoint/2010/main" val="2063020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18E4C-35B6-192A-7124-C3A35E0B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71" y="196753"/>
            <a:ext cx="11241258" cy="64774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ПОСОЛЬСТВО КНЯЗЯ ВЛАДИМИРА В КОНСТАНТИНОПОЛЕ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8B9AFEB-7F5E-B130-3C84-2C4A6B44F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64" y="989281"/>
            <a:ext cx="8391071" cy="5573444"/>
          </a:xfrm>
        </p:spPr>
      </p:pic>
    </p:spTree>
    <p:extLst>
      <p:ext uri="{BB962C8B-B14F-4D97-AF65-F5344CB8AC3E}">
        <p14:creationId xmlns:p14="http://schemas.microsoft.com/office/powerpoint/2010/main" val="2060051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F0588-14C3-25B4-44EF-A5CD15422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595" y="269046"/>
            <a:ext cx="8346805" cy="7315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КОРСУНСКИЙ ПОХОД КНЯЗЯ ВЛАДИМИРА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A41C813-04C0-524A-3016-3C485A91C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28" y="1028394"/>
            <a:ext cx="5936541" cy="5560560"/>
          </a:xfrm>
        </p:spPr>
      </p:pic>
    </p:spTree>
    <p:extLst>
      <p:ext uri="{BB962C8B-B14F-4D97-AF65-F5344CB8AC3E}">
        <p14:creationId xmlns:p14="http://schemas.microsoft.com/office/powerpoint/2010/main" val="1478712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DC024-3B06-A167-0C85-A6468F1E4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434" y="222887"/>
            <a:ext cx="7000875" cy="67524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ОСАДА КОРСУНИ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20C134-7ACC-02DA-9E44-06C48FC76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90" y="1021015"/>
            <a:ext cx="7369619" cy="512188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AF926C-260B-19B9-71FE-F636A679711E}"/>
              </a:ext>
            </a:extLst>
          </p:cNvPr>
          <p:cNvSpPr txBox="1"/>
          <p:nvPr/>
        </p:nvSpPr>
        <p:spPr>
          <a:xfrm>
            <a:off x="3323197" y="6265781"/>
            <a:ext cx="5683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Миниатюра из </a:t>
            </a:r>
            <a:r>
              <a:rPr lang="ru-RU" b="1" dirty="0" err="1">
                <a:latin typeface="+mj-lt"/>
              </a:rPr>
              <a:t>Радзивилловской</a:t>
            </a:r>
            <a:r>
              <a:rPr lang="ru-RU" b="1" dirty="0">
                <a:latin typeface="+mj-lt"/>
              </a:rPr>
              <a:t> летописи </a:t>
            </a:r>
          </a:p>
        </p:txBody>
      </p:sp>
    </p:spTree>
    <p:extLst>
      <p:ext uri="{BB962C8B-B14F-4D97-AF65-F5344CB8AC3E}">
        <p14:creationId xmlns:p14="http://schemas.microsoft.com/office/powerpoint/2010/main" val="2943390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72EE3-4172-591B-A75B-4753DF165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0786"/>
            <a:ext cx="10515600" cy="6170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ПРИБЫТИЕ АННЫ ВИЗАНТИЙСКОЙ В КОРСУНЬ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B4451EE-E590-4975-A5EE-508EDB44C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451" y="827416"/>
            <a:ext cx="7171097" cy="53783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5B6A11-810B-FBC4-3F4C-3B2790106185}"/>
              </a:ext>
            </a:extLst>
          </p:cNvPr>
          <p:cNvSpPr txBox="1"/>
          <p:nvPr/>
        </p:nvSpPr>
        <p:spPr>
          <a:xfrm>
            <a:off x="2980005" y="6320509"/>
            <a:ext cx="623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Миниатюра из </a:t>
            </a:r>
            <a:r>
              <a:rPr lang="ru-RU" b="1" dirty="0" err="1">
                <a:latin typeface="+mj-lt"/>
              </a:rPr>
              <a:t>Радзивилловской</a:t>
            </a:r>
            <a:r>
              <a:rPr lang="ru-RU" b="1" dirty="0">
                <a:latin typeface="+mj-lt"/>
              </a:rPr>
              <a:t> летописи </a:t>
            </a:r>
          </a:p>
        </p:txBody>
      </p:sp>
    </p:spTree>
    <p:extLst>
      <p:ext uri="{BB962C8B-B14F-4D97-AF65-F5344CB8AC3E}">
        <p14:creationId xmlns:p14="http://schemas.microsoft.com/office/powerpoint/2010/main" val="896834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998EF-6D27-3E7C-00E2-66FA91E50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8764"/>
          </a:xfrm>
        </p:spPr>
        <p:txBody>
          <a:bodyPr>
            <a:normAutofit/>
          </a:bodyPr>
          <a:lstStyle/>
          <a:p>
            <a:pPr algn="ctr"/>
            <a:endParaRPr lang="ru-RU" sz="2800" b="1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9C13AD9-6565-4956-801C-902F6F853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2" y="365126"/>
            <a:ext cx="6247656" cy="6310605"/>
          </a:xfrm>
        </p:spPr>
      </p:pic>
    </p:spTree>
    <p:extLst>
      <p:ext uri="{BB962C8B-B14F-4D97-AF65-F5344CB8AC3E}">
        <p14:creationId xmlns:p14="http://schemas.microsoft.com/office/powerpoint/2010/main" val="3061733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88DE2-19DB-6637-590B-15BBBE80D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368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КОРСУНЬ (ХЕРСОНЕС)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1394BCC-18C2-99DE-2A29-5CE70ECD2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87" y="1139483"/>
            <a:ext cx="9769226" cy="5494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2267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C9E33-F922-1AC3-C38D-1717D2F71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6402"/>
            <a:ext cx="10515600" cy="59084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МЕСТО КРЕЩЕНИЯ КНЯЗЯ ВЛАДИМИРА В ХЕРСОНЕСЕ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55EC2FA-169C-EF88-3732-6727782A13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89" y="1519311"/>
            <a:ext cx="5900111" cy="4425083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D85BDF1E-C878-69F6-594F-58C110B4E3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519311"/>
            <a:ext cx="5900111" cy="4425083"/>
          </a:xfrm>
        </p:spPr>
      </p:pic>
    </p:spTree>
    <p:extLst>
      <p:ext uri="{BB962C8B-B14F-4D97-AF65-F5344CB8AC3E}">
        <p14:creationId xmlns:p14="http://schemas.microsoft.com/office/powerpoint/2010/main" val="2024130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2C390F-E3A7-7348-E092-E73DE8D33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08" y="311613"/>
            <a:ext cx="10515600" cy="61897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КРЕЩЕНИЕ КНЯЗЯ ВЛАДИМИРА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30CCF7-1A94-FDC1-6736-6EECCC62A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02" y="1085410"/>
            <a:ext cx="7881813" cy="5670527"/>
          </a:xfrm>
        </p:spPr>
      </p:pic>
    </p:spTree>
    <p:extLst>
      <p:ext uri="{BB962C8B-B14F-4D97-AF65-F5344CB8AC3E}">
        <p14:creationId xmlns:p14="http://schemas.microsoft.com/office/powerpoint/2010/main" val="4236032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2C561-6DCB-A898-F286-D01F6DB6D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569" y="550356"/>
            <a:ext cx="9678861" cy="759654"/>
          </a:xfrm>
        </p:spPr>
        <p:txBody>
          <a:bodyPr>
            <a:normAutofit/>
          </a:bodyPr>
          <a:lstStyle/>
          <a:p>
            <a:r>
              <a:rPr lang="ru-RU" sz="3600" b="1" dirty="0"/>
              <a:t>КРЕЩЕНИЕ КНЯЗЯ ВЛАДИМИРА И ЕГО ДРУЖИНЫ</a:t>
            </a:r>
            <a:endParaRPr lang="ru-RU" sz="3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E9A7F5-84C5-D866-1A1D-AB468A4657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0" y="1860546"/>
            <a:ext cx="5917809" cy="3964932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ABDAEAA9-13D0-5DF8-8FA8-33DF346756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14" y="1900694"/>
            <a:ext cx="5814495" cy="392478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4AF5A2-4420-A6D8-8968-54CE0E3779AD}"/>
              </a:ext>
            </a:extLst>
          </p:cNvPr>
          <p:cNvSpPr txBox="1"/>
          <p:nvPr/>
        </p:nvSpPr>
        <p:spPr>
          <a:xfrm>
            <a:off x="2907474" y="6122978"/>
            <a:ext cx="658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Миниатюры из </a:t>
            </a:r>
            <a:r>
              <a:rPr lang="ru-RU" b="1" dirty="0" err="1">
                <a:latin typeface="+mj-lt"/>
              </a:rPr>
              <a:t>Радзивилловской</a:t>
            </a:r>
            <a:r>
              <a:rPr lang="ru-RU" b="1" dirty="0">
                <a:latin typeface="+mj-lt"/>
              </a:rPr>
              <a:t> летописи </a:t>
            </a:r>
          </a:p>
        </p:txBody>
      </p:sp>
    </p:spTree>
    <p:extLst>
      <p:ext uri="{BB962C8B-B14F-4D97-AF65-F5344CB8AC3E}">
        <p14:creationId xmlns:p14="http://schemas.microsoft.com/office/powerpoint/2010/main" val="1041615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834D1-30F9-1E6A-38DF-CF43BE4A2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50" y="2766214"/>
            <a:ext cx="391668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КРЕЩЕНИЕ РУСИ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326C1C4-8E94-D1E6-59FC-A3A6B0389F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72" y="134564"/>
            <a:ext cx="5571978" cy="658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657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5EAB6-9A2E-5E6A-31E2-4A35D7E64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381"/>
            <a:ext cx="10515600" cy="6189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СВЕРЖЕНИЕ ПЕРУНА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821F0D-D631-551F-3F4F-21F03F0FAA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2" y="1645918"/>
            <a:ext cx="5812783" cy="4340211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424C61DA-3133-7E65-4961-41DBDD91EE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26" y="1645918"/>
            <a:ext cx="6058672" cy="4340211"/>
          </a:xfrm>
        </p:spPr>
      </p:pic>
    </p:spTree>
    <p:extLst>
      <p:ext uri="{BB962C8B-B14F-4D97-AF65-F5344CB8AC3E}">
        <p14:creationId xmlns:p14="http://schemas.microsoft.com/office/powerpoint/2010/main" val="1469180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787CA-7032-EEBA-4A94-0964571A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669"/>
            <a:ext cx="10515600" cy="5767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ЗАКЛАДКА ДЕСЯТИННОЙ ЦЕРКВИ В КИЕВЕ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FC668A-F63E-1484-2977-14A19A4DE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5" y="853052"/>
            <a:ext cx="7752160" cy="5788279"/>
          </a:xfrm>
        </p:spPr>
      </p:pic>
    </p:spTree>
    <p:extLst>
      <p:ext uri="{BB962C8B-B14F-4D97-AF65-F5344CB8AC3E}">
        <p14:creationId xmlns:p14="http://schemas.microsoft.com/office/powerpoint/2010/main" val="1306648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2A396-7ED7-191D-503C-64E16FC23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1076"/>
            <a:ext cx="10515600" cy="75965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ДЕСЯТИННАЯ ЦЕРКОВЬ В КИЕВЕ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D56E29-C0F7-C753-655D-2844AA5E31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" y="2074413"/>
            <a:ext cx="5525589" cy="3635255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96C385D2-5018-D645-49F2-C797456221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46" y="2074413"/>
            <a:ext cx="6227298" cy="3631354"/>
          </a:xfrm>
        </p:spPr>
      </p:pic>
    </p:spTree>
    <p:extLst>
      <p:ext uri="{BB962C8B-B14F-4D97-AF65-F5344CB8AC3E}">
        <p14:creationId xmlns:p14="http://schemas.microsoft.com/office/powerpoint/2010/main" val="4190732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3C89E-967A-A612-4B6A-A2EB24972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49" y="216862"/>
            <a:ext cx="9258300" cy="100117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РАЗДАЧА МИЛОСТЫНИ БОЛЬНЫМ И НИЩИМ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A9F0E15-3065-80FA-D100-DDC8596A08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655" y="1218039"/>
            <a:ext cx="9508687" cy="493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103301-89D5-6269-FF63-3672A6CA168A}"/>
              </a:ext>
            </a:extLst>
          </p:cNvPr>
          <p:cNvSpPr txBox="1"/>
          <p:nvPr/>
        </p:nvSpPr>
        <p:spPr>
          <a:xfrm>
            <a:off x="3694696" y="6271806"/>
            <a:ext cx="514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Миниатюры из </a:t>
            </a:r>
            <a:r>
              <a:rPr lang="ru-RU" b="1" dirty="0" err="1">
                <a:latin typeface="+mj-lt"/>
              </a:rPr>
              <a:t>Радзивилловской</a:t>
            </a:r>
            <a:r>
              <a:rPr lang="ru-RU" b="1" dirty="0">
                <a:latin typeface="+mj-lt"/>
              </a:rPr>
              <a:t> летописи </a:t>
            </a:r>
          </a:p>
        </p:txBody>
      </p:sp>
    </p:spTree>
    <p:extLst>
      <p:ext uri="{BB962C8B-B14F-4D97-AF65-F5344CB8AC3E}">
        <p14:creationId xmlns:p14="http://schemas.microsoft.com/office/powerpoint/2010/main" val="406360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5525A-A04B-29F8-64EE-218E26B0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513" y="531642"/>
            <a:ext cx="8016974" cy="71455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ПАМЯТНИК КНЯЗЮ ВЛАДИМИРУ.</a:t>
            </a:r>
            <a:br>
              <a:rPr lang="ru-RU" sz="3600" b="1" dirty="0"/>
            </a:br>
            <a:r>
              <a:rPr lang="ru-RU" sz="3600" b="1" dirty="0"/>
              <a:t>«КРЕСТИТЕЛЮ ВЛАДИМИРСКОЙ ЗЕМЛИ»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1B13751-8FD5-6F1A-6D0F-F7AF993B1F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2" y="1550304"/>
            <a:ext cx="6708531" cy="503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758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B562D-EFCA-F431-7452-64B0B015E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565" y="6181556"/>
            <a:ext cx="6724870" cy="400844"/>
          </a:xfrm>
        </p:spPr>
        <p:txBody>
          <a:bodyPr>
            <a:noAutofit/>
          </a:bodyPr>
          <a:lstStyle/>
          <a:p>
            <a:r>
              <a:rPr lang="ru-RU" sz="1800" b="1" dirty="0"/>
              <a:t>Сыновья кн. Святослава: Олег, Владимир, Ярополк. Рис. </a:t>
            </a:r>
            <a:r>
              <a:rPr lang="en-GB" sz="1800" b="1" dirty="0"/>
              <a:t>XVII</a:t>
            </a:r>
            <a:r>
              <a:rPr lang="ru-RU" sz="1800" b="1" dirty="0"/>
              <a:t>-</a:t>
            </a:r>
            <a:r>
              <a:rPr lang="en-US" sz="1800" b="1" dirty="0"/>
              <a:t>XIX</a:t>
            </a:r>
            <a:r>
              <a:rPr lang="en-GB" sz="1800" b="1" dirty="0"/>
              <a:t> </a:t>
            </a:r>
            <a:r>
              <a:rPr lang="ru-RU" sz="1800" b="1" dirty="0"/>
              <a:t>вв. 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15D5CC4-0975-4F90-3CC1-5049960B72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46" y="275600"/>
            <a:ext cx="8553692" cy="569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44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BA1BB-83B9-6212-F86E-7C3D60CD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298" y="1534112"/>
            <a:ext cx="3924886" cy="3789776"/>
          </a:xfrm>
        </p:spPr>
        <p:txBody>
          <a:bodyPr>
            <a:normAutofit/>
          </a:bodyPr>
          <a:lstStyle/>
          <a:p>
            <a:r>
              <a:rPr lang="ru-RU" sz="3600" b="1" dirty="0"/>
              <a:t>РУССКАЯ ЗЕМЛЯ</a:t>
            </a:r>
            <a:br>
              <a:rPr lang="ru-RU" sz="3600" b="1" dirty="0"/>
            </a:br>
            <a:r>
              <a:rPr lang="ru-RU" sz="3600" b="1" dirty="0"/>
              <a:t>К КОНЦУ ПРАВЛЕНИЯ КНЯЗЯ </a:t>
            </a:r>
            <a:br>
              <a:rPr lang="ru-RU" sz="3600" b="1" dirty="0"/>
            </a:br>
            <a:r>
              <a:rPr lang="ru-RU" sz="3600" b="1" dirty="0"/>
              <a:t>ВЛАДИМИРА СВЯТОСЛАВОВИЧА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A1EDF6A-F515-6DEC-4576-616A7B774FBD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6" y="156503"/>
            <a:ext cx="7348109" cy="654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36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96168-BA7D-7C25-F350-E48F8DCFC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398" y="1813615"/>
            <a:ext cx="5384529" cy="32307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ОБРАЗ </a:t>
            </a:r>
            <a:br>
              <a:rPr lang="ru-RU" sz="3600" b="1" dirty="0"/>
            </a:br>
            <a:r>
              <a:rPr lang="ru-RU" sz="3600" b="1" dirty="0"/>
              <a:t>КНЯЗЯ ВЛАДИМИРА </a:t>
            </a:r>
            <a:br>
              <a:rPr lang="ru-RU" sz="3600" b="1" dirty="0"/>
            </a:br>
            <a:r>
              <a:rPr lang="ru-RU" sz="3600" b="1" dirty="0"/>
              <a:t>НА ПАМЯТНИКЕ «ТЫСЯЧЕЛЕТИЕ РОССИИ»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8C6B6D1-F539-DFBC-95BA-F6EC83B3AD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3" y="130123"/>
            <a:ext cx="5886277" cy="659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171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DBD14-6590-54B9-3CF4-80C2FD364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4" y="541606"/>
            <a:ext cx="9725027" cy="731519"/>
          </a:xfrm>
        </p:spPr>
        <p:txBody>
          <a:bodyPr>
            <a:normAutofit/>
          </a:bodyPr>
          <a:lstStyle/>
          <a:p>
            <a:r>
              <a:rPr lang="ru-RU" sz="3600" b="1" dirty="0"/>
              <a:t>СВЯТОЙ РАВНОАПОСТОЛЬНЫЙ КНЯЗЬ ВЛАДИМИР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AA0CC4E-40B8-7B49-F8BF-FFDCFD7EF7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62839" y="1825625"/>
            <a:ext cx="3029706" cy="4351338"/>
          </a:xfr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AF982BC-286B-4E0A-464D-45C05F47BF3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999452" y="1825625"/>
            <a:ext cx="301826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25A8D4D6-C93D-8006-47A0-B6A0887E6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t="5698" r="8326" b="6970"/>
          <a:stretch/>
        </p:blipFill>
        <p:spPr bwMode="auto">
          <a:xfrm>
            <a:off x="4546379" y="1513322"/>
            <a:ext cx="3099239" cy="466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19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E446A-5572-5BD6-966A-4EC388043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5" y="636563"/>
            <a:ext cx="11131274" cy="558487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/>
              <a:t> </a:t>
            </a:r>
            <a:r>
              <a:rPr lang="ru-RU" sz="3200" b="1" dirty="0"/>
              <a:t>ОБЪЯСНИТЕ СЛОВА ИСТОРИКА Л. Н. ГУМИЛЕВА:</a:t>
            </a:r>
            <a:br>
              <a:rPr lang="ru-RU" sz="3200" b="1" dirty="0"/>
            </a:br>
            <a:r>
              <a:rPr lang="ru-RU" sz="3200" b="1" dirty="0"/>
              <a:t>«ПОБЕДА ПРАВОСЛАВИЯ ПОДАРИЛА РУСИ ТЫСЯЧЕЛЕТНЮЮ ИСТОРИЮ»</a:t>
            </a:r>
            <a:br>
              <a:rPr lang="ru-RU" sz="3200" b="1" dirty="0"/>
            </a:br>
            <a:r>
              <a:rPr lang="ru-RU" sz="3200" b="1" dirty="0"/>
              <a:t>							</a:t>
            </a:r>
            <a:br>
              <a:rPr lang="ru-RU" sz="3200" b="1" dirty="0"/>
            </a:br>
            <a:r>
              <a:rPr lang="ru-RU" sz="3200" b="1" dirty="0"/>
              <a:t>ПОЧЕМУ РУССКАЯ ПРАВОСЛАВНАЯ ЦЕРКОВЬ КАНОНИЗИРОВАЛА КНЯЗЯ ВЛАДИМИРА СВЯТОСЛАВОВИЧА В ЛИКЕ РАВНОАПОСТОЛЬНЫХ?</a:t>
            </a:r>
            <a:br>
              <a:rPr lang="ru-RU" sz="3200" b="1" dirty="0"/>
            </a:b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557875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AB185-479E-1A2F-1784-F49395DAC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98665"/>
            <a:ext cx="5431302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КНЯЖЕНИЕ СЫНОВЕЙ КНЯЗЯ СВЯТОСЛАВА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45BD203-8A2A-E33E-8CC0-BAFA933C56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15590" r="50512" b="1538"/>
          <a:stretch/>
        </p:blipFill>
        <p:spPr bwMode="auto">
          <a:xfrm>
            <a:off x="824019" y="123093"/>
            <a:ext cx="5154750" cy="661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821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D002C-9DE8-8B6B-A408-D83B4A95D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352"/>
            <a:ext cx="10515600" cy="67524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КНЯЗЬ ВЛАДИМИР СВЯТОСЛАВИЧ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A1AE74-6EAA-D66A-4E4F-9E6D8EE1D0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9145"/>
            <a:ext cx="4762823" cy="5107818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94753A0E-7EDB-FDB3-6F85-1D073452E9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7" y="1069145"/>
            <a:ext cx="3830863" cy="5107818"/>
          </a:xfrm>
        </p:spPr>
      </p:pic>
    </p:spTree>
    <p:extLst>
      <p:ext uri="{BB962C8B-B14F-4D97-AF65-F5344CB8AC3E}">
        <p14:creationId xmlns:p14="http://schemas.microsoft.com/office/powerpoint/2010/main" val="186095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6CDDC-0F6B-DF7C-BE56-86ED95FA5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48" y="2766218"/>
            <a:ext cx="398701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ПОХОДЫ КНЯЗЯ ВЛАДИМИРА СВЯТОСЛАВИЧА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A86C2E-9B3D-1671-BAD8-985A4AA3F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304" y="305654"/>
            <a:ext cx="6683957" cy="6246690"/>
          </a:xfrm>
        </p:spPr>
      </p:pic>
    </p:spTree>
    <p:extLst>
      <p:ext uri="{BB962C8B-B14F-4D97-AF65-F5344CB8AC3E}">
        <p14:creationId xmlns:p14="http://schemas.microsoft.com/office/powerpoint/2010/main" val="398392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36D7-60DC-A974-9F1B-91B33DB63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221" y="244939"/>
            <a:ext cx="10515600" cy="5403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КНЯЗЬ ВЛАДИМИР С ДРУЖИНОЙ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367B1C6-1E3A-D88F-837B-46645F2D6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90" y="914400"/>
            <a:ext cx="9864019" cy="5698661"/>
          </a:xfrm>
        </p:spPr>
      </p:pic>
    </p:spTree>
    <p:extLst>
      <p:ext uri="{BB962C8B-B14F-4D97-AF65-F5344CB8AC3E}">
        <p14:creationId xmlns:p14="http://schemas.microsoft.com/office/powerpoint/2010/main" val="3368002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1E136-052A-B427-EE0D-84B718C3B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5219" y="2639926"/>
            <a:ext cx="3869786" cy="157814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ЯЗЫЧЕСКОЕ КАПИЩЕ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1046929-D079-FBD0-9396-225A6C1C7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95" y="526066"/>
            <a:ext cx="6647230" cy="5805867"/>
          </a:xfrm>
        </p:spPr>
      </p:pic>
    </p:spTree>
    <p:extLst>
      <p:ext uri="{BB962C8B-B14F-4D97-AF65-F5344CB8AC3E}">
        <p14:creationId xmlns:p14="http://schemas.microsoft.com/office/powerpoint/2010/main" val="3468313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9213D0-4760-9DDC-B956-C83E86A9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177" y="194560"/>
            <a:ext cx="6088680" cy="6049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АРХЕОЛОГИЧЕСКИЕ НАХОДКИ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B5B12D12-2C1A-78F6-7F34-E5D95B3C0C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230" y="1048574"/>
            <a:ext cx="3204483" cy="4809732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5D19001E-A7EB-3FD5-DD23-475F18FC57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77" y="1498157"/>
            <a:ext cx="5181600" cy="364871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CB6B86-6697-34C5-0585-B99A02FBD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55" y="6028006"/>
            <a:ext cx="4162147" cy="6035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BA0B11-87BD-5EC7-335E-0BDC94A4B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188" y="3843965"/>
            <a:ext cx="4162147" cy="6035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F74F55-7CAA-9280-32EB-46D9399DE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28006"/>
            <a:ext cx="4163929" cy="6035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2F81E94-3557-AFE1-B85A-173F89DEA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531" y="5833866"/>
            <a:ext cx="4163929" cy="6035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C2A72E-2953-D6E1-48F1-54C390039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247" y="6028006"/>
            <a:ext cx="4162147" cy="6035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E331AB-87C5-B4E7-D3B4-2F7247318B07}"/>
              </a:ext>
            </a:extLst>
          </p:cNvPr>
          <p:cNvSpPr txBox="1"/>
          <p:nvPr/>
        </p:nvSpPr>
        <p:spPr>
          <a:xfrm>
            <a:off x="1075920" y="6094550"/>
            <a:ext cx="450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+mj-lt"/>
              </a:rPr>
              <a:t>Збручский</a:t>
            </a:r>
            <a:r>
              <a:rPr lang="ru-RU" b="1" dirty="0">
                <a:latin typeface="+mj-lt"/>
              </a:rPr>
              <a:t> идол. Тернополь, Украина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1D6C29-51AE-6644-C8E3-706F48465B01}"/>
              </a:ext>
            </a:extLst>
          </p:cNvPr>
          <p:cNvSpPr txBox="1"/>
          <p:nvPr/>
        </p:nvSpPr>
        <p:spPr>
          <a:xfrm>
            <a:off x="5931517" y="6094550"/>
            <a:ext cx="566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Языческое капище. Реконструкция. Киев</a:t>
            </a:r>
          </a:p>
        </p:txBody>
      </p:sp>
    </p:spTree>
    <p:extLst>
      <p:ext uri="{BB962C8B-B14F-4D97-AF65-F5344CB8AC3E}">
        <p14:creationId xmlns:p14="http://schemas.microsoft.com/office/powerpoint/2010/main" val="2579032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2483</TotalTime>
  <Words>248</Words>
  <Application>Microsoft Office PowerPoint</Application>
  <PresentationFormat>Широкоэкранный</PresentationFormat>
  <Paragraphs>42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Тема Office</vt:lpstr>
      <vt:lpstr>СВЯТОЙ РАВНОАПОСТОЛЬНЫЙ КНЯЗЬ  ВЛАДИМИР КРЕСТИТЕЛЬ</vt:lpstr>
      <vt:lpstr>Презентация PowerPoint</vt:lpstr>
      <vt:lpstr>Сыновья кн. Святослава: Олег, Владимир, Ярополк. Рис. XVII-XIX вв.  </vt:lpstr>
      <vt:lpstr>КНЯЖЕНИЕ СЫНОВЕЙ КНЯЗЯ СВЯТОСЛАВА</vt:lpstr>
      <vt:lpstr>КНЯЗЬ ВЛАДИМИР СВЯТОСЛАВИЧ</vt:lpstr>
      <vt:lpstr>ПОХОДЫ КНЯЗЯ ВЛАДИМИРА СВЯТОСЛАВИЧА</vt:lpstr>
      <vt:lpstr>КНЯЗЬ ВЛАДИМИР С ДРУЖИНОЙ</vt:lpstr>
      <vt:lpstr>ЯЗЫЧЕСКОЕ КАПИЩЕ</vt:lpstr>
      <vt:lpstr>АРХЕОЛОГИЧЕСКИЕ НАХОДКИ</vt:lpstr>
      <vt:lpstr>ПОХОД КНЯЗЯ ВЛАДИМИРА НА ПОЛОЦК</vt:lpstr>
      <vt:lpstr>КНЯЗЬ ВЛАДИМИР И РОГНЕДА</vt:lpstr>
      <vt:lpstr>УБИЙСТВО КНЯЗЯ ЯРОПОЛКА</vt:lpstr>
      <vt:lpstr>УБИЙСТВО ФЕОДОРА-ВАРЯГА И ЕГО СЫНА ИОАННА</vt:lpstr>
      <vt:lpstr>ВЫБОР ВЕРЫ</vt:lpstr>
      <vt:lpstr>ВЫБОР ВЕРЫ</vt:lpstr>
      <vt:lpstr>ПОСОЛЬСТВО КНЯЗЯ ВЛАДИМИРА В КОНСТАНТИНОПОЛЕ </vt:lpstr>
      <vt:lpstr>КОРСУНСКИЙ ПОХОД КНЯЗЯ ВЛАДИМИРА</vt:lpstr>
      <vt:lpstr>ОСАДА КОРСУНИ</vt:lpstr>
      <vt:lpstr>ПРИБЫТИЕ АННЫ ВИЗАНТИЙСКОЙ В КОРСУНЬ</vt:lpstr>
      <vt:lpstr>КОРСУНЬ (ХЕРСОНЕС)</vt:lpstr>
      <vt:lpstr>МЕСТО КРЕЩЕНИЯ КНЯЗЯ ВЛАДИМИРА В ХЕРСОНЕСЕ </vt:lpstr>
      <vt:lpstr>КРЕЩЕНИЕ КНЯЗЯ ВЛАДИМИРА</vt:lpstr>
      <vt:lpstr>КРЕЩЕНИЕ КНЯЗЯ ВЛАДИМИРА И ЕГО ДРУЖИНЫ</vt:lpstr>
      <vt:lpstr>КРЕЩЕНИЕ РУСИ</vt:lpstr>
      <vt:lpstr>СВЕРЖЕНИЕ ПЕРУНА</vt:lpstr>
      <vt:lpstr>ЗАКЛАДКА ДЕСЯТИННОЙ ЦЕРКВИ В КИЕВЕ</vt:lpstr>
      <vt:lpstr>ДЕСЯТИННАЯ ЦЕРКОВЬ В КИЕВЕ</vt:lpstr>
      <vt:lpstr>РАЗДАЧА МИЛОСТЫНИ БОЛЬНЫМ И НИЩИМ</vt:lpstr>
      <vt:lpstr>ПАМЯТНИК КНЯЗЮ ВЛАДИМИРУ. «КРЕСТИТЕЛЮ ВЛАДИМИРСКОЙ ЗЕМЛИ»</vt:lpstr>
      <vt:lpstr>РУССКАЯ ЗЕМЛЯ К КОНЦУ ПРАВЛЕНИЯ КНЯЗЯ  ВЛАДИМИРА СВЯТОСЛАВОВИЧА</vt:lpstr>
      <vt:lpstr>ОБРАЗ  КНЯЗЯ ВЛАДИМИРА  НА ПАМЯТНИКЕ «ТЫСЯЧЕЛЕТИЕ РОССИИ» </vt:lpstr>
      <vt:lpstr>СВЯТОЙ РАВНОАПОСТОЛЬНЫЙ КНЯЗЬ ВЛАДИМИР</vt:lpstr>
      <vt:lpstr> ОБЪЯСНИТЕ СЛОВА ИСТОРИКА Л. Н. ГУМИЛЕВА: «ПОБЕДА ПРАВОСЛАВИЯ ПОДАРИЛА РУСИ ТЫСЯЧЕЛЕТНЮЮ ИСТОРИЮ»         ПОЧЕМУ РУССКАЯ ПРАВОСЛАВНАЯ ЦЕРКОВЬ КАНОНИЗИРОВАЛА КНЯЗЯ ВЛАДИМИРА СВЯТОСЛАВОВИЧА В ЛИКЕ РАВНОАПОСТОЛЬНЫХ?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СВЯТОЙ РАВНОАПОСТОЛЬНЫЙ КНЯЗЬ  ВЛАДИМИР КРЕСТИТЕЛЬ</dc:title>
  <dc:creator>Tatiana P</dc:creator>
  <cp:lastModifiedBy>serp1480@gmail.com</cp:lastModifiedBy>
  <cp:revision>27</cp:revision>
  <dcterms:created xsi:type="dcterms:W3CDTF">2024-11-12T20:33:09Z</dcterms:created>
  <dcterms:modified xsi:type="dcterms:W3CDTF">2024-12-15T12:21:09Z</dcterms:modified>
</cp:coreProperties>
</file>